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8" r:id="rId2"/>
    <p:sldMasterId id="2147483692" r:id="rId3"/>
    <p:sldMasterId id="2147483720" r:id="rId4"/>
    <p:sldMasterId id="2147483746" r:id="rId5"/>
  </p:sldMasterIdLst>
  <p:notesMasterIdLst>
    <p:notesMasterId r:id="rId85"/>
  </p:notesMasterIdLst>
  <p:sldIdLst>
    <p:sldId id="256" r:id="rId6"/>
    <p:sldId id="284" r:id="rId7"/>
    <p:sldId id="288" r:id="rId8"/>
    <p:sldId id="285" r:id="rId9"/>
    <p:sldId id="286" r:id="rId10"/>
    <p:sldId id="308" r:id="rId11"/>
    <p:sldId id="257" r:id="rId12"/>
    <p:sldId id="258" r:id="rId13"/>
    <p:sldId id="259" r:id="rId14"/>
    <p:sldId id="260" r:id="rId15"/>
    <p:sldId id="261" r:id="rId16"/>
    <p:sldId id="262" r:id="rId17"/>
    <p:sldId id="263" r:id="rId18"/>
    <p:sldId id="289" r:id="rId19"/>
    <p:sldId id="327" r:id="rId20"/>
    <p:sldId id="312" r:id="rId21"/>
    <p:sldId id="313" r:id="rId22"/>
    <p:sldId id="314" r:id="rId23"/>
    <p:sldId id="315" r:id="rId24"/>
    <p:sldId id="316" r:id="rId25"/>
    <p:sldId id="317" r:id="rId26"/>
    <p:sldId id="318" r:id="rId27"/>
    <p:sldId id="319" r:id="rId28"/>
    <p:sldId id="320" r:id="rId29"/>
    <p:sldId id="321" r:id="rId30"/>
    <p:sldId id="322" r:id="rId31"/>
    <p:sldId id="323" r:id="rId32"/>
    <p:sldId id="305" r:id="rId33"/>
    <p:sldId id="311" r:id="rId34"/>
    <p:sldId id="264" r:id="rId35"/>
    <p:sldId id="265" r:id="rId36"/>
    <p:sldId id="266" r:id="rId37"/>
    <p:sldId id="267" r:id="rId38"/>
    <p:sldId id="268" r:id="rId39"/>
    <p:sldId id="269" r:id="rId40"/>
    <p:sldId id="290" r:id="rId41"/>
    <p:sldId id="291" r:id="rId42"/>
    <p:sldId id="292" r:id="rId43"/>
    <p:sldId id="293" r:id="rId44"/>
    <p:sldId id="294" r:id="rId45"/>
    <p:sldId id="295" r:id="rId46"/>
    <p:sldId id="296" r:id="rId47"/>
    <p:sldId id="297" r:id="rId48"/>
    <p:sldId id="298" r:id="rId49"/>
    <p:sldId id="299" r:id="rId50"/>
    <p:sldId id="324" r:id="rId51"/>
    <p:sldId id="270" r:id="rId52"/>
    <p:sldId id="271" r:id="rId53"/>
    <p:sldId id="272" r:id="rId54"/>
    <p:sldId id="273" r:id="rId55"/>
    <p:sldId id="274" r:id="rId56"/>
    <p:sldId id="275" r:id="rId57"/>
    <p:sldId id="301" r:id="rId58"/>
    <p:sldId id="306" r:id="rId59"/>
    <p:sldId id="325" r:id="rId60"/>
    <p:sldId id="276" r:id="rId61"/>
    <p:sldId id="277" r:id="rId62"/>
    <p:sldId id="278" r:id="rId63"/>
    <p:sldId id="279" r:id="rId64"/>
    <p:sldId id="280" r:id="rId65"/>
    <p:sldId id="281" r:id="rId66"/>
    <p:sldId id="282" r:id="rId67"/>
    <p:sldId id="283" r:id="rId68"/>
    <p:sldId id="302" r:id="rId69"/>
    <p:sldId id="328" r:id="rId70"/>
    <p:sldId id="329" r:id="rId71"/>
    <p:sldId id="330" r:id="rId72"/>
    <p:sldId id="331" r:id="rId73"/>
    <p:sldId id="332" r:id="rId74"/>
    <p:sldId id="333" r:id="rId75"/>
    <p:sldId id="334" r:id="rId76"/>
    <p:sldId id="335" r:id="rId77"/>
    <p:sldId id="336" r:id="rId78"/>
    <p:sldId id="307" r:id="rId79"/>
    <p:sldId id="326" r:id="rId80"/>
    <p:sldId id="303" r:id="rId81"/>
    <p:sldId id="310" r:id="rId82"/>
    <p:sldId id="337" r:id="rId83"/>
    <p:sldId id="338" r:id="rId8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6" roundtripDataSignature="AMtx7mj9g7w7zEfBFPthnYW1EIbNN4FE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4E1"/>
    <a:srgbClr val="FBBBD0"/>
    <a:srgbClr val="D60B51"/>
    <a:srgbClr val="99B7FF"/>
    <a:srgbClr val="465F9D"/>
    <a:srgbClr val="4862A2"/>
    <a:srgbClr val="D1D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ableStyles" Target="tableStyles.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customschemas.google.com/relationships/presentationmetadata" Target="metadata"/></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EBB1D3-54E7-4532-A721-26A13DBDA1BE}" type="doc">
      <dgm:prSet loTypeId="urn:microsoft.com/office/officeart/2005/8/layout/hProcess11" loCatId="process" qsTypeId="urn:microsoft.com/office/officeart/2005/8/quickstyle/simple1" qsCatId="simple" csTypeId="urn:microsoft.com/office/officeart/2005/8/colors/accent0_2" csCatId="mainScheme" phldr="1"/>
      <dgm:spPr/>
      <dgm:t>
        <a:bodyPr/>
        <a:lstStyle/>
        <a:p>
          <a:endParaRPr lang="fr-FR"/>
        </a:p>
      </dgm:t>
    </dgm:pt>
    <dgm:pt modelId="{658B0BC8-14CD-4AE4-9922-F21C79483BDA}">
      <dgm:prSet/>
      <dgm:spPr/>
      <dgm:t>
        <a:bodyPr/>
        <a:lstStyle/>
        <a:p>
          <a:pPr rtl="0"/>
          <a:r>
            <a:rPr lang="fr-FR" b="0" dirty="0" smtClean="0"/>
            <a:t>Phase 1</a:t>
          </a:r>
          <a:r>
            <a:rPr lang="fr-FR" b="1" dirty="0" smtClean="0"/>
            <a:t> </a:t>
          </a:r>
        </a:p>
        <a:p>
          <a:pPr rtl="0"/>
          <a:r>
            <a:rPr lang="fr-FR" b="1" dirty="0" smtClean="0">
              <a:solidFill>
                <a:schemeClr val="accent1">
                  <a:lumMod val="75000"/>
                </a:schemeClr>
              </a:solidFill>
            </a:rPr>
            <a:t>Contribution à la concertation nationale</a:t>
          </a:r>
        </a:p>
        <a:p>
          <a:pPr rtl="0"/>
          <a:r>
            <a:rPr lang="fr-FR" b="0" i="1" dirty="0" smtClean="0"/>
            <a:t>Janvier - Février</a:t>
          </a:r>
          <a:endParaRPr lang="fr-FR" b="0" dirty="0"/>
        </a:p>
      </dgm:t>
    </dgm:pt>
    <dgm:pt modelId="{3C890FAE-6917-4F6B-8768-92FAA252FC56}" type="parTrans" cxnId="{7B599FDA-2D4F-4DC4-93CD-A8E04E9DA386}">
      <dgm:prSet/>
      <dgm:spPr/>
      <dgm:t>
        <a:bodyPr/>
        <a:lstStyle/>
        <a:p>
          <a:endParaRPr lang="fr-FR"/>
        </a:p>
      </dgm:t>
    </dgm:pt>
    <dgm:pt modelId="{2748CB32-98F9-4B8A-A043-BA8F0352295F}" type="sibTrans" cxnId="{7B599FDA-2D4F-4DC4-93CD-A8E04E9DA386}">
      <dgm:prSet/>
      <dgm:spPr/>
      <dgm:t>
        <a:bodyPr/>
        <a:lstStyle/>
        <a:p>
          <a:endParaRPr lang="fr-FR"/>
        </a:p>
      </dgm:t>
    </dgm:pt>
    <dgm:pt modelId="{8E2C1819-E043-4FC3-BBA3-ABE890748D8C}">
      <dgm:prSet/>
      <dgm:spPr/>
      <dgm:t>
        <a:bodyPr/>
        <a:lstStyle/>
        <a:p>
          <a:pPr rtl="0"/>
          <a:r>
            <a:rPr lang="fr-FR" b="0" dirty="0" smtClean="0"/>
            <a:t>Phase 2 </a:t>
          </a:r>
        </a:p>
        <a:p>
          <a:pPr rtl="0"/>
          <a:r>
            <a:rPr lang="fr-FR" b="1" dirty="0" smtClean="0">
              <a:solidFill>
                <a:schemeClr val="accent1">
                  <a:lumMod val="75000"/>
                </a:schemeClr>
              </a:solidFill>
            </a:rPr>
            <a:t>Priorisation et préfiguration régionale </a:t>
          </a:r>
        </a:p>
        <a:p>
          <a:pPr rtl="0"/>
          <a:r>
            <a:rPr lang="fr-FR" b="0" i="1" dirty="0" smtClean="0"/>
            <a:t>Avril-Mai</a:t>
          </a:r>
          <a:endParaRPr lang="fr-FR" dirty="0"/>
        </a:p>
      </dgm:t>
    </dgm:pt>
    <dgm:pt modelId="{256C3275-647B-4B2E-A580-127AE055BF55}" type="parTrans" cxnId="{E65D8E5A-ED9D-4321-83C6-42B089A136A8}">
      <dgm:prSet/>
      <dgm:spPr/>
      <dgm:t>
        <a:bodyPr/>
        <a:lstStyle/>
        <a:p>
          <a:endParaRPr lang="fr-FR"/>
        </a:p>
      </dgm:t>
    </dgm:pt>
    <dgm:pt modelId="{2AB30A49-F59A-4754-8072-660B28A1676D}" type="sibTrans" cxnId="{E65D8E5A-ED9D-4321-83C6-42B089A136A8}">
      <dgm:prSet/>
      <dgm:spPr/>
      <dgm:t>
        <a:bodyPr/>
        <a:lstStyle/>
        <a:p>
          <a:endParaRPr lang="fr-FR"/>
        </a:p>
      </dgm:t>
    </dgm:pt>
    <dgm:pt modelId="{19726DA5-08F3-4D5C-9A26-60C686AB8365}">
      <dgm:prSet/>
      <dgm:spPr/>
      <dgm:t>
        <a:bodyPr/>
        <a:lstStyle/>
        <a:p>
          <a:pPr rtl="0"/>
          <a:r>
            <a:rPr lang="fr-FR" b="0" dirty="0" smtClean="0"/>
            <a:t>Phase 3</a:t>
          </a:r>
          <a:r>
            <a:rPr lang="fr-FR" b="1" dirty="0" smtClean="0"/>
            <a:t> </a:t>
          </a:r>
        </a:p>
        <a:p>
          <a:pPr rtl="0"/>
          <a:r>
            <a:rPr lang="fr-FR" b="1" dirty="0" smtClean="0">
              <a:solidFill>
                <a:schemeClr val="accent1">
                  <a:lumMod val="75000"/>
                </a:schemeClr>
              </a:solidFill>
            </a:rPr>
            <a:t>Déclinaison régionale de la stratégie e-santé </a:t>
          </a:r>
        </a:p>
        <a:p>
          <a:pPr rtl="0"/>
          <a:r>
            <a:rPr lang="fr-FR" b="0" i="1" dirty="0" smtClean="0"/>
            <a:t>Mai - Octobre</a:t>
          </a:r>
          <a:endParaRPr lang="fr-FR" i="1" dirty="0"/>
        </a:p>
      </dgm:t>
    </dgm:pt>
    <dgm:pt modelId="{9F04847E-5858-4E4F-B57B-7CFCA61E42DA}" type="parTrans" cxnId="{DAC0D9CF-3933-434F-A712-526E83D1D8FA}">
      <dgm:prSet/>
      <dgm:spPr/>
      <dgm:t>
        <a:bodyPr/>
        <a:lstStyle/>
        <a:p>
          <a:endParaRPr lang="fr-FR"/>
        </a:p>
      </dgm:t>
    </dgm:pt>
    <dgm:pt modelId="{2B09AFF7-F7B9-4355-944B-58E43A4C0247}" type="sibTrans" cxnId="{DAC0D9CF-3933-434F-A712-526E83D1D8FA}">
      <dgm:prSet/>
      <dgm:spPr/>
      <dgm:t>
        <a:bodyPr/>
        <a:lstStyle/>
        <a:p>
          <a:endParaRPr lang="fr-FR"/>
        </a:p>
      </dgm:t>
    </dgm:pt>
    <dgm:pt modelId="{B4084774-A4E2-4383-87FF-32A9E70A5347}" type="pres">
      <dgm:prSet presAssocID="{ADEBB1D3-54E7-4532-A721-26A13DBDA1BE}" presName="Name0" presStyleCnt="0">
        <dgm:presLayoutVars>
          <dgm:dir/>
          <dgm:resizeHandles val="exact"/>
        </dgm:presLayoutVars>
      </dgm:prSet>
      <dgm:spPr/>
      <dgm:t>
        <a:bodyPr/>
        <a:lstStyle/>
        <a:p>
          <a:endParaRPr lang="fr-FR"/>
        </a:p>
      </dgm:t>
    </dgm:pt>
    <dgm:pt modelId="{3C117A77-8B8B-4CFA-B91A-8E535866E416}" type="pres">
      <dgm:prSet presAssocID="{ADEBB1D3-54E7-4532-A721-26A13DBDA1BE}" presName="arrow" presStyleLbl="bgShp" presStyleIdx="0" presStyleCnt="1"/>
      <dgm:spPr/>
    </dgm:pt>
    <dgm:pt modelId="{EAA1FF0A-1CBF-4737-9E5F-A41E3B866AD6}" type="pres">
      <dgm:prSet presAssocID="{ADEBB1D3-54E7-4532-A721-26A13DBDA1BE}" presName="points" presStyleCnt="0"/>
      <dgm:spPr/>
    </dgm:pt>
    <dgm:pt modelId="{0A37C1D8-F87B-42C2-87ED-52F498C22E2C}" type="pres">
      <dgm:prSet presAssocID="{658B0BC8-14CD-4AE4-9922-F21C79483BDA}" presName="compositeA" presStyleCnt="0"/>
      <dgm:spPr/>
    </dgm:pt>
    <dgm:pt modelId="{38003CAB-89D4-4BB1-AF27-1C849BE4E5DA}" type="pres">
      <dgm:prSet presAssocID="{658B0BC8-14CD-4AE4-9922-F21C79483BDA}" presName="textA" presStyleLbl="revTx" presStyleIdx="0" presStyleCnt="3">
        <dgm:presLayoutVars>
          <dgm:bulletEnabled val="1"/>
        </dgm:presLayoutVars>
      </dgm:prSet>
      <dgm:spPr/>
      <dgm:t>
        <a:bodyPr/>
        <a:lstStyle/>
        <a:p>
          <a:endParaRPr lang="fr-FR"/>
        </a:p>
      </dgm:t>
    </dgm:pt>
    <dgm:pt modelId="{5C939FF2-D294-474E-AA8F-CBCFAC9A82BD}" type="pres">
      <dgm:prSet presAssocID="{658B0BC8-14CD-4AE4-9922-F21C79483BDA}" presName="circleA" presStyleLbl="node1" presStyleIdx="0" presStyleCnt="3"/>
      <dgm:spPr/>
    </dgm:pt>
    <dgm:pt modelId="{F4D89F64-BB49-4695-BD95-5B14647ED310}" type="pres">
      <dgm:prSet presAssocID="{658B0BC8-14CD-4AE4-9922-F21C79483BDA}" presName="spaceA" presStyleCnt="0"/>
      <dgm:spPr/>
    </dgm:pt>
    <dgm:pt modelId="{01588AAF-D3A0-4451-9D5D-312A53349528}" type="pres">
      <dgm:prSet presAssocID="{2748CB32-98F9-4B8A-A043-BA8F0352295F}" presName="space" presStyleCnt="0"/>
      <dgm:spPr/>
    </dgm:pt>
    <dgm:pt modelId="{3FAD220C-1695-4D36-B21D-392E87984A34}" type="pres">
      <dgm:prSet presAssocID="{8E2C1819-E043-4FC3-BBA3-ABE890748D8C}" presName="compositeB" presStyleCnt="0"/>
      <dgm:spPr/>
    </dgm:pt>
    <dgm:pt modelId="{2A729BC6-F847-4487-B11B-B52F75070413}" type="pres">
      <dgm:prSet presAssocID="{8E2C1819-E043-4FC3-BBA3-ABE890748D8C}" presName="textB" presStyleLbl="revTx" presStyleIdx="1" presStyleCnt="3" custScaleX="84084">
        <dgm:presLayoutVars>
          <dgm:bulletEnabled val="1"/>
        </dgm:presLayoutVars>
      </dgm:prSet>
      <dgm:spPr/>
      <dgm:t>
        <a:bodyPr/>
        <a:lstStyle/>
        <a:p>
          <a:endParaRPr lang="fr-FR"/>
        </a:p>
      </dgm:t>
    </dgm:pt>
    <dgm:pt modelId="{8AC1FC21-9902-4F63-89AE-D727F6599B4C}" type="pres">
      <dgm:prSet presAssocID="{8E2C1819-E043-4FC3-BBA3-ABE890748D8C}" presName="circleB" presStyleLbl="node1" presStyleIdx="1" presStyleCnt="3"/>
      <dgm:spPr/>
    </dgm:pt>
    <dgm:pt modelId="{0B250550-C02A-48F0-9F7D-74F051757E5F}" type="pres">
      <dgm:prSet presAssocID="{8E2C1819-E043-4FC3-BBA3-ABE890748D8C}" presName="spaceB" presStyleCnt="0"/>
      <dgm:spPr/>
    </dgm:pt>
    <dgm:pt modelId="{7942BB97-E082-4FE8-9454-B206CC83198D}" type="pres">
      <dgm:prSet presAssocID="{2AB30A49-F59A-4754-8072-660B28A1676D}" presName="space" presStyleCnt="0"/>
      <dgm:spPr/>
    </dgm:pt>
    <dgm:pt modelId="{4E7503D2-9C25-47B0-9485-55F48BFACA32}" type="pres">
      <dgm:prSet presAssocID="{19726DA5-08F3-4D5C-9A26-60C686AB8365}" presName="compositeA" presStyleCnt="0"/>
      <dgm:spPr/>
    </dgm:pt>
    <dgm:pt modelId="{1ABAD266-31BF-43A9-95D6-666FCF5BB9DD}" type="pres">
      <dgm:prSet presAssocID="{19726DA5-08F3-4D5C-9A26-60C686AB8365}" presName="textA" presStyleLbl="revTx" presStyleIdx="2" presStyleCnt="3">
        <dgm:presLayoutVars>
          <dgm:bulletEnabled val="1"/>
        </dgm:presLayoutVars>
      </dgm:prSet>
      <dgm:spPr/>
      <dgm:t>
        <a:bodyPr/>
        <a:lstStyle/>
        <a:p>
          <a:endParaRPr lang="fr-FR"/>
        </a:p>
      </dgm:t>
    </dgm:pt>
    <dgm:pt modelId="{3EBAD51A-EE7D-45CA-96AB-9DEAB6328128}" type="pres">
      <dgm:prSet presAssocID="{19726DA5-08F3-4D5C-9A26-60C686AB8365}" presName="circleA" presStyleLbl="node1" presStyleIdx="2" presStyleCnt="3"/>
      <dgm:spPr/>
    </dgm:pt>
    <dgm:pt modelId="{1148906D-3FD4-436F-843F-4FF3708294E1}" type="pres">
      <dgm:prSet presAssocID="{19726DA5-08F3-4D5C-9A26-60C686AB8365}" presName="spaceA" presStyleCnt="0"/>
      <dgm:spPr/>
    </dgm:pt>
  </dgm:ptLst>
  <dgm:cxnLst>
    <dgm:cxn modelId="{DAC0D9CF-3933-434F-A712-526E83D1D8FA}" srcId="{ADEBB1D3-54E7-4532-A721-26A13DBDA1BE}" destId="{19726DA5-08F3-4D5C-9A26-60C686AB8365}" srcOrd="2" destOrd="0" parTransId="{9F04847E-5858-4E4F-B57B-7CFCA61E42DA}" sibTransId="{2B09AFF7-F7B9-4355-944B-58E43A4C0247}"/>
    <dgm:cxn modelId="{7B599FDA-2D4F-4DC4-93CD-A8E04E9DA386}" srcId="{ADEBB1D3-54E7-4532-A721-26A13DBDA1BE}" destId="{658B0BC8-14CD-4AE4-9922-F21C79483BDA}" srcOrd="0" destOrd="0" parTransId="{3C890FAE-6917-4F6B-8768-92FAA252FC56}" sibTransId="{2748CB32-98F9-4B8A-A043-BA8F0352295F}"/>
    <dgm:cxn modelId="{4B334292-0A1C-479B-8A97-012A6BCE4EB9}" type="presOf" srcId="{19726DA5-08F3-4D5C-9A26-60C686AB8365}" destId="{1ABAD266-31BF-43A9-95D6-666FCF5BB9DD}" srcOrd="0" destOrd="0" presId="urn:microsoft.com/office/officeart/2005/8/layout/hProcess11"/>
    <dgm:cxn modelId="{071F8929-F8F0-4A61-8AFA-4B195BA1D429}" type="presOf" srcId="{8E2C1819-E043-4FC3-BBA3-ABE890748D8C}" destId="{2A729BC6-F847-4487-B11B-B52F75070413}" srcOrd="0" destOrd="0" presId="urn:microsoft.com/office/officeart/2005/8/layout/hProcess11"/>
    <dgm:cxn modelId="{6A28489C-BDCA-4B1A-A92A-2EBDDCD612B4}" type="presOf" srcId="{658B0BC8-14CD-4AE4-9922-F21C79483BDA}" destId="{38003CAB-89D4-4BB1-AF27-1C849BE4E5DA}" srcOrd="0" destOrd="0" presId="urn:microsoft.com/office/officeart/2005/8/layout/hProcess11"/>
    <dgm:cxn modelId="{E65D8E5A-ED9D-4321-83C6-42B089A136A8}" srcId="{ADEBB1D3-54E7-4532-A721-26A13DBDA1BE}" destId="{8E2C1819-E043-4FC3-BBA3-ABE890748D8C}" srcOrd="1" destOrd="0" parTransId="{256C3275-647B-4B2E-A580-127AE055BF55}" sibTransId="{2AB30A49-F59A-4754-8072-660B28A1676D}"/>
    <dgm:cxn modelId="{894C0AD0-0200-47C0-8FAE-AE56AAF64EBA}" type="presOf" srcId="{ADEBB1D3-54E7-4532-A721-26A13DBDA1BE}" destId="{B4084774-A4E2-4383-87FF-32A9E70A5347}" srcOrd="0" destOrd="0" presId="urn:microsoft.com/office/officeart/2005/8/layout/hProcess11"/>
    <dgm:cxn modelId="{0F353112-CADC-44CB-A8A0-A06F9FEAB8D8}" type="presParOf" srcId="{B4084774-A4E2-4383-87FF-32A9E70A5347}" destId="{3C117A77-8B8B-4CFA-B91A-8E535866E416}" srcOrd="0" destOrd="0" presId="urn:microsoft.com/office/officeart/2005/8/layout/hProcess11"/>
    <dgm:cxn modelId="{B4D99627-9085-4ECF-8595-2104DE413D47}" type="presParOf" srcId="{B4084774-A4E2-4383-87FF-32A9E70A5347}" destId="{EAA1FF0A-1CBF-4737-9E5F-A41E3B866AD6}" srcOrd="1" destOrd="0" presId="urn:microsoft.com/office/officeart/2005/8/layout/hProcess11"/>
    <dgm:cxn modelId="{6EF008C9-985D-4257-866F-3AA9D584DDCE}" type="presParOf" srcId="{EAA1FF0A-1CBF-4737-9E5F-A41E3B866AD6}" destId="{0A37C1D8-F87B-42C2-87ED-52F498C22E2C}" srcOrd="0" destOrd="0" presId="urn:microsoft.com/office/officeart/2005/8/layout/hProcess11"/>
    <dgm:cxn modelId="{2C7DC9B7-41BE-49DA-9391-78224C5094ED}" type="presParOf" srcId="{0A37C1D8-F87B-42C2-87ED-52F498C22E2C}" destId="{38003CAB-89D4-4BB1-AF27-1C849BE4E5DA}" srcOrd="0" destOrd="0" presId="urn:microsoft.com/office/officeart/2005/8/layout/hProcess11"/>
    <dgm:cxn modelId="{BB1BC87E-5956-4554-A481-3C69B6B5BD36}" type="presParOf" srcId="{0A37C1D8-F87B-42C2-87ED-52F498C22E2C}" destId="{5C939FF2-D294-474E-AA8F-CBCFAC9A82BD}" srcOrd="1" destOrd="0" presId="urn:microsoft.com/office/officeart/2005/8/layout/hProcess11"/>
    <dgm:cxn modelId="{D17BD4C0-9531-4E1A-A06E-3B3B41E37AC2}" type="presParOf" srcId="{0A37C1D8-F87B-42C2-87ED-52F498C22E2C}" destId="{F4D89F64-BB49-4695-BD95-5B14647ED310}" srcOrd="2" destOrd="0" presId="urn:microsoft.com/office/officeart/2005/8/layout/hProcess11"/>
    <dgm:cxn modelId="{A693630B-0C06-4CAB-B339-E07715029874}" type="presParOf" srcId="{EAA1FF0A-1CBF-4737-9E5F-A41E3B866AD6}" destId="{01588AAF-D3A0-4451-9D5D-312A53349528}" srcOrd="1" destOrd="0" presId="urn:microsoft.com/office/officeart/2005/8/layout/hProcess11"/>
    <dgm:cxn modelId="{7CFA59B6-CC4E-4138-A925-D59F31BA889F}" type="presParOf" srcId="{EAA1FF0A-1CBF-4737-9E5F-A41E3B866AD6}" destId="{3FAD220C-1695-4D36-B21D-392E87984A34}" srcOrd="2" destOrd="0" presId="urn:microsoft.com/office/officeart/2005/8/layout/hProcess11"/>
    <dgm:cxn modelId="{2F1AAB2B-E86C-41FF-9B2C-56C02A447CCE}" type="presParOf" srcId="{3FAD220C-1695-4D36-B21D-392E87984A34}" destId="{2A729BC6-F847-4487-B11B-B52F75070413}" srcOrd="0" destOrd="0" presId="urn:microsoft.com/office/officeart/2005/8/layout/hProcess11"/>
    <dgm:cxn modelId="{C4C0B504-A554-41D0-9F89-1A1FA75C103A}" type="presParOf" srcId="{3FAD220C-1695-4D36-B21D-392E87984A34}" destId="{8AC1FC21-9902-4F63-89AE-D727F6599B4C}" srcOrd="1" destOrd="0" presId="urn:microsoft.com/office/officeart/2005/8/layout/hProcess11"/>
    <dgm:cxn modelId="{1C41D11F-5831-4B64-B194-8F5787342BBF}" type="presParOf" srcId="{3FAD220C-1695-4D36-B21D-392E87984A34}" destId="{0B250550-C02A-48F0-9F7D-74F051757E5F}" srcOrd="2" destOrd="0" presId="urn:microsoft.com/office/officeart/2005/8/layout/hProcess11"/>
    <dgm:cxn modelId="{4E1EA710-1B13-4620-A32D-67A60195C4B4}" type="presParOf" srcId="{EAA1FF0A-1CBF-4737-9E5F-A41E3B866AD6}" destId="{7942BB97-E082-4FE8-9454-B206CC83198D}" srcOrd="3" destOrd="0" presId="urn:microsoft.com/office/officeart/2005/8/layout/hProcess11"/>
    <dgm:cxn modelId="{F4C60FAF-BFE1-486D-90C8-3224CF0322BC}" type="presParOf" srcId="{EAA1FF0A-1CBF-4737-9E5F-A41E3B866AD6}" destId="{4E7503D2-9C25-47B0-9485-55F48BFACA32}" srcOrd="4" destOrd="0" presId="urn:microsoft.com/office/officeart/2005/8/layout/hProcess11"/>
    <dgm:cxn modelId="{12141E29-1D66-4EF2-B711-C83FA17FDF0A}" type="presParOf" srcId="{4E7503D2-9C25-47B0-9485-55F48BFACA32}" destId="{1ABAD266-31BF-43A9-95D6-666FCF5BB9DD}" srcOrd="0" destOrd="0" presId="urn:microsoft.com/office/officeart/2005/8/layout/hProcess11"/>
    <dgm:cxn modelId="{82289469-71F2-4546-9223-E780FD20F352}" type="presParOf" srcId="{4E7503D2-9C25-47B0-9485-55F48BFACA32}" destId="{3EBAD51A-EE7D-45CA-96AB-9DEAB6328128}" srcOrd="1" destOrd="0" presId="urn:microsoft.com/office/officeart/2005/8/layout/hProcess11"/>
    <dgm:cxn modelId="{6BFFAFAB-63F1-4EF4-91A4-05A6647FAFE1}" type="presParOf" srcId="{4E7503D2-9C25-47B0-9485-55F48BFACA32}" destId="{1148906D-3FD4-436F-843F-4FF3708294E1}"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17A77-8B8B-4CFA-B91A-8E535866E416}">
      <dsp:nvSpPr>
        <dsp:cNvPr id="0" name=""/>
        <dsp:cNvSpPr/>
      </dsp:nvSpPr>
      <dsp:spPr>
        <a:xfrm>
          <a:off x="0" y="1152128"/>
          <a:ext cx="11232444" cy="1536170"/>
        </a:xfrm>
        <a:prstGeom prst="notched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003CAB-89D4-4BB1-AF27-1C849BE4E5DA}">
      <dsp:nvSpPr>
        <dsp:cNvPr id="0" name=""/>
        <dsp:cNvSpPr/>
      </dsp:nvSpPr>
      <dsp:spPr>
        <a:xfrm>
          <a:off x="4936" y="0"/>
          <a:ext cx="3257847" cy="1536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rtl="0">
            <a:lnSpc>
              <a:spcPct val="90000"/>
            </a:lnSpc>
            <a:spcBef>
              <a:spcPct val="0"/>
            </a:spcBef>
            <a:spcAft>
              <a:spcPct val="35000"/>
            </a:spcAft>
          </a:pPr>
          <a:r>
            <a:rPr lang="fr-FR" sz="1700" b="0" kern="1200" dirty="0" smtClean="0"/>
            <a:t>Phase 1</a:t>
          </a:r>
          <a:r>
            <a:rPr lang="fr-FR" sz="1700" b="1" kern="1200" dirty="0" smtClean="0"/>
            <a:t> </a:t>
          </a:r>
        </a:p>
        <a:p>
          <a:pPr lvl="0" algn="ctr" defTabSz="755650" rtl="0">
            <a:lnSpc>
              <a:spcPct val="90000"/>
            </a:lnSpc>
            <a:spcBef>
              <a:spcPct val="0"/>
            </a:spcBef>
            <a:spcAft>
              <a:spcPct val="35000"/>
            </a:spcAft>
          </a:pPr>
          <a:r>
            <a:rPr lang="fr-FR" sz="1700" b="1" kern="1200" dirty="0" smtClean="0">
              <a:solidFill>
                <a:schemeClr val="accent1">
                  <a:lumMod val="75000"/>
                </a:schemeClr>
              </a:solidFill>
            </a:rPr>
            <a:t>Contribution à la concertation nationale</a:t>
          </a:r>
        </a:p>
        <a:p>
          <a:pPr lvl="0" algn="ctr" defTabSz="755650" rtl="0">
            <a:lnSpc>
              <a:spcPct val="90000"/>
            </a:lnSpc>
            <a:spcBef>
              <a:spcPct val="0"/>
            </a:spcBef>
            <a:spcAft>
              <a:spcPct val="35000"/>
            </a:spcAft>
          </a:pPr>
          <a:r>
            <a:rPr lang="fr-FR" sz="1700" b="0" i="1" kern="1200" dirty="0" smtClean="0"/>
            <a:t>Janvier - Février</a:t>
          </a:r>
          <a:endParaRPr lang="fr-FR" sz="1700" b="0" kern="1200" dirty="0"/>
        </a:p>
      </dsp:txBody>
      <dsp:txXfrm>
        <a:off x="4936" y="0"/>
        <a:ext cx="3257847" cy="1536170"/>
      </dsp:txXfrm>
    </dsp:sp>
    <dsp:sp modelId="{5C939FF2-D294-474E-AA8F-CBCFAC9A82BD}">
      <dsp:nvSpPr>
        <dsp:cNvPr id="0" name=""/>
        <dsp:cNvSpPr/>
      </dsp:nvSpPr>
      <dsp:spPr>
        <a:xfrm>
          <a:off x="1441838" y="1728192"/>
          <a:ext cx="384042" cy="384042"/>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729BC6-F847-4487-B11B-B52F75070413}">
      <dsp:nvSpPr>
        <dsp:cNvPr id="0" name=""/>
        <dsp:cNvSpPr/>
      </dsp:nvSpPr>
      <dsp:spPr>
        <a:xfrm>
          <a:off x="3684935" y="2304256"/>
          <a:ext cx="2739328" cy="1536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lvl="0" algn="ctr" defTabSz="755650" rtl="0">
            <a:lnSpc>
              <a:spcPct val="90000"/>
            </a:lnSpc>
            <a:spcBef>
              <a:spcPct val="0"/>
            </a:spcBef>
            <a:spcAft>
              <a:spcPct val="35000"/>
            </a:spcAft>
          </a:pPr>
          <a:r>
            <a:rPr lang="fr-FR" sz="1700" b="0" kern="1200" dirty="0" smtClean="0"/>
            <a:t>Phase 2 </a:t>
          </a:r>
        </a:p>
        <a:p>
          <a:pPr lvl="0" algn="ctr" defTabSz="755650" rtl="0">
            <a:lnSpc>
              <a:spcPct val="90000"/>
            </a:lnSpc>
            <a:spcBef>
              <a:spcPct val="0"/>
            </a:spcBef>
            <a:spcAft>
              <a:spcPct val="35000"/>
            </a:spcAft>
          </a:pPr>
          <a:r>
            <a:rPr lang="fr-FR" sz="1700" b="1" kern="1200" dirty="0" smtClean="0">
              <a:solidFill>
                <a:schemeClr val="accent1">
                  <a:lumMod val="75000"/>
                </a:schemeClr>
              </a:solidFill>
            </a:rPr>
            <a:t>Priorisation et préfiguration régionale </a:t>
          </a:r>
        </a:p>
        <a:p>
          <a:pPr lvl="0" algn="ctr" defTabSz="755650" rtl="0">
            <a:lnSpc>
              <a:spcPct val="90000"/>
            </a:lnSpc>
            <a:spcBef>
              <a:spcPct val="0"/>
            </a:spcBef>
            <a:spcAft>
              <a:spcPct val="35000"/>
            </a:spcAft>
          </a:pPr>
          <a:r>
            <a:rPr lang="fr-FR" sz="1700" b="0" i="1" kern="1200" dirty="0" smtClean="0"/>
            <a:t>Avril-Mai</a:t>
          </a:r>
          <a:endParaRPr lang="fr-FR" sz="1700" kern="1200" dirty="0"/>
        </a:p>
      </dsp:txBody>
      <dsp:txXfrm>
        <a:off x="3684935" y="2304256"/>
        <a:ext cx="2739328" cy="1536170"/>
      </dsp:txXfrm>
    </dsp:sp>
    <dsp:sp modelId="{8AC1FC21-9902-4F63-89AE-D727F6599B4C}">
      <dsp:nvSpPr>
        <dsp:cNvPr id="0" name=""/>
        <dsp:cNvSpPr/>
      </dsp:nvSpPr>
      <dsp:spPr>
        <a:xfrm>
          <a:off x="4862578" y="1728192"/>
          <a:ext cx="384042" cy="384042"/>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BAD266-31BF-43A9-95D6-666FCF5BB9DD}">
      <dsp:nvSpPr>
        <dsp:cNvPr id="0" name=""/>
        <dsp:cNvSpPr/>
      </dsp:nvSpPr>
      <dsp:spPr>
        <a:xfrm>
          <a:off x="6846416" y="0"/>
          <a:ext cx="3257847" cy="1536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rtl="0">
            <a:lnSpc>
              <a:spcPct val="90000"/>
            </a:lnSpc>
            <a:spcBef>
              <a:spcPct val="0"/>
            </a:spcBef>
            <a:spcAft>
              <a:spcPct val="35000"/>
            </a:spcAft>
          </a:pPr>
          <a:r>
            <a:rPr lang="fr-FR" sz="1700" b="0" kern="1200" dirty="0" smtClean="0"/>
            <a:t>Phase 3</a:t>
          </a:r>
          <a:r>
            <a:rPr lang="fr-FR" sz="1700" b="1" kern="1200" dirty="0" smtClean="0"/>
            <a:t> </a:t>
          </a:r>
        </a:p>
        <a:p>
          <a:pPr lvl="0" algn="ctr" defTabSz="755650" rtl="0">
            <a:lnSpc>
              <a:spcPct val="90000"/>
            </a:lnSpc>
            <a:spcBef>
              <a:spcPct val="0"/>
            </a:spcBef>
            <a:spcAft>
              <a:spcPct val="35000"/>
            </a:spcAft>
          </a:pPr>
          <a:r>
            <a:rPr lang="fr-FR" sz="1700" b="1" kern="1200" dirty="0" smtClean="0">
              <a:solidFill>
                <a:schemeClr val="accent1">
                  <a:lumMod val="75000"/>
                </a:schemeClr>
              </a:solidFill>
            </a:rPr>
            <a:t>Déclinaison régionale de la stratégie e-santé </a:t>
          </a:r>
        </a:p>
        <a:p>
          <a:pPr lvl="0" algn="ctr" defTabSz="755650" rtl="0">
            <a:lnSpc>
              <a:spcPct val="90000"/>
            </a:lnSpc>
            <a:spcBef>
              <a:spcPct val="0"/>
            </a:spcBef>
            <a:spcAft>
              <a:spcPct val="35000"/>
            </a:spcAft>
          </a:pPr>
          <a:r>
            <a:rPr lang="fr-FR" sz="1700" b="0" i="1" kern="1200" dirty="0" smtClean="0"/>
            <a:t>Mai - Octobre</a:t>
          </a:r>
          <a:endParaRPr lang="fr-FR" sz="1700" i="1" kern="1200" dirty="0"/>
        </a:p>
      </dsp:txBody>
      <dsp:txXfrm>
        <a:off x="6846416" y="0"/>
        <a:ext cx="3257847" cy="1536170"/>
      </dsp:txXfrm>
    </dsp:sp>
    <dsp:sp modelId="{3EBAD51A-EE7D-45CA-96AB-9DEAB6328128}">
      <dsp:nvSpPr>
        <dsp:cNvPr id="0" name=""/>
        <dsp:cNvSpPr/>
      </dsp:nvSpPr>
      <dsp:spPr>
        <a:xfrm>
          <a:off x="8283319" y="1728192"/>
          <a:ext cx="384042" cy="384042"/>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COPIL REGIONAL C360 15/12/2022</a:t>
            </a:r>
          </a:p>
        </p:txBody>
      </p:sp>
      <p:sp>
        <p:nvSpPr>
          <p:cNvPr id="5" name="Espace réservé du numéro de diapositive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1CE4E-14A3-4473-BB6F-DE7DA6CB3D0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446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478C0-7E3E-4B79-B8A3-D49CBF392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542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Pas de définition mais des chercheurs anglais l’ont défini par la façon dont les personnes, les systèmes et les processus se parlent et travaillent ensemble au sein des institutions et des professions en utilisant la technologie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Digital health interoperability has traditionally been considered a technology problem. We found that good technology is not enough for interoperability to succeed; relationships between staff and </a:t>
            </a:r>
            <a:r>
              <a:rPr lang="en-US" dirty="0" err="1"/>
              <a:t>organisations</a:t>
            </a:r>
            <a:r>
              <a:rPr lang="en-US" dirty="0"/>
              <a:t> are vital for success. Staff who do not work well together tend to control digital technologies and medical information in a way that hinders sharing and collaborating. We heard that leaders who </a:t>
            </a:r>
            <a:r>
              <a:rPr lang="en-US" dirty="0" err="1"/>
              <a:t>prioritise</a:t>
            </a:r>
            <a:r>
              <a:rPr lang="en-US" dirty="0"/>
              <a:t> building relationships across </a:t>
            </a:r>
            <a:r>
              <a:rPr lang="en-US" dirty="0" err="1"/>
              <a:t>organisations</a:t>
            </a:r>
            <a:r>
              <a:rPr lang="en-US" dirty="0"/>
              <a:t> view digital tools as an extension of these relationships which in turn helps interoperability. A singular focus on technology overlooks the importance of the people using the technology and the environment in which the technology is being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de données de santé pertinentes  d’un numérique éthique et éco responsable</a:t>
            </a:r>
          </a:p>
          <a:p>
            <a:endParaRPr lang="fr-FR" dirty="0"/>
          </a:p>
        </p:txBody>
      </p:sp>
      <p:sp>
        <p:nvSpPr>
          <p:cNvPr id="4" name="Espace réservé de l'en-tête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COPIL REGIONAL C360 15/12/2022</a:t>
            </a:r>
          </a:p>
        </p:txBody>
      </p:sp>
      <p:sp>
        <p:nvSpPr>
          <p:cNvPr id="5" name="Espace réservé du numéro de diapositive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1CE4E-14A3-4473-BB6F-DE7DA6CB3D0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136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Pas de définition mais des chercheurs anglais l’ont défini par la façon dont les personnes, les systèmes et les processus se parlent et travaillent ensemble au sein des institutions et des professions en utilisant la technologie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Digital health interoperability has traditionally been considered a technology problem. We found that good technology is not enough for interoperability to succeed; relationships between staff and </a:t>
            </a:r>
            <a:r>
              <a:rPr lang="en-US" dirty="0" err="1"/>
              <a:t>organisations</a:t>
            </a:r>
            <a:r>
              <a:rPr lang="en-US" dirty="0"/>
              <a:t> are vital for success. Staff who do not work well together tend to control digital technologies and medical information in a way that hinders sharing and collaborating. We heard that leaders who </a:t>
            </a:r>
            <a:r>
              <a:rPr lang="en-US" dirty="0" err="1"/>
              <a:t>prioritise</a:t>
            </a:r>
            <a:r>
              <a:rPr lang="en-US" dirty="0"/>
              <a:t> building relationships across </a:t>
            </a:r>
            <a:r>
              <a:rPr lang="en-US" dirty="0" err="1"/>
              <a:t>organisations</a:t>
            </a:r>
            <a:r>
              <a:rPr lang="en-US" dirty="0"/>
              <a:t> view digital tools as an extension of these relationships which in turn helps interoperability. A singular focus on technology overlooks the importance of the people using the technology and the environment in which the technology is being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de données de santé pertinentes  d’un numérique éthique et éco responsable</a:t>
            </a:r>
          </a:p>
          <a:p>
            <a:endParaRPr lang="fr-FR" dirty="0"/>
          </a:p>
        </p:txBody>
      </p:sp>
      <p:sp>
        <p:nvSpPr>
          <p:cNvPr id="4" name="Espace réservé de l'en-tête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COPIL REGIONAL C360 15/12/2022</a:t>
            </a:r>
          </a:p>
        </p:txBody>
      </p:sp>
      <p:sp>
        <p:nvSpPr>
          <p:cNvPr id="5" name="Espace réservé du numéro de diapositive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1CE4E-14A3-4473-BB6F-DE7DA6CB3D0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68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F83CD-37CF-5043-B90F-17506F2E8B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602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478C0-7E3E-4B79-B8A3-D49CBF39208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e l'en-tête 4">
            <a:extLst>
              <a:ext uri="{FF2B5EF4-FFF2-40B4-BE49-F238E27FC236}">
                <a16:creationId xmlns:a16="http://schemas.microsoft.com/office/drawing/2014/main" id="{58513A02-DBA8-37B3-3E92-8ED6EC87135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COPIL REGIONAL C360 15/12/2022</a:t>
            </a:r>
          </a:p>
        </p:txBody>
      </p:sp>
    </p:spTree>
    <p:extLst>
      <p:ext uri="{BB962C8B-B14F-4D97-AF65-F5344CB8AC3E}">
        <p14:creationId xmlns:p14="http://schemas.microsoft.com/office/powerpoint/2010/main" val="1763340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478C0-7E3E-4B79-B8A3-D49CBF39208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e l'en-tête 4">
            <a:extLst>
              <a:ext uri="{FF2B5EF4-FFF2-40B4-BE49-F238E27FC236}">
                <a16:creationId xmlns:a16="http://schemas.microsoft.com/office/drawing/2014/main" id="{64FBABA1-0556-9AA7-3849-DA098BB294FC}"/>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COPIL REGIONAL C360 15/12/2022</a:t>
            </a:r>
          </a:p>
        </p:txBody>
      </p:sp>
    </p:spTree>
    <p:extLst>
      <p:ext uri="{BB962C8B-B14F-4D97-AF65-F5344CB8AC3E}">
        <p14:creationId xmlns:p14="http://schemas.microsoft.com/office/powerpoint/2010/main" val="1238553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478C0-7E3E-4B79-B8A3-D49CBF39208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e l'en-tête 4">
            <a:extLst>
              <a:ext uri="{FF2B5EF4-FFF2-40B4-BE49-F238E27FC236}">
                <a16:creationId xmlns:a16="http://schemas.microsoft.com/office/drawing/2014/main" id="{4B917C98-7AC3-D6D9-7EA7-28870644AE40}"/>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COPIL REGIONAL C360 15/12/2022</a:t>
            </a:r>
          </a:p>
        </p:txBody>
      </p:sp>
    </p:spTree>
    <p:extLst>
      <p:ext uri="{BB962C8B-B14F-4D97-AF65-F5344CB8AC3E}">
        <p14:creationId xmlns:p14="http://schemas.microsoft.com/office/powerpoint/2010/main" val="3574684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49</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50</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51</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58</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59</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60</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&lt;</a:t>
            </a:r>
            <a:endParaRPr/>
          </a:p>
        </p:txBody>
      </p:sp>
      <p:sp>
        <p:nvSpPr>
          <p:cNvPr id="623" name="Google Shape;62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61</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62</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63</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
        <p:cNvGrpSpPr/>
        <p:nvPr/>
      </p:nvGrpSpPr>
      <p:grpSpPr>
        <a:xfrm>
          <a:off x="0" y="0"/>
          <a:ext cx="0" cy="0"/>
          <a:chOff x="0" y="0"/>
          <a:chExt cx="0" cy="0"/>
        </a:xfrm>
      </p:grpSpPr>
      <p:sp>
        <p:nvSpPr>
          <p:cNvPr id="17" name="Google Shape;17;g1ca224a5abe_1_7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 name="Google Shape;18;g1ca224a5abe_1_7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 name="Google Shape;19;g1ca224a5abe_1_7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68435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g1ca224a5abe_2_6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 name="Google Shape;25;g1ca224a5abe_2_6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 name="Google Shape;26;g1ca224a5abe_2_6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137506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1ca224a5abe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 name="Google Shape;42;g1ca224a5abe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 name="Google Shape;43;g1ca224a5abe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979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8</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ca224a5ab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1ca224a5abe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&lt;</a:t>
            </a:r>
            <a:endParaRPr/>
          </a:p>
        </p:txBody>
      </p:sp>
      <p:sp>
        <p:nvSpPr>
          <p:cNvPr id="125" name="Google Shape;125;g1ca224a5abe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11394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ca224a5abe_1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ca224a5abe_1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3341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ca224a5abe_1_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ca224a5abe_1_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10338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c92e39d168_0_2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1c92e39d168_0_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76458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ca224a5abe_1_10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1ca224a5abe_1_10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71870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ca224a5abe_2_40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g1ca224a5abe_2_40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893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12</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2.xml"/><Relationship Id="rId5" Type="http://schemas.openxmlformats.org/officeDocument/2006/relationships/image" Target="../media/image19.jpeg"/><Relationship Id="rId4" Type="http://schemas.openxmlformats.org/officeDocument/2006/relationships/image" Target="../media/image18.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emf"/><Relationship Id="rId1" Type="http://schemas.openxmlformats.org/officeDocument/2006/relationships/slideMaster" Target="../slideMasters/slideMaster2.xml"/><Relationship Id="rId5" Type="http://schemas.openxmlformats.org/officeDocument/2006/relationships/image" Target="../media/image20.png"/><Relationship Id="rId4" Type="http://schemas.openxmlformats.org/officeDocument/2006/relationships/image" Target="../media/image17.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uverture">
  <p:cSld name="Couverture">
    <p:spTree>
      <p:nvGrpSpPr>
        <p:cNvPr id="1" name="Shape 15"/>
        <p:cNvGrpSpPr/>
        <p:nvPr/>
      </p:nvGrpSpPr>
      <p:grpSpPr>
        <a:xfrm>
          <a:off x="0" y="0"/>
          <a:ext cx="0" cy="0"/>
          <a:chOff x="0" y="0"/>
          <a:chExt cx="0" cy="0"/>
        </a:xfrm>
      </p:grpSpPr>
      <p:pic>
        <p:nvPicPr>
          <p:cNvPr id="16" name="Google Shape;16;p30" descr="Une image contenant texte&#10;&#10;Description générée automatiquement"/>
          <p:cNvPicPr preferRelativeResize="0"/>
          <p:nvPr/>
        </p:nvPicPr>
        <p:blipFill rotWithShape="1">
          <a:blip r:embed="rId2">
            <a:alphaModFix/>
          </a:blip>
          <a:srcRect/>
          <a:stretch/>
        </p:blipFill>
        <p:spPr>
          <a:xfrm>
            <a:off x="3124200" y="1328975"/>
            <a:ext cx="5943600" cy="4200050"/>
          </a:xfrm>
          <a:prstGeom prst="rect">
            <a:avLst/>
          </a:prstGeom>
          <a:noFill/>
          <a:ln>
            <a:noFill/>
          </a:ln>
        </p:spPr>
      </p:pic>
      <p:pic>
        <p:nvPicPr>
          <p:cNvPr id="17" name="Google Shape;17;p30"/>
          <p:cNvPicPr preferRelativeResize="0"/>
          <p:nvPr/>
        </p:nvPicPr>
        <p:blipFill rotWithShape="1">
          <a:blip r:embed="rId3">
            <a:alphaModFix/>
          </a:blip>
          <a:srcRect/>
          <a:stretch/>
        </p:blipFill>
        <p:spPr>
          <a:xfrm>
            <a:off x="336039" y="330202"/>
            <a:ext cx="717805" cy="107696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U3">
  <p:cSld name="CONTENU3">
    <p:spTree>
      <p:nvGrpSpPr>
        <p:cNvPr id="1" name="Shape 52"/>
        <p:cNvGrpSpPr/>
        <p:nvPr/>
      </p:nvGrpSpPr>
      <p:grpSpPr>
        <a:xfrm>
          <a:off x="0" y="0"/>
          <a:ext cx="0" cy="0"/>
          <a:chOff x="0" y="0"/>
          <a:chExt cx="0" cy="0"/>
        </a:xfrm>
      </p:grpSpPr>
      <p:pic>
        <p:nvPicPr>
          <p:cNvPr id="53" name="Google Shape;53;p39"/>
          <p:cNvPicPr preferRelativeResize="0"/>
          <p:nvPr/>
        </p:nvPicPr>
        <p:blipFill rotWithShape="1">
          <a:blip r:embed="rId2">
            <a:alphaModFix/>
          </a:blip>
          <a:srcRect/>
          <a:stretch/>
        </p:blipFill>
        <p:spPr>
          <a:xfrm>
            <a:off x="11447361" y="6092412"/>
            <a:ext cx="407238" cy="455930"/>
          </a:xfrm>
          <a:prstGeom prst="rect">
            <a:avLst/>
          </a:prstGeom>
          <a:noFill/>
          <a:ln>
            <a:noFill/>
          </a:ln>
        </p:spPr>
      </p:pic>
      <p:pic>
        <p:nvPicPr>
          <p:cNvPr id="54" name="Google Shape;54;p39" descr="Une image contenant texte&#10;&#10;Description générée automatiquement"/>
          <p:cNvPicPr preferRelativeResize="0"/>
          <p:nvPr/>
        </p:nvPicPr>
        <p:blipFill rotWithShape="1">
          <a:blip r:embed="rId3">
            <a:alphaModFix/>
          </a:blip>
          <a:srcRect/>
          <a:stretch/>
        </p:blipFill>
        <p:spPr>
          <a:xfrm>
            <a:off x="236241" y="5896678"/>
            <a:ext cx="1022831" cy="722784"/>
          </a:xfrm>
          <a:prstGeom prst="rect">
            <a:avLst/>
          </a:prstGeom>
          <a:noFill/>
          <a:ln>
            <a:noFill/>
          </a:ln>
        </p:spPr>
      </p:pic>
      <p:sp>
        <p:nvSpPr>
          <p:cNvPr id="55" name="Google Shape;55;p39"/>
          <p:cNvSpPr txBox="1"/>
          <p:nvPr/>
        </p:nvSpPr>
        <p:spPr>
          <a:xfrm>
            <a:off x="11286744" y="6137814"/>
            <a:ext cx="74676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fr-FR" sz="900" b="0" i="0">
                <a:solidFill>
                  <a:srgbClr val="3C57A3"/>
                </a:solidFill>
                <a:latin typeface="Arial"/>
                <a:ea typeface="Arial"/>
                <a:cs typeface="Arial"/>
                <a:sym typeface="Arial"/>
              </a:rPr>
              <a:t>‹N°›</a:t>
            </a:fld>
            <a:endParaRPr sz="900" b="0" i="0">
              <a:solidFill>
                <a:srgbClr val="3C57A3"/>
              </a:solidFill>
              <a:latin typeface="Arial"/>
              <a:ea typeface="Arial"/>
              <a:cs typeface="Arial"/>
              <a:sym typeface="Arial"/>
            </a:endParaRPr>
          </a:p>
        </p:txBody>
      </p:sp>
      <p:pic>
        <p:nvPicPr>
          <p:cNvPr id="56" name="Google Shape;56;p39"/>
          <p:cNvPicPr preferRelativeResize="0"/>
          <p:nvPr/>
        </p:nvPicPr>
        <p:blipFill rotWithShape="1">
          <a:blip r:embed="rId4">
            <a:alphaModFix/>
          </a:blip>
          <a:srcRect/>
          <a:stretch/>
        </p:blipFill>
        <p:spPr>
          <a:xfrm>
            <a:off x="283439" y="384922"/>
            <a:ext cx="1660578" cy="199508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INTERCALAIRE">
  <p:cSld name="4_INTERCALAIRE">
    <p:spTree>
      <p:nvGrpSpPr>
        <p:cNvPr id="1" name="Shape 57"/>
        <p:cNvGrpSpPr/>
        <p:nvPr/>
      </p:nvGrpSpPr>
      <p:grpSpPr>
        <a:xfrm>
          <a:off x="0" y="0"/>
          <a:ext cx="0" cy="0"/>
          <a:chOff x="0" y="0"/>
          <a:chExt cx="0" cy="0"/>
        </a:xfrm>
      </p:grpSpPr>
      <p:pic>
        <p:nvPicPr>
          <p:cNvPr id="58" name="Google Shape;58;p40"/>
          <p:cNvPicPr preferRelativeResize="0"/>
          <p:nvPr/>
        </p:nvPicPr>
        <p:blipFill rotWithShape="1">
          <a:blip r:embed="rId2">
            <a:alphaModFix/>
          </a:blip>
          <a:srcRect/>
          <a:stretch/>
        </p:blipFill>
        <p:spPr>
          <a:xfrm>
            <a:off x="0" y="0"/>
            <a:ext cx="9702797" cy="6864642"/>
          </a:xfrm>
          <a:prstGeom prst="rect">
            <a:avLst/>
          </a:prstGeom>
          <a:noFill/>
          <a:ln>
            <a:noFill/>
          </a:ln>
        </p:spPr>
      </p:pic>
      <p:pic>
        <p:nvPicPr>
          <p:cNvPr id="59" name="Google Shape;59;p40" descr="Une image contenant texte&#10;&#10;Description générée automatiquement"/>
          <p:cNvPicPr preferRelativeResize="0"/>
          <p:nvPr/>
        </p:nvPicPr>
        <p:blipFill rotWithShape="1">
          <a:blip r:embed="rId3">
            <a:alphaModFix/>
          </a:blip>
          <a:srcRect/>
          <a:stretch/>
        </p:blipFill>
        <p:spPr>
          <a:xfrm>
            <a:off x="10930746" y="171737"/>
            <a:ext cx="1022831" cy="72278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CTION4">
  <p:cSld name="ACTION4">
    <p:spTree>
      <p:nvGrpSpPr>
        <p:cNvPr id="1" name="Shape 60"/>
        <p:cNvGrpSpPr/>
        <p:nvPr/>
      </p:nvGrpSpPr>
      <p:grpSpPr>
        <a:xfrm>
          <a:off x="0" y="0"/>
          <a:ext cx="0" cy="0"/>
          <a:chOff x="0" y="0"/>
          <a:chExt cx="0" cy="0"/>
        </a:xfrm>
      </p:grpSpPr>
      <p:pic>
        <p:nvPicPr>
          <p:cNvPr id="61" name="Google Shape;61;p41"/>
          <p:cNvPicPr preferRelativeResize="0"/>
          <p:nvPr/>
        </p:nvPicPr>
        <p:blipFill rotWithShape="1">
          <a:blip r:embed="rId2">
            <a:alphaModFix/>
          </a:blip>
          <a:srcRect/>
          <a:stretch/>
        </p:blipFill>
        <p:spPr>
          <a:xfrm>
            <a:off x="11447361" y="6092412"/>
            <a:ext cx="407238" cy="455930"/>
          </a:xfrm>
          <a:prstGeom prst="rect">
            <a:avLst/>
          </a:prstGeom>
          <a:noFill/>
          <a:ln>
            <a:noFill/>
          </a:ln>
        </p:spPr>
      </p:pic>
      <p:pic>
        <p:nvPicPr>
          <p:cNvPr id="62" name="Google Shape;62;p41"/>
          <p:cNvPicPr preferRelativeResize="0"/>
          <p:nvPr/>
        </p:nvPicPr>
        <p:blipFill rotWithShape="1">
          <a:blip r:embed="rId3">
            <a:alphaModFix/>
          </a:blip>
          <a:srcRect/>
          <a:stretch/>
        </p:blipFill>
        <p:spPr>
          <a:xfrm>
            <a:off x="1" y="0"/>
            <a:ext cx="9702796" cy="6864641"/>
          </a:xfrm>
          <a:prstGeom prst="rect">
            <a:avLst/>
          </a:prstGeom>
          <a:noFill/>
          <a:ln>
            <a:noFill/>
          </a:ln>
        </p:spPr>
      </p:pic>
      <p:pic>
        <p:nvPicPr>
          <p:cNvPr id="63" name="Google Shape;63;p41" descr="Une image contenant texte&#10;&#10;Description générée automatiquement"/>
          <p:cNvPicPr preferRelativeResize="0"/>
          <p:nvPr/>
        </p:nvPicPr>
        <p:blipFill rotWithShape="1">
          <a:blip r:embed="rId4">
            <a:alphaModFix/>
          </a:blip>
          <a:srcRect/>
          <a:stretch/>
        </p:blipFill>
        <p:spPr>
          <a:xfrm>
            <a:off x="236241" y="5896678"/>
            <a:ext cx="1022831" cy="722784"/>
          </a:xfrm>
          <a:prstGeom prst="rect">
            <a:avLst/>
          </a:prstGeom>
          <a:noFill/>
          <a:ln>
            <a:noFill/>
          </a:ln>
        </p:spPr>
      </p:pic>
      <p:sp>
        <p:nvSpPr>
          <p:cNvPr id="64" name="Google Shape;64;p41"/>
          <p:cNvSpPr txBox="1"/>
          <p:nvPr/>
        </p:nvSpPr>
        <p:spPr>
          <a:xfrm>
            <a:off x="11286744" y="6137814"/>
            <a:ext cx="74676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fr-FR" sz="900" b="0" i="0">
                <a:solidFill>
                  <a:srgbClr val="3C57A3"/>
                </a:solidFill>
                <a:latin typeface="Arial"/>
                <a:ea typeface="Arial"/>
                <a:cs typeface="Arial"/>
                <a:sym typeface="Arial"/>
              </a:rPr>
              <a:t>‹N°›</a:t>
            </a:fld>
            <a:endParaRPr sz="900" b="0" i="0">
              <a:solidFill>
                <a:srgbClr val="3C57A3"/>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U4">
  <p:cSld name="CONTENU4">
    <p:spTree>
      <p:nvGrpSpPr>
        <p:cNvPr id="1" name="Shape 65"/>
        <p:cNvGrpSpPr/>
        <p:nvPr/>
      </p:nvGrpSpPr>
      <p:grpSpPr>
        <a:xfrm>
          <a:off x="0" y="0"/>
          <a:ext cx="0" cy="0"/>
          <a:chOff x="0" y="0"/>
          <a:chExt cx="0" cy="0"/>
        </a:xfrm>
      </p:grpSpPr>
      <p:pic>
        <p:nvPicPr>
          <p:cNvPr id="66" name="Google Shape;66;p42"/>
          <p:cNvPicPr preferRelativeResize="0"/>
          <p:nvPr/>
        </p:nvPicPr>
        <p:blipFill rotWithShape="1">
          <a:blip r:embed="rId2">
            <a:alphaModFix/>
          </a:blip>
          <a:srcRect/>
          <a:stretch/>
        </p:blipFill>
        <p:spPr>
          <a:xfrm>
            <a:off x="11447361" y="6092412"/>
            <a:ext cx="407238" cy="455930"/>
          </a:xfrm>
          <a:prstGeom prst="rect">
            <a:avLst/>
          </a:prstGeom>
          <a:noFill/>
          <a:ln>
            <a:noFill/>
          </a:ln>
        </p:spPr>
      </p:pic>
      <p:pic>
        <p:nvPicPr>
          <p:cNvPr id="67" name="Google Shape;67;p42" descr="Une image contenant texte&#10;&#10;Description générée automatiquement"/>
          <p:cNvPicPr preferRelativeResize="0"/>
          <p:nvPr/>
        </p:nvPicPr>
        <p:blipFill rotWithShape="1">
          <a:blip r:embed="rId3">
            <a:alphaModFix/>
          </a:blip>
          <a:srcRect/>
          <a:stretch/>
        </p:blipFill>
        <p:spPr>
          <a:xfrm>
            <a:off x="236241" y="5896678"/>
            <a:ext cx="1022831" cy="722784"/>
          </a:xfrm>
          <a:prstGeom prst="rect">
            <a:avLst/>
          </a:prstGeom>
          <a:noFill/>
          <a:ln>
            <a:noFill/>
          </a:ln>
        </p:spPr>
      </p:pic>
      <p:sp>
        <p:nvSpPr>
          <p:cNvPr id="68" name="Google Shape;68;p42"/>
          <p:cNvSpPr txBox="1"/>
          <p:nvPr/>
        </p:nvSpPr>
        <p:spPr>
          <a:xfrm>
            <a:off x="11286744" y="6137814"/>
            <a:ext cx="74676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fr-FR" sz="900" b="0" i="0">
                <a:solidFill>
                  <a:srgbClr val="3C57A3"/>
                </a:solidFill>
                <a:latin typeface="Arial"/>
                <a:ea typeface="Arial"/>
                <a:cs typeface="Arial"/>
                <a:sym typeface="Arial"/>
              </a:rPr>
              <a:t>‹N°›</a:t>
            </a:fld>
            <a:endParaRPr sz="900" b="0" i="0">
              <a:solidFill>
                <a:srgbClr val="3C57A3"/>
              </a:solidFill>
              <a:latin typeface="Arial"/>
              <a:ea typeface="Arial"/>
              <a:cs typeface="Arial"/>
              <a:sym typeface="Arial"/>
            </a:endParaRPr>
          </a:p>
        </p:txBody>
      </p:sp>
      <p:pic>
        <p:nvPicPr>
          <p:cNvPr id="69" name="Google Shape;69;p42" descr="Une image contenant texte&#10;&#10;Description générée automatiquement"/>
          <p:cNvPicPr preferRelativeResize="0"/>
          <p:nvPr/>
        </p:nvPicPr>
        <p:blipFill rotWithShape="1">
          <a:blip r:embed="rId4">
            <a:alphaModFix/>
          </a:blip>
          <a:srcRect/>
          <a:stretch/>
        </p:blipFill>
        <p:spPr>
          <a:xfrm>
            <a:off x="333153" y="409732"/>
            <a:ext cx="1448871" cy="201634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IDE-">
  <p:cSld name="VIDE-">
    <p:spTree>
      <p:nvGrpSpPr>
        <p:cNvPr id="1" name="Shape 70"/>
        <p:cNvGrpSpPr/>
        <p:nvPr/>
      </p:nvGrpSpPr>
      <p:grpSpPr>
        <a:xfrm>
          <a:off x="0" y="0"/>
          <a:ext cx="0" cy="0"/>
          <a:chOff x="0" y="0"/>
          <a:chExt cx="0" cy="0"/>
        </a:xfrm>
      </p:grpSpPr>
      <p:pic>
        <p:nvPicPr>
          <p:cNvPr id="71" name="Google Shape;71;p43"/>
          <p:cNvPicPr preferRelativeResize="0"/>
          <p:nvPr/>
        </p:nvPicPr>
        <p:blipFill rotWithShape="1">
          <a:blip r:embed="rId2">
            <a:alphaModFix/>
          </a:blip>
          <a:srcRect/>
          <a:stretch/>
        </p:blipFill>
        <p:spPr>
          <a:xfrm>
            <a:off x="11447361" y="6092412"/>
            <a:ext cx="407238" cy="455930"/>
          </a:xfrm>
          <a:prstGeom prst="rect">
            <a:avLst/>
          </a:prstGeom>
          <a:noFill/>
          <a:ln>
            <a:noFill/>
          </a:ln>
        </p:spPr>
      </p:pic>
      <p:pic>
        <p:nvPicPr>
          <p:cNvPr id="72" name="Google Shape;72;p43" descr="Une image contenant texte&#10;&#10;Description générée automatiquement"/>
          <p:cNvPicPr preferRelativeResize="0"/>
          <p:nvPr/>
        </p:nvPicPr>
        <p:blipFill rotWithShape="1">
          <a:blip r:embed="rId3">
            <a:alphaModFix/>
          </a:blip>
          <a:srcRect/>
          <a:stretch/>
        </p:blipFill>
        <p:spPr>
          <a:xfrm>
            <a:off x="236241" y="5896678"/>
            <a:ext cx="1022831" cy="722784"/>
          </a:xfrm>
          <a:prstGeom prst="rect">
            <a:avLst/>
          </a:prstGeom>
          <a:noFill/>
          <a:ln>
            <a:noFill/>
          </a:ln>
        </p:spPr>
      </p:pic>
      <p:sp>
        <p:nvSpPr>
          <p:cNvPr id="73" name="Google Shape;73;p43"/>
          <p:cNvSpPr txBox="1"/>
          <p:nvPr/>
        </p:nvSpPr>
        <p:spPr>
          <a:xfrm>
            <a:off x="11286744" y="6137814"/>
            <a:ext cx="74676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fr-FR" sz="900" b="0" i="0">
                <a:solidFill>
                  <a:srgbClr val="3C57A3"/>
                </a:solidFill>
                <a:latin typeface="Arial"/>
                <a:ea typeface="Arial"/>
                <a:cs typeface="Arial"/>
                <a:sym typeface="Arial"/>
              </a:rPr>
              <a:t>‹N°›</a:t>
            </a:fld>
            <a:endParaRPr sz="900" b="0" i="0">
              <a:solidFill>
                <a:srgbClr val="3C57A3"/>
              </a:solidFill>
              <a:latin typeface="Arial"/>
              <a:ea typeface="Arial"/>
              <a:cs typeface="Arial"/>
              <a:sym typeface="Arial"/>
            </a:endParaRPr>
          </a:p>
        </p:txBody>
      </p:sp>
      <p:pic>
        <p:nvPicPr>
          <p:cNvPr id="74" name="Google Shape;74;p43"/>
          <p:cNvPicPr preferRelativeResize="0"/>
          <p:nvPr/>
        </p:nvPicPr>
        <p:blipFill rotWithShape="1">
          <a:blip r:embed="rId4">
            <a:alphaModFix/>
          </a:blip>
          <a:srcRect/>
          <a:stretch/>
        </p:blipFill>
        <p:spPr>
          <a:xfrm>
            <a:off x="336040" y="330201"/>
            <a:ext cx="717805" cy="107696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75"/>
        <p:cNvGrpSpPr/>
        <p:nvPr/>
      </p:nvGrpSpPr>
      <p:grpSpPr>
        <a:xfrm>
          <a:off x="0" y="0"/>
          <a:ext cx="0" cy="0"/>
          <a:chOff x="0" y="0"/>
          <a:chExt cx="0" cy="0"/>
        </a:xfrm>
      </p:grpSpPr>
      <p:sp>
        <p:nvSpPr>
          <p:cNvPr id="76" name="Google Shape;76;p4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8" name="Google Shape;7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81"/>
        <p:cNvGrpSpPr/>
        <p:nvPr/>
      </p:nvGrpSpPr>
      <p:grpSpPr>
        <a:xfrm>
          <a:off x="0" y="0"/>
          <a:ext cx="0" cy="0"/>
          <a:chOff x="0" y="0"/>
          <a:chExt cx="0" cy="0"/>
        </a:xfrm>
      </p:grpSpPr>
      <p:sp>
        <p:nvSpPr>
          <p:cNvPr id="82" name="Google Shape;82;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87"/>
        <p:cNvGrpSpPr/>
        <p:nvPr/>
      </p:nvGrpSpPr>
      <p:grpSpPr>
        <a:xfrm>
          <a:off x="0" y="0"/>
          <a:ext cx="0" cy="0"/>
          <a:chOff x="0" y="0"/>
          <a:chExt cx="0" cy="0"/>
        </a:xfrm>
      </p:grpSpPr>
      <p:sp>
        <p:nvSpPr>
          <p:cNvPr id="88" name="Google Shape;88;p4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4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0" name="Google Shape;9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93"/>
        <p:cNvGrpSpPr/>
        <p:nvPr/>
      </p:nvGrpSpPr>
      <p:grpSpPr>
        <a:xfrm>
          <a:off x="0" y="0"/>
          <a:ext cx="0" cy="0"/>
          <a:chOff x="0" y="0"/>
          <a:chExt cx="0" cy="0"/>
        </a:xfrm>
      </p:grpSpPr>
      <p:sp>
        <p:nvSpPr>
          <p:cNvPr id="94" name="Google Shape;94;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4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100"/>
        <p:cNvGrpSpPr/>
        <p:nvPr/>
      </p:nvGrpSpPr>
      <p:grpSpPr>
        <a:xfrm>
          <a:off x="0" y="0"/>
          <a:ext cx="0" cy="0"/>
          <a:chOff x="0" y="0"/>
          <a:chExt cx="0" cy="0"/>
        </a:xfrm>
      </p:grpSpPr>
      <p:sp>
        <p:nvSpPr>
          <p:cNvPr id="101" name="Google Shape;101;p4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4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3" name="Google Shape;103;p4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 name="Google Shape;105;p4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INTERCALAIRE">
  <p:cSld name="1_INTERCALAIRE">
    <p:spTree>
      <p:nvGrpSpPr>
        <p:cNvPr id="1" name="Shape 18"/>
        <p:cNvGrpSpPr/>
        <p:nvPr/>
      </p:nvGrpSpPr>
      <p:grpSpPr>
        <a:xfrm>
          <a:off x="0" y="0"/>
          <a:ext cx="0" cy="0"/>
          <a:chOff x="0" y="0"/>
          <a:chExt cx="0" cy="0"/>
        </a:xfrm>
      </p:grpSpPr>
      <p:pic>
        <p:nvPicPr>
          <p:cNvPr id="19" name="Google Shape;19;p31"/>
          <p:cNvPicPr preferRelativeResize="0"/>
          <p:nvPr/>
        </p:nvPicPr>
        <p:blipFill rotWithShape="1">
          <a:blip r:embed="rId2">
            <a:alphaModFix/>
          </a:blip>
          <a:srcRect/>
          <a:stretch/>
        </p:blipFill>
        <p:spPr>
          <a:xfrm>
            <a:off x="0" y="0"/>
            <a:ext cx="9702799" cy="6864644"/>
          </a:xfrm>
          <a:prstGeom prst="rect">
            <a:avLst/>
          </a:prstGeom>
          <a:noFill/>
          <a:ln>
            <a:noFill/>
          </a:ln>
        </p:spPr>
      </p:pic>
      <p:pic>
        <p:nvPicPr>
          <p:cNvPr id="20" name="Google Shape;20;p31" descr="Une image contenant texte&#10;&#10;Description générée automatiquement"/>
          <p:cNvPicPr preferRelativeResize="0"/>
          <p:nvPr/>
        </p:nvPicPr>
        <p:blipFill rotWithShape="1">
          <a:blip r:embed="rId3">
            <a:alphaModFix/>
          </a:blip>
          <a:srcRect/>
          <a:stretch/>
        </p:blipFill>
        <p:spPr>
          <a:xfrm>
            <a:off x="10930746" y="171737"/>
            <a:ext cx="1022831" cy="72278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109"/>
        <p:cNvGrpSpPr/>
        <p:nvPr/>
      </p:nvGrpSpPr>
      <p:grpSpPr>
        <a:xfrm>
          <a:off x="0" y="0"/>
          <a:ext cx="0" cy="0"/>
          <a:chOff x="0" y="0"/>
          <a:chExt cx="0" cy="0"/>
        </a:xfrm>
      </p:grpSpPr>
      <p:sp>
        <p:nvSpPr>
          <p:cNvPr id="110" name="Google Shape;110;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14"/>
        <p:cNvGrpSpPr/>
        <p:nvPr/>
      </p:nvGrpSpPr>
      <p:grpSpPr>
        <a:xfrm>
          <a:off x="0" y="0"/>
          <a:ext cx="0" cy="0"/>
          <a:chOff x="0" y="0"/>
          <a:chExt cx="0" cy="0"/>
        </a:xfrm>
      </p:grpSpPr>
      <p:sp>
        <p:nvSpPr>
          <p:cNvPr id="115" name="Google Shape;115;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118"/>
        <p:cNvGrpSpPr/>
        <p:nvPr/>
      </p:nvGrpSpPr>
      <p:grpSpPr>
        <a:xfrm>
          <a:off x="0" y="0"/>
          <a:ext cx="0" cy="0"/>
          <a:chOff x="0" y="0"/>
          <a:chExt cx="0" cy="0"/>
        </a:xfrm>
      </p:grpSpPr>
      <p:sp>
        <p:nvSpPr>
          <p:cNvPr id="119" name="Google Shape;119;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5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1" name="Google Shape;121;p5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2" name="Google Shape;122;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25"/>
        <p:cNvGrpSpPr/>
        <p:nvPr/>
      </p:nvGrpSpPr>
      <p:grpSpPr>
        <a:xfrm>
          <a:off x="0" y="0"/>
          <a:ext cx="0" cy="0"/>
          <a:chOff x="0" y="0"/>
          <a:chExt cx="0" cy="0"/>
        </a:xfrm>
      </p:grpSpPr>
      <p:sp>
        <p:nvSpPr>
          <p:cNvPr id="126" name="Google Shape;126;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52"/>
          <p:cNvSpPr>
            <a:spLocks noGrp="1"/>
          </p:cNvSpPr>
          <p:nvPr>
            <p:ph type="pic" idx="2"/>
          </p:nvPr>
        </p:nvSpPr>
        <p:spPr>
          <a:xfrm>
            <a:off x="5183188" y="987425"/>
            <a:ext cx="6172200" cy="4873625"/>
          </a:xfrm>
          <a:prstGeom prst="rect">
            <a:avLst/>
          </a:prstGeom>
          <a:noFill/>
          <a:ln>
            <a:noFill/>
          </a:ln>
        </p:spPr>
      </p:sp>
      <p:sp>
        <p:nvSpPr>
          <p:cNvPr id="128" name="Google Shape;128;p5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9" name="Google Shape;129;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32"/>
        <p:cNvGrpSpPr/>
        <p:nvPr/>
      </p:nvGrpSpPr>
      <p:grpSpPr>
        <a:xfrm>
          <a:off x="0" y="0"/>
          <a:ext cx="0" cy="0"/>
          <a:chOff x="0" y="0"/>
          <a:chExt cx="0" cy="0"/>
        </a:xfrm>
      </p:grpSpPr>
      <p:sp>
        <p:nvSpPr>
          <p:cNvPr id="133" name="Google Shape;133;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5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38"/>
        <p:cNvGrpSpPr/>
        <p:nvPr/>
      </p:nvGrpSpPr>
      <p:grpSpPr>
        <a:xfrm>
          <a:off x="0" y="0"/>
          <a:ext cx="0" cy="0"/>
          <a:chOff x="0" y="0"/>
          <a:chExt cx="0" cy="0"/>
        </a:xfrm>
      </p:grpSpPr>
      <p:sp>
        <p:nvSpPr>
          <p:cNvPr id="139" name="Google Shape;139;p5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5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lvl1pPr>
              <a:defRPr b="1">
                <a:solidFill>
                  <a:schemeClr val="tx2">
                    <a:lumMod val="60000"/>
                    <a:lumOff val="40000"/>
                  </a:schemeClr>
                </a:solidFill>
                <a:effectLst>
                  <a:outerShdw blurRad="38100" dist="38100" dir="2700000" algn="tl">
                    <a:srgbClr val="000000">
                      <a:alpha val="43137"/>
                    </a:srgbClr>
                  </a:outerShdw>
                </a:effectLst>
              </a:defRPr>
            </a:lvl1p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b="1">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pic>
        <p:nvPicPr>
          <p:cNvPr id="6" name="Image 5"/>
          <p:cNvPicPr>
            <a:picLocks noChangeAspect="1"/>
          </p:cNvPicPr>
          <p:nvPr userDrawn="1"/>
        </p:nvPicPr>
        <p:blipFill rotWithShape="1">
          <a:blip r:embed="rId2"/>
          <a:srcRect r="39363" b="76375"/>
          <a:stretch/>
        </p:blipFill>
        <p:spPr>
          <a:xfrm>
            <a:off x="4847863" y="5356538"/>
            <a:ext cx="7344138" cy="1501462"/>
          </a:xfrm>
          <a:prstGeom prst="rect">
            <a:avLst/>
          </a:prstGeom>
        </p:spPr>
      </p:pic>
      <p:pic>
        <p:nvPicPr>
          <p:cNvPr id="8" name="Image 7"/>
          <p:cNvPicPr>
            <a:picLocks noChangeAspect="1"/>
          </p:cNvPicPr>
          <p:nvPr userDrawn="1"/>
        </p:nvPicPr>
        <p:blipFill rotWithShape="1">
          <a:blip r:embed="rId3"/>
          <a:srcRect l="63430" t="74532"/>
          <a:stretch/>
        </p:blipFill>
        <p:spPr>
          <a:xfrm>
            <a:off x="-1" y="-27384"/>
            <a:ext cx="3119669" cy="1654894"/>
          </a:xfrm>
          <a:prstGeom prst="rect">
            <a:avLst/>
          </a:prstGeom>
        </p:spPr>
      </p:pic>
      <p:pic>
        <p:nvPicPr>
          <p:cNvPr id="12" name="Image 11"/>
          <p:cNvPicPr>
            <a:picLocks noChangeAspect="1"/>
          </p:cNvPicPr>
          <p:nvPr userDrawn="1"/>
        </p:nvPicPr>
        <p:blipFill rotWithShape="1">
          <a:blip r:embed="rId4"/>
          <a:srcRect l="25438" t="87785"/>
          <a:stretch/>
        </p:blipFill>
        <p:spPr>
          <a:xfrm>
            <a:off x="-1" y="0"/>
            <a:ext cx="5811566" cy="692696"/>
          </a:xfrm>
          <a:prstGeom prst="rect">
            <a:avLst/>
          </a:prstGeom>
        </p:spPr>
      </p:pic>
      <p:pic>
        <p:nvPicPr>
          <p:cNvPr id="9" name="Image 8">
            <a:extLst>
              <a:ext uri="{FF2B5EF4-FFF2-40B4-BE49-F238E27FC236}">
                <a16:creationId xmlns:a16="http://schemas.microsoft.com/office/drawing/2014/main" id="{512E7FB8-EF20-4E0D-BD43-9597ADF9901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943872" y="161730"/>
            <a:ext cx="2385442" cy="1971126"/>
          </a:xfrm>
          <a:prstGeom prst="rect">
            <a:avLst/>
          </a:prstGeom>
        </p:spPr>
      </p:pic>
    </p:spTree>
    <p:extLst>
      <p:ext uri="{BB962C8B-B14F-4D97-AF65-F5344CB8AC3E}">
        <p14:creationId xmlns:p14="http://schemas.microsoft.com/office/powerpoint/2010/main" val="3202495993"/>
      </p:ext>
    </p:extLst>
  </p:cSld>
  <p:clrMapOvr>
    <a:masterClrMapping/>
  </p:clrMapOvr>
  <p:transition spd="slow" advTm="8000">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791744" y="175090"/>
            <a:ext cx="8064896" cy="1047780"/>
          </a:xfrm>
        </p:spPr>
        <p:txBody>
          <a:bodyPr>
            <a:normAutofit/>
          </a:bodyPr>
          <a:lstStyle>
            <a:lvl1pPr algn="r">
              <a:defRPr sz="3200" b="1">
                <a:solidFill>
                  <a:schemeClr val="accent1"/>
                </a:solidFill>
              </a:defRPr>
            </a:lvl1pPr>
          </a:lstStyle>
          <a:p>
            <a:r>
              <a:rPr lang="fr-FR"/>
              <a:t>Modifiez le style du titre</a:t>
            </a:r>
          </a:p>
        </p:txBody>
      </p:sp>
      <p:sp>
        <p:nvSpPr>
          <p:cNvPr id="4" name="Espace réservé de la date 3"/>
          <p:cNvSpPr>
            <a:spLocks noGrp="1"/>
          </p:cNvSpPr>
          <p:nvPr>
            <p:ph type="dt" sz="half" idx="10"/>
          </p:nvPr>
        </p:nvSpPr>
        <p:spPr>
          <a:xfrm>
            <a:off x="342404" y="6365094"/>
            <a:ext cx="2844800" cy="365125"/>
          </a:xfrm>
        </p:spPr>
        <p:txBody>
          <a:bodyPr/>
          <a:lstStyle/>
          <a:p>
            <a:endParaRPr lang="fr-FR"/>
          </a:p>
        </p:txBody>
      </p:sp>
      <p:sp>
        <p:nvSpPr>
          <p:cNvPr id="5" name="Espace réservé du pied de page 4"/>
          <p:cNvSpPr>
            <a:spLocks noGrp="1"/>
          </p:cNvSpPr>
          <p:nvPr>
            <p:ph type="ftr" sz="quarter" idx="11"/>
          </p:nvPr>
        </p:nvSpPr>
        <p:spPr/>
        <p:txBody>
          <a:bodyPr/>
          <a:lstStyle/>
          <a:p>
            <a:r>
              <a:rPr lang="fr-FR"/>
              <a:t>Présentation DAC et feuille de route numérique 10 janvier 2023</a:t>
            </a:r>
          </a:p>
        </p:txBody>
      </p:sp>
      <p:sp>
        <p:nvSpPr>
          <p:cNvPr id="6" name="Espace réservé du numéro de diapositive 5"/>
          <p:cNvSpPr>
            <a:spLocks noGrp="1"/>
          </p:cNvSpPr>
          <p:nvPr>
            <p:ph type="sldNum" sz="quarter" idx="12"/>
          </p:nvPr>
        </p:nvSpPr>
        <p:spPr>
          <a:xfrm>
            <a:off x="9072331" y="6365094"/>
            <a:ext cx="2844800" cy="365125"/>
          </a:xfrm>
        </p:spPr>
        <p:txBody>
          <a:bodyPr/>
          <a:lstStyle/>
          <a:p>
            <a:fld id="{A2C8F9A3-8E2C-4C25-AFE8-7872BB1D874E}" type="slidenum">
              <a:rPr lang="fr-FR" smtClean="0"/>
              <a:pPr/>
              <a:t>‹N°›</a:t>
            </a:fld>
            <a:endParaRPr lang="fr-FR"/>
          </a:p>
        </p:txBody>
      </p:sp>
      <p:sp>
        <p:nvSpPr>
          <p:cNvPr id="3" name="Espace réservé du contenu 2"/>
          <p:cNvSpPr>
            <a:spLocks noGrp="1"/>
          </p:cNvSpPr>
          <p:nvPr>
            <p:ph idx="1"/>
          </p:nvPr>
        </p:nvSpPr>
        <p:spPr>
          <a:xfrm>
            <a:off x="527381" y="1805644"/>
            <a:ext cx="11521280" cy="4824536"/>
          </a:xfrm>
        </p:spPr>
        <p:txBody>
          <a:bodyPr/>
          <a:lstStyle>
            <a:lvl1pPr>
              <a:defRPr b="1">
                <a:solidFill>
                  <a:srgbClr val="002060"/>
                </a:solidFill>
              </a:defRPr>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8" name="Image 17"/>
          <p:cNvPicPr>
            <a:picLocks noChangeAspect="1"/>
          </p:cNvPicPr>
          <p:nvPr userDrawn="1"/>
        </p:nvPicPr>
        <p:blipFill rotWithShape="1">
          <a:blip r:embed="rId2"/>
          <a:srcRect r="41073" b="74659"/>
          <a:stretch/>
        </p:blipFill>
        <p:spPr>
          <a:xfrm>
            <a:off x="5615948" y="5517232"/>
            <a:ext cx="6576052" cy="1340768"/>
          </a:xfrm>
          <a:prstGeom prst="rect">
            <a:avLst/>
          </a:prstGeom>
        </p:spPr>
      </p:pic>
      <p:pic>
        <p:nvPicPr>
          <p:cNvPr id="21" name="Image 20"/>
          <p:cNvPicPr>
            <a:picLocks noChangeAspect="1"/>
          </p:cNvPicPr>
          <p:nvPr userDrawn="1"/>
        </p:nvPicPr>
        <p:blipFill rotWithShape="1">
          <a:blip r:embed="rId3"/>
          <a:srcRect l="87509"/>
          <a:stretch/>
        </p:blipFill>
        <p:spPr>
          <a:xfrm>
            <a:off x="0" y="-243408"/>
            <a:ext cx="661827" cy="3973990"/>
          </a:xfrm>
          <a:prstGeom prst="rect">
            <a:avLst/>
          </a:prstGeom>
        </p:spPr>
      </p:pic>
      <p:pic>
        <p:nvPicPr>
          <p:cNvPr id="20" name="Image 19"/>
          <p:cNvPicPr>
            <a:picLocks noChangeAspect="1"/>
          </p:cNvPicPr>
          <p:nvPr userDrawn="1"/>
        </p:nvPicPr>
        <p:blipFill rotWithShape="1">
          <a:blip r:embed="rId4"/>
          <a:srcRect l="27506" t="67448" r="1"/>
          <a:stretch/>
        </p:blipFill>
        <p:spPr>
          <a:xfrm>
            <a:off x="0" y="9667"/>
            <a:ext cx="3791744" cy="1447094"/>
          </a:xfrm>
          <a:prstGeom prst="rect">
            <a:avLst/>
          </a:prstGeom>
        </p:spPr>
      </p:pic>
      <p:pic>
        <p:nvPicPr>
          <p:cNvPr id="12" name="Image 11">
            <a:extLst>
              <a:ext uri="{FF2B5EF4-FFF2-40B4-BE49-F238E27FC236}">
                <a16:creationId xmlns:a16="http://schemas.microsoft.com/office/drawing/2014/main" id="{02DEEE19-C2DD-4D4C-B697-E4453229B9EF}"/>
              </a:ext>
            </a:extLst>
          </p:cNvPr>
          <p:cNvPicPr>
            <a:picLocks noChangeAspect="1"/>
          </p:cNvPicPr>
          <p:nvPr userDrawn="1"/>
        </p:nvPicPr>
        <p:blipFill>
          <a:blip r:embed="rId5"/>
          <a:stretch>
            <a:fillRect/>
          </a:stretch>
        </p:blipFill>
        <p:spPr>
          <a:xfrm>
            <a:off x="606065" y="0"/>
            <a:ext cx="1182727" cy="1103472"/>
          </a:xfrm>
          <a:prstGeom prst="rect">
            <a:avLst/>
          </a:prstGeom>
        </p:spPr>
      </p:pic>
    </p:spTree>
    <p:extLst>
      <p:ext uri="{BB962C8B-B14F-4D97-AF65-F5344CB8AC3E}">
        <p14:creationId xmlns:p14="http://schemas.microsoft.com/office/powerpoint/2010/main" val="2097832780"/>
      </p:ext>
    </p:extLst>
  </p:cSld>
  <p:clrMapOvr>
    <a:masterClrMapping/>
  </p:clrMapOvr>
  <p:transition spd="slow" advTm="8000">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r>
              <a:rPr lang="fr-FR"/>
              <a:t>Présentation DAC et feuille de route numérique 10 janvier 2023</a:t>
            </a:r>
          </a:p>
        </p:txBody>
      </p:sp>
      <p:sp>
        <p:nvSpPr>
          <p:cNvPr id="4" name="Espace réservé du numéro de diapositive 3"/>
          <p:cNvSpPr>
            <a:spLocks noGrp="1"/>
          </p:cNvSpPr>
          <p:nvPr>
            <p:ph type="sldNum" sz="quarter" idx="12"/>
          </p:nvPr>
        </p:nvSpPr>
        <p:spPr/>
        <p:txBody>
          <a:bodyPr/>
          <a:lstStyle/>
          <a:p>
            <a:fld id="{A2C8F9A3-8E2C-4C25-AFE8-7872BB1D874E}" type="slidenum">
              <a:rPr lang="fr-FR" smtClean="0"/>
              <a:pPr/>
              <a:t>‹N°›</a:t>
            </a:fld>
            <a:endParaRPr lang="fr-FR"/>
          </a:p>
        </p:txBody>
      </p:sp>
    </p:spTree>
    <p:extLst>
      <p:ext uri="{BB962C8B-B14F-4D97-AF65-F5344CB8AC3E}">
        <p14:creationId xmlns:p14="http://schemas.microsoft.com/office/powerpoint/2010/main" val="3370102250"/>
      </p:ext>
    </p:extLst>
  </p:cSld>
  <p:clrMapOvr>
    <a:masterClrMapping/>
  </p:clrMapOvr>
  <p:transition spd="slow" advTm="8000">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2"/>
          <a:stretch>
            <a:fillRect/>
          </a:stretch>
        </p:blipFill>
        <p:spPr>
          <a:xfrm>
            <a:off x="3124200" y="1328975"/>
            <a:ext cx="5943600" cy="4200050"/>
          </a:xfrm>
          <a:prstGeom prst="rect">
            <a:avLst/>
          </a:prstGeom>
        </p:spPr>
      </p:pic>
      <p:pic>
        <p:nvPicPr>
          <p:cNvPr id="10" name="Image 9">
            <a:extLst>
              <a:ext uri="{FF2B5EF4-FFF2-40B4-BE49-F238E27FC236}">
                <a16:creationId xmlns:a16="http://schemas.microsoft.com/office/drawing/2014/main" id="{3DFCC200-892A-0DF8-E178-EF4AF6DEEA59}"/>
              </a:ext>
            </a:extLst>
          </p:cNvPr>
          <p:cNvPicPr>
            <a:picLocks noChangeAspect="1"/>
          </p:cNvPicPr>
          <p:nvPr userDrawn="1"/>
        </p:nvPicPr>
        <p:blipFill>
          <a:blip r:embed="rId3"/>
          <a:stretch>
            <a:fillRect/>
          </a:stretch>
        </p:blipFill>
        <p:spPr>
          <a:xfrm>
            <a:off x="336039" y="330202"/>
            <a:ext cx="717805" cy="1076960"/>
          </a:xfrm>
          <a:prstGeom prst="rect">
            <a:avLst/>
          </a:prstGeom>
        </p:spPr>
      </p:pic>
    </p:spTree>
    <p:extLst>
      <p:ext uri="{BB962C8B-B14F-4D97-AF65-F5344CB8AC3E}">
        <p14:creationId xmlns:p14="http://schemas.microsoft.com/office/powerpoint/2010/main" val="9263499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CTION1">
  <p:cSld name="ACTION1">
    <p:spTree>
      <p:nvGrpSpPr>
        <p:cNvPr id="1" name="Shape 21"/>
        <p:cNvGrpSpPr/>
        <p:nvPr/>
      </p:nvGrpSpPr>
      <p:grpSpPr>
        <a:xfrm>
          <a:off x="0" y="0"/>
          <a:ext cx="0" cy="0"/>
          <a:chOff x="0" y="0"/>
          <a:chExt cx="0" cy="0"/>
        </a:xfrm>
      </p:grpSpPr>
      <p:pic>
        <p:nvPicPr>
          <p:cNvPr id="22" name="Google Shape;22;p32"/>
          <p:cNvPicPr preferRelativeResize="0"/>
          <p:nvPr/>
        </p:nvPicPr>
        <p:blipFill rotWithShape="1">
          <a:blip r:embed="rId2">
            <a:alphaModFix/>
          </a:blip>
          <a:srcRect/>
          <a:stretch/>
        </p:blipFill>
        <p:spPr>
          <a:xfrm>
            <a:off x="11447361" y="6092412"/>
            <a:ext cx="407238" cy="455930"/>
          </a:xfrm>
          <a:prstGeom prst="rect">
            <a:avLst/>
          </a:prstGeom>
          <a:noFill/>
          <a:ln>
            <a:noFill/>
          </a:ln>
        </p:spPr>
      </p:pic>
      <p:pic>
        <p:nvPicPr>
          <p:cNvPr id="23" name="Google Shape;23;p32"/>
          <p:cNvPicPr preferRelativeResize="0"/>
          <p:nvPr/>
        </p:nvPicPr>
        <p:blipFill rotWithShape="1">
          <a:blip r:embed="rId3">
            <a:alphaModFix/>
          </a:blip>
          <a:srcRect/>
          <a:stretch/>
        </p:blipFill>
        <p:spPr>
          <a:xfrm>
            <a:off x="0" y="0"/>
            <a:ext cx="9702799" cy="6864643"/>
          </a:xfrm>
          <a:prstGeom prst="rect">
            <a:avLst/>
          </a:prstGeom>
          <a:noFill/>
          <a:ln>
            <a:noFill/>
          </a:ln>
        </p:spPr>
      </p:pic>
      <p:pic>
        <p:nvPicPr>
          <p:cNvPr id="24" name="Google Shape;24;p32" descr="Une image contenant texte&#10;&#10;Description générée automatiquement"/>
          <p:cNvPicPr preferRelativeResize="0"/>
          <p:nvPr/>
        </p:nvPicPr>
        <p:blipFill rotWithShape="1">
          <a:blip r:embed="rId4">
            <a:alphaModFix/>
          </a:blip>
          <a:srcRect/>
          <a:stretch/>
        </p:blipFill>
        <p:spPr>
          <a:xfrm>
            <a:off x="236241" y="5896678"/>
            <a:ext cx="1022831" cy="722784"/>
          </a:xfrm>
          <a:prstGeom prst="rect">
            <a:avLst/>
          </a:prstGeom>
          <a:noFill/>
          <a:ln>
            <a:noFill/>
          </a:ln>
        </p:spPr>
      </p:pic>
      <p:sp>
        <p:nvSpPr>
          <p:cNvPr id="25" name="Google Shape;25;p32"/>
          <p:cNvSpPr txBox="1"/>
          <p:nvPr/>
        </p:nvSpPr>
        <p:spPr>
          <a:xfrm>
            <a:off x="11286744" y="6137814"/>
            <a:ext cx="74676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fr-FR" sz="900" b="0" i="0">
                <a:solidFill>
                  <a:srgbClr val="3C57A3"/>
                </a:solidFill>
                <a:latin typeface="Arial"/>
                <a:ea typeface="Arial"/>
                <a:cs typeface="Arial"/>
                <a:sym typeface="Arial"/>
              </a:rPr>
              <a:t>‹N°›</a:t>
            </a:fld>
            <a:endParaRPr sz="900" b="0" i="0">
              <a:solidFill>
                <a:srgbClr val="3C57A3"/>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re presentation">
    <p:spTree>
      <p:nvGrpSpPr>
        <p:cNvPr id="1" name=""/>
        <p:cNvGrpSpPr/>
        <p:nvPr/>
      </p:nvGrpSpPr>
      <p:grpSpPr>
        <a:xfrm>
          <a:off x="0" y="0"/>
          <a:ext cx="0" cy="0"/>
          <a:chOff x="0" y="0"/>
          <a:chExt cx="0" cy="0"/>
        </a:xfrm>
      </p:grpSpPr>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2"/>
          <a:stretch>
            <a:fillRect/>
          </a:stretch>
        </p:blipFill>
        <p:spPr>
          <a:xfrm>
            <a:off x="3124200" y="1328975"/>
            <a:ext cx="5943600" cy="4200050"/>
          </a:xfrm>
          <a:prstGeom prst="rect">
            <a:avLst/>
          </a:prstGeom>
        </p:spPr>
      </p:pic>
      <p:pic>
        <p:nvPicPr>
          <p:cNvPr id="10" name="Image 9">
            <a:extLst>
              <a:ext uri="{FF2B5EF4-FFF2-40B4-BE49-F238E27FC236}">
                <a16:creationId xmlns:a16="http://schemas.microsoft.com/office/drawing/2014/main" id="{3DFCC200-892A-0DF8-E178-EF4AF6DEEA59}"/>
              </a:ext>
            </a:extLst>
          </p:cNvPr>
          <p:cNvPicPr>
            <a:picLocks noChangeAspect="1"/>
          </p:cNvPicPr>
          <p:nvPr userDrawn="1"/>
        </p:nvPicPr>
        <p:blipFill>
          <a:blip r:embed="rId3"/>
          <a:stretch>
            <a:fillRect/>
          </a:stretch>
        </p:blipFill>
        <p:spPr>
          <a:xfrm>
            <a:off x="336039" y="330202"/>
            <a:ext cx="717805" cy="1076960"/>
          </a:xfrm>
          <a:prstGeom prst="rect">
            <a:avLst/>
          </a:prstGeom>
        </p:spPr>
      </p:pic>
      <p:sp>
        <p:nvSpPr>
          <p:cNvPr id="2" name="ZoneTexte 1"/>
          <p:cNvSpPr txBox="1"/>
          <p:nvPr userDrawn="1"/>
        </p:nvSpPr>
        <p:spPr>
          <a:xfrm>
            <a:off x="3562066" y="5390865"/>
            <a:ext cx="4640238" cy="1200329"/>
          </a:xfrm>
          <a:prstGeom prst="rect">
            <a:avLst/>
          </a:prstGeom>
          <a:noFill/>
        </p:spPr>
        <p:txBody>
          <a:bodyPr wrap="square" rtlCol="0">
            <a:spAutoFit/>
          </a:bodyPr>
          <a:lstStyle/>
          <a:p>
            <a:r>
              <a:rPr lang="fr-FR" sz="2400" b="1" dirty="0" smtClean="0">
                <a:solidFill>
                  <a:schemeClr val="accent1">
                    <a:lumMod val="75000"/>
                  </a:schemeClr>
                </a:solidFill>
              </a:rPr>
              <a:t>Etape</a:t>
            </a:r>
            <a:r>
              <a:rPr lang="fr-FR" sz="2400" b="1" baseline="0" dirty="0" smtClean="0">
                <a:solidFill>
                  <a:schemeClr val="accent1">
                    <a:lumMod val="75000"/>
                  </a:schemeClr>
                </a:solidFill>
              </a:rPr>
              <a:t> PACA du Tour des Régions </a:t>
            </a:r>
          </a:p>
          <a:p>
            <a:r>
              <a:rPr lang="fr-FR" sz="2400" b="1" baseline="0" dirty="0" smtClean="0">
                <a:solidFill>
                  <a:schemeClr val="accent1">
                    <a:lumMod val="75000"/>
                  </a:schemeClr>
                </a:solidFill>
              </a:rPr>
              <a:t>10 janvier 2023</a:t>
            </a:r>
          </a:p>
          <a:p>
            <a:r>
              <a:rPr lang="fr-FR" sz="2400" b="1" baseline="0" dirty="0" smtClean="0">
                <a:solidFill>
                  <a:schemeClr val="accent1">
                    <a:lumMod val="75000"/>
                  </a:schemeClr>
                </a:solidFill>
              </a:rPr>
              <a:t>La Timone - Marseille</a:t>
            </a:r>
            <a:endParaRPr lang="fr-FR" sz="2400" b="1" dirty="0">
              <a:solidFill>
                <a:schemeClr val="accent1">
                  <a:lumMod val="75000"/>
                </a:schemeClr>
              </a:solidFill>
            </a:endParaRPr>
          </a:p>
        </p:txBody>
      </p:sp>
    </p:spTree>
    <p:extLst>
      <p:ext uri="{BB962C8B-B14F-4D97-AF65-F5344CB8AC3E}">
        <p14:creationId xmlns:p14="http://schemas.microsoft.com/office/powerpoint/2010/main" val="250893688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NTERCALAI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AECF7E-5A1A-F3C5-6D23-6162EFC82CF0}"/>
              </a:ext>
            </a:extLst>
          </p:cNvPr>
          <p:cNvPicPr>
            <a:picLocks noChangeAspect="1"/>
          </p:cNvPicPr>
          <p:nvPr userDrawn="1"/>
        </p:nvPicPr>
        <p:blipFill>
          <a:blip r:embed="rId2"/>
          <a:srcRect/>
          <a:stretch/>
        </p:blipFill>
        <p:spPr>
          <a:xfrm>
            <a:off x="0" y="0"/>
            <a:ext cx="9702799" cy="6864644"/>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E9B82B62-00E5-0B0C-DEE2-2A3A7D337AD5}"/>
              </a:ext>
            </a:extLst>
          </p:cNvPr>
          <p:cNvPicPr>
            <a:picLocks noChangeAspect="1"/>
          </p:cNvPicPr>
          <p:nvPr userDrawn="1"/>
        </p:nvPicPr>
        <p:blipFill>
          <a:blip r:embed="rId3"/>
          <a:stretch>
            <a:fillRect/>
          </a:stretch>
        </p:blipFill>
        <p:spPr>
          <a:xfrm>
            <a:off x="10930746" y="171737"/>
            <a:ext cx="1022831" cy="722784"/>
          </a:xfrm>
          <a:prstGeom prst="rect">
            <a:avLst/>
          </a:prstGeom>
        </p:spPr>
      </p:pic>
    </p:spTree>
    <p:extLst>
      <p:ext uri="{BB962C8B-B14F-4D97-AF65-F5344CB8AC3E}">
        <p14:creationId xmlns:p14="http://schemas.microsoft.com/office/powerpoint/2010/main" val="3590843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TION1">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E34316-F826-20D1-D07F-1571975E9BAD}"/>
              </a:ext>
            </a:extLst>
          </p:cNvPr>
          <p:cNvPicPr>
            <a:picLocks noChangeAspect="1"/>
          </p:cNvPicPr>
          <p:nvPr userDrawn="1"/>
        </p:nvPicPr>
        <p:blipFill>
          <a:blip r:embed="rId2"/>
          <a:stretch>
            <a:fillRect/>
          </a:stretch>
        </p:blipFill>
        <p:spPr>
          <a:xfrm>
            <a:off x="11447361" y="6092412"/>
            <a:ext cx="407238" cy="455930"/>
          </a:xfrm>
          <a:prstGeom prst="rect">
            <a:avLst/>
          </a:prstGeom>
        </p:spPr>
      </p:pic>
      <p:pic>
        <p:nvPicPr>
          <p:cNvPr id="3" name="Image 2">
            <a:extLst>
              <a:ext uri="{FF2B5EF4-FFF2-40B4-BE49-F238E27FC236}">
                <a16:creationId xmlns:a16="http://schemas.microsoft.com/office/drawing/2014/main" id="{12AECF7E-5A1A-F3C5-6D23-6162EFC82CF0}"/>
              </a:ext>
            </a:extLst>
          </p:cNvPr>
          <p:cNvPicPr>
            <a:picLocks noChangeAspect="1"/>
          </p:cNvPicPr>
          <p:nvPr userDrawn="1"/>
        </p:nvPicPr>
        <p:blipFill>
          <a:blip r:embed="rId3"/>
          <a:srcRect/>
          <a:stretch/>
        </p:blipFill>
        <p:spPr>
          <a:xfrm>
            <a:off x="0" y="0"/>
            <a:ext cx="9702799" cy="6864643"/>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4"/>
          <a:stretch>
            <a:fillRect/>
          </a:stretch>
        </p:blipFill>
        <p:spPr>
          <a:xfrm>
            <a:off x="236241" y="5896678"/>
            <a:ext cx="1022831" cy="722784"/>
          </a:xfrm>
          <a:prstGeom prst="rect">
            <a:avLst/>
          </a:prstGeom>
        </p:spPr>
      </p:pic>
      <p:sp>
        <p:nvSpPr>
          <p:cNvPr id="2" name="Espace réservé du numéro de diapositive 5">
            <a:extLst>
              <a:ext uri="{FF2B5EF4-FFF2-40B4-BE49-F238E27FC236}">
                <a16:creationId xmlns:a16="http://schemas.microsoft.com/office/drawing/2014/main" id="{2F27928C-79A3-2596-B759-0C3E0C0E0478}"/>
              </a:ext>
            </a:extLst>
          </p:cNvPr>
          <p:cNvSpPr txBox="1">
            <a:spLocks/>
          </p:cNvSpPr>
          <p:nvPr userDrawn="1"/>
        </p:nvSpPr>
        <p:spPr>
          <a:xfrm>
            <a:off x="11286744" y="6137814"/>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572C93-D471-4A47-B0C0-72AF048CE4AC}" type="slidenum">
              <a:rPr lang="fr-FR" sz="900" b="0" i="0" smtClean="0">
                <a:solidFill>
                  <a:srgbClr val="3C57A3"/>
                </a:solidFill>
                <a:latin typeface="Marianne Light" panose="02000000000000000000" pitchFamily="2" charset="0"/>
              </a:rPr>
              <a:pPr algn="ctr"/>
              <a:t>‹N°›</a:t>
            </a:fld>
            <a:endParaRPr lang="fr-FR" sz="900" b="0" i="0">
              <a:solidFill>
                <a:srgbClr val="3C57A3"/>
              </a:solidFill>
              <a:latin typeface="Marianne Light" panose="02000000000000000000" pitchFamily="2" charset="0"/>
            </a:endParaRPr>
          </a:p>
        </p:txBody>
      </p:sp>
    </p:spTree>
    <p:extLst>
      <p:ext uri="{BB962C8B-B14F-4D97-AF65-F5344CB8AC3E}">
        <p14:creationId xmlns:p14="http://schemas.microsoft.com/office/powerpoint/2010/main" val="36555262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U1">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E34316-F826-20D1-D07F-1571975E9BAD}"/>
              </a:ext>
            </a:extLst>
          </p:cNvPr>
          <p:cNvPicPr>
            <a:picLocks noChangeAspect="1"/>
          </p:cNvPicPr>
          <p:nvPr userDrawn="1"/>
        </p:nvPicPr>
        <p:blipFill>
          <a:blip r:embed="rId2"/>
          <a:stretch>
            <a:fillRect/>
          </a:stretch>
        </p:blipFill>
        <p:spPr>
          <a:xfrm>
            <a:off x="11447361" y="6092412"/>
            <a:ext cx="407238" cy="45593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3"/>
          <a:stretch>
            <a:fillRect/>
          </a:stretch>
        </p:blipFill>
        <p:spPr>
          <a:xfrm>
            <a:off x="236241" y="5896678"/>
            <a:ext cx="1022831" cy="722784"/>
          </a:xfrm>
          <a:prstGeom prst="rect">
            <a:avLst/>
          </a:prstGeom>
        </p:spPr>
      </p:pic>
      <p:sp>
        <p:nvSpPr>
          <p:cNvPr id="2" name="Espace réservé du numéro de diapositive 5">
            <a:extLst>
              <a:ext uri="{FF2B5EF4-FFF2-40B4-BE49-F238E27FC236}">
                <a16:creationId xmlns:a16="http://schemas.microsoft.com/office/drawing/2014/main" id="{2F27928C-79A3-2596-B759-0C3E0C0E0478}"/>
              </a:ext>
            </a:extLst>
          </p:cNvPr>
          <p:cNvSpPr txBox="1">
            <a:spLocks/>
          </p:cNvSpPr>
          <p:nvPr userDrawn="1"/>
        </p:nvSpPr>
        <p:spPr>
          <a:xfrm>
            <a:off x="11286744" y="6137814"/>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572C93-D471-4A47-B0C0-72AF048CE4AC}" type="slidenum">
              <a:rPr lang="fr-FR" sz="900" b="0" i="0" smtClean="0">
                <a:solidFill>
                  <a:srgbClr val="3C57A3"/>
                </a:solidFill>
                <a:latin typeface="Marianne Light" panose="02000000000000000000" pitchFamily="2" charset="0"/>
              </a:rPr>
              <a:pPr algn="ctr"/>
              <a:t>‹N°›</a:t>
            </a:fld>
            <a:endParaRPr lang="fr-FR" sz="900" b="0" i="0">
              <a:solidFill>
                <a:srgbClr val="3C57A3"/>
              </a:solidFill>
              <a:latin typeface="Marianne Light" panose="02000000000000000000" pitchFamily="2" charset="0"/>
            </a:endParaRPr>
          </a:p>
        </p:txBody>
      </p:sp>
      <p:pic>
        <p:nvPicPr>
          <p:cNvPr id="5" name="Image 4" descr="Une image contenant texte, LEGO, jouet&#10;&#10;Description générée automatiquement">
            <a:extLst>
              <a:ext uri="{FF2B5EF4-FFF2-40B4-BE49-F238E27FC236}">
                <a16:creationId xmlns:a16="http://schemas.microsoft.com/office/drawing/2014/main" id="{4324CC13-32F3-4926-DBDD-66CFE45923BA}"/>
              </a:ext>
            </a:extLst>
          </p:cNvPr>
          <p:cNvPicPr>
            <a:picLocks noChangeAspect="1"/>
          </p:cNvPicPr>
          <p:nvPr userDrawn="1"/>
        </p:nvPicPr>
        <p:blipFill>
          <a:blip r:embed="rId4"/>
          <a:stretch>
            <a:fillRect/>
          </a:stretch>
        </p:blipFill>
        <p:spPr>
          <a:xfrm>
            <a:off x="344100" y="376123"/>
            <a:ext cx="1444206" cy="2033923"/>
          </a:xfrm>
          <a:prstGeom prst="rect">
            <a:avLst/>
          </a:prstGeom>
        </p:spPr>
      </p:pic>
    </p:spTree>
    <p:extLst>
      <p:ext uri="{BB962C8B-B14F-4D97-AF65-F5344CB8AC3E}">
        <p14:creationId xmlns:p14="http://schemas.microsoft.com/office/powerpoint/2010/main" val="2788594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INTERCALAI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AECF7E-5A1A-F3C5-6D23-6162EFC82CF0}"/>
              </a:ext>
            </a:extLst>
          </p:cNvPr>
          <p:cNvPicPr>
            <a:picLocks noChangeAspect="1"/>
          </p:cNvPicPr>
          <p:nvPr userDrawn="1"/>
        </p:nvPicPr>
        <p:blipFill>
          <a:blip r:embed="rId2"/>
          <a:srcRect/>
          <a:stretch/>
        </p:blipFill>
        <p:spPr>
          <a:xfrm>
            <a:off x="0" y="0"/>
            <a:ext cx="9702799" cy="6864643"/>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981F4D3D-5A65-19F1-1E42-5A50BC77045F}"/>
              </a:ext>
            </a:extLst>
          </p:cNvPr>
          <p:cNvPicPr>
            <a:picLocks noChangeAspect="1"/>
          </p:cNvPicPr>
          <p:nvPr userDrawn="1"/>
        </p:nvPicPr>
        <p:blipFill>
          <a:blip r:embed="rId3"/>
          <a:stretch>
            <a:fillRect/>
          </a:stretch>
        </p:blipFill>
        <p:spPr>
          <a:xfrm>
            <a:off x="10930746" y="171737"/>
            <a:ext cx="1022831" cy="722784"/>
          </a:xfrm>
          <a:prstGeom prst="rect">
            <a:avLst/>
          </a:prstGeom>
        </p:spPr>
      </p:pic>
    </p:spTree>
    <p:extLst>
      <p:ext uri="{BB962C8B-B14F-4D97-AF65-F5344CB8AC3E}">
        <p14:creationId xmlns:p14="http://schemas.microsoft.com/office/powerpoint/2010/main" val="27763975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TION2">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E34316-F826-20D1-D07F-1571975E9BAD}"/>
              </a:ext>
            </a:extLst>
          </p:cNvPr>
          <p:cNvPicPr>
            <a:picLocks noChangeAspect="1"/>
          </p:cNvPicPr>
          <p:nvPr userDrawn="1"/>
        </p:nvPicPr>
        <p:blipFill>
          <a:blip r:embed="rId2"/>
          <a:stretch>
            <a:fillRect/>
          </a:stretch>
        </p:blipFill>
        <p:spPr>
          <a:xfrm>
            <a:off x="11447361" y="6092412"/>
            <a:ext cx="407238" cy="455930"/>
          </a:xfrm>
          <a:prstGeom prst="rect">
            <a:avLst/>
          </a:prstGeom>
        </p:spPr>
      </p:pic>
      <p:pic>
        <p:nvPicPr>
          <p:cNvPr id="3" name="Image 2">
            <a:extLst>
              <a:ext uri="{FF2B5EF4-FFF2-40B4-BE49-F238E27FC236}">
                <a16:creationId xmlns:a16="http://schemas.microsoft.com/office/drawing/2014/main" id="{12AECF7E-5A1A-F3C5-6D23-6162EFC82CF0}"/>
              </a:ext>
            </a:extLst>
          </p:cNvPr>
          <p:cNvPicPr>
            <a:picLocks noChangeAspect="1"/>
          </p:cNvPicPr>
          <p:nvPr userDrawn="1"/>
        </p:nvPicPr>
        <p:blipFill>
          <a:blip r:embed="rId3"/>
          <a:srcRect/>
          <a:stretch/>
        </p:blipFill>
        <p:spPr>
          <a:xfrm>
            <a:off x="1" y="0"/>
            <a:ext cx="9702797" cy="6864643"/>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4"/>
          <a:stretch>
            <a:fillRect/>
          </a:stretch>
        </p:blipFill>
        <p:spPr>
          <a:xfrm>
            <a:off x="236241" y="5896678"/>
            <a:ext cx="1022831" cy="722784"/>
          </a:xfrm>
          <a:prstGeom prst="rect">
            <a:avLst/>
          </a:prstGeom>
        </p:spPr>
      </p:pic>
      <p:sp>
        <p:nvSpPr>
          <p:cNvPr id="2" name="Espace réservé du numéro de diapositive 5">
            <a:extLst>
              <a:ext uri="{FF2B5EF4-FFF2-40B4-BE49-F238E27FC236}">
                <a16:creationId xmlns:a16="http://schemas.microsoft.com/office/drawing/2014/main" id="{2F27928C-79A3-2596-B759-0C3E0C0E0478}"/>
              </a:ext>
            </a:extLst>
          </p:cNvPr>
          <p:cNvSpPr txBox="1">
            <a:spLocks/>
          </p:cNvSpPr>
          <p:nvPr userDrawn="1"/>
        </p:nvSpPr>
        <p:spPr>
          <a:xfrm>
            <a:off x="11286744" y="6137814"/>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572C93-D471-4A47-B0C0-72AF048CE4AC}" type="slidenum">
              <a:rPr lang="fr-FR" sz="900" b="0" i="0" smtClean="0">
                <a:solidFill>
                  <a:srgbClr val="3C57A3"/>
                </a:solidFill>
                <a:latin typeface="Marianne Light" panose="02000000000000000000" pitchFamily="2" charset="0"/>
              </a:rPr>
              <a:pPr algn="ctr"/>
              <a:t>‹N°›</a:t>
            </a:fld>
            <a:endParaRPr lang="fr-FR" sz="900" b="0" i="0">
              <a:solidFill>
                <a:srgbClr val="3C57A3"/>
              </a:solidFill>
              <a:latin typeface="Marianne Light" panose="02000000000000000000" pitchFamily="2" charset="0"/>
            </a:endParaRPr>
          </a:p>
        </p:txBody>
      </p:sp>
    </p:spTree>
    <p:extLst>
      <p:ext uri="{BB962C8B-B14F-4D97-AF65-F5344CB8AC3E}">
        <p14:creationId xmlns:p14="http://schemas.microsoft.com/office/powerpoint/2010/main" val="2546101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U2">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E34316-F826-20D1-D07F-1571975E9BAD}"/>
              </a:ext>
            </a:extLst>
          </p:cNvPr>
          <p:cNvPicPr>
            <a:picLocks noChangeAspect="1"/>
          </p:cNvPicPr>
          <p:nvPr userDrawn="1"/>
        </p:nvPicPr>
        <p:blipFill>
          <a:blip r:embed="rId2"/>
          <a:stretch>
            <a:fillRect/>
          </a:stretch>
        </p:blipFill>
        <p:spPr>
          <a:xfrm>
            <a:off x="11447361" y="6092412"/>
            <a:ext cx="407238" cy="45593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3"/>
          <a:stretch>
            <a:fillRect/>
          </a:stretch>
        </p:blipFill>
        <p:spPr>
          <a:xfrm>
            <a:off x="236241" y="5896678"/>
            <a:ext cx="1022831" cy="722784"/>
          </a:xfrm>
          <a:prstGeom prst="rect">
            <a:avLst/>
          </a:prstGeom>
        </p:spPr>
      </p:pic>
      <p:sp>
        <p:nvSpPr>
          <p:cNvPr id="2" name="Espace réservé du numéro de diapositive 5">
            <a:extLst>
              <a:ext uri="{FF2B5EF4-FFF2-40B4-BE49-F238E27FC236}">
                <a16:creationId xmlns:a16="http://schemas.microsoft.com/office/drawing/2014/main" id="{2F27928C-79A3-2596-B759-0C3E0C0E0478}"/>
              </a:ext>
            </a:extLst>
          </p:cNvPr>
          <p:cNvSpPr txBox="1">
            <a:spLocks/>
          </p:cNvSpPr>
          <p:nvPr userDrawn="1"/>
        </p:nvSpPr>
        <p:spPr>
          <a:xfrm>
            <a:off x="11286744" y="6137814"/>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572C93-D471-4A47-B0C0-72AF048CE4AC}" type="slidenum">
              <a:rPr lang="fr-FR" sz="900" b="0" i="0" smtClean="0">
                <a:solidFill>
                  <a:srgbClr val="3C57A3"/>
                </a:solidFill>
                <a:latin typeface="Marianne Light" panose="02000000000000000000" pitchFamily="2" charset="0"/>
              </a:rPr>
              <a:pPr algn="ctr"/>
              <a:t>‹N°›</a:t>
            </a:fld>
            <a:endParaRPr lang="fr-FR" sz="900" b="0" i="0">
              <a:solidFill>
                <a:srgbClr val="3C57A3"/>
              </a:solidFill>
              <a:latin typeface="Marianne Light" panose="02000000000000000000" pitchFamily="2" charset="0"/>
            </a:endParaRPr>
          </a:p>
        </p:txBody>
      </p:sp>
      <p:pic>
        <p:nvPicPr>
          <p:cNvPr id="4" name="Image 3">
            <a:extLst>
              <a:ext uri="{FF2B5EF4-FFF2-40B4-BE49-F238E27FC236}">
                <a16:creationId xmlns:a16="http://schemas.microsoft.com/office/drawing/2014/main" id="{A574A955-402B-B2C5-23D4-979B77D186A1}"/>
              </a:ext>
            </a:extLst>
          </p:cNvPr>
          <p:cNvPicPr>
            <a:picLocks noChangeAspect="1"/>
          </p:cNvPicPr>
          <p:nvPr userDrawn="1"/>
        </p:nvPicPr>
        <p:blipFill>
          <a:blip r:embed="rId4"/>
          <a:stretch>
            <a:fillRect/>
          </a:stretch>
        </p:blipFill>
        <p:spPr>
          <a:xfrm>
            <a:off x="308369" y="368299"/>
            <a:ext cx="1473924" cy="2041747"/>
          </a:xfrm>
          <a:prstGeom prst="rect">
            <a:avLst/>
          </a:prstGeom>
        </p:spPr>
      </p:pic>
    </p:spTree>
    <p:extLst>
      <p:ext uri="{BB962C8B-B14F-4D97-AF65-F5344CB8AC3E}">
        <p14:creationId xmlns:p14="http://schemas.microsoft.com/office/powerpoint/2010/main" val="24509246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INTERCALAI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AECF7E-5A1A-F3C5-6D23-6162EFC82CF0}"/>
              </a:ext>
            </a:extLst>
          </p:cNvPr>
          <p:cNvPicPr>
            <a:picLocks noChangeAspect="1"/>
          </p:cNvPicPr>
          <p:nvPr userDrawn="1"/>
        </p:nvPicPr>
        <p:blipFill>
          <a:blip r:embed="rId2"/>
          <a:srcRect/>
          <a:stretch/>
        </p:blipFill>
        <p:spPr>
          <a:xfrm>
            <a:off x="1" y="0"/>
            <a:ext cx="9702797" cy="6864643"/>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BCD6680E-A747-9EAE-CE44-CEAA7C043E58}"/>
              </a:ext>
            </a:extLst>
          </p:cNvPr>
          <p:cNvPicPr>
            <a:picLocks noChangeAspect="1"/>
          </p:cNvPicPr>
          <p:nvPr userDrawn="1"/>
        </p:nvPicPr>
        <p:blipFill>
          <a:blip r:embed="rId3"/>
          <a:stretch>
            <a:fillRect/>
          </a:stretch>
        </p:blipFill>
        <p:spPr>
          <a:xfrm>
            <a:off x="10930746" y="171737"/>
            <a:ext cx="1022831" cy="722784"/>
          </a:xfrm>
          <a:prstGeom prst="rect">
            <a:avLst/>
          </a:prstGeom>
        </p:spPr>
      </p:pic>
    </p:spTree>
    <p:extLst>
      <p:ext uri="{BB962C8B-B14F-4D97-AF65-F5344CB8AC3E}">
        <p14:creationId xmlns:p14="http://schemas.microsoft.com/office/powerpoint/2010/main" val="31298224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CTION3">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E34316-F826-20D1-D07F-1571975E9BAD}"/>
              </a:ext>
            </a:extLst>
          </p:cNvPr>
          <p:cNvPicPr>
            <a:picLocks noChangeAspect="1"/>
          </p:cNvPicPr>
          <p:nvPr userDrawn="1"/>
        </p:nvPicPr>
        <p:blipFill>
          <a:blip r:embed="rId2"/>
          <a:stretch>
            <a:fillRect/>
          </a:stretch>
        </p:blipFill>
        <p:spPr>
          <a:xfrm>
            <a:off x="11447361" y="6092412"/>
            <a:ext cx="407238" cy="455930"/>
          </a:xfrm>
          <a:prstGeom prst="rect">
            <a:avLst/>
          </a:prstGeom>
        </p:spPr>
      </p:pic>
      <p:pic>
        <p:nvPicPr>
          <p:cNvPr id="3" name="Image 2">
            <a:extLst>
              <a:ext uri="{FF2B5EF4-FFF2-40B4-BE49-F238E27FC236}">
                <a16:creationId xmlns:a16="http://schemas.microsoft.com/office/drawing/2014/main" id="{12AECF7E-5A1A-F3C5-6D23-6162EFC82CF0}"/>
              </a:ext>
            </a:extLst>
          </p:cNvPr>
          <p:cNvPicPr>
            <a:picLocks noChangeAspect="1"/>
          </p:cNvPicPr>
          <p:nvPr userDrawn="1"/>
        </p:nvPicPr>
        <p:blipFill>
          <a:blip r:embed="rId3"/>
          <a:srcRect/>
          <a:stretch/>
        </p:blipFill>
        <p:spPr>
          <a:xfrm>
            <a:off x="1" y="0"/>
            <a:ext cx="9702796" cy="6864642"/>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4"/>
          <a:stretch>
            <a:fillRect/>
          </a:stretch>
        </p:blipFill>
        <p:spPr>
          <a:xfrm>
            <a:off x="236241" y="5896678"/>
            <a:ext cx="1022831" cy="722784"/>
          </a:xfrm>
          <a:prstGeom prst="rect">
            <a:avLst/>
          </a:prstGeom>
        </p:spPr>
      </p:pic>
      <p:sp>
        <p:nvSpPr>
          <p:cNvPr id="2" name="Espace réservé du numéro de diapositive 5">
            <a:extLst>
              <a:ext uri="{FF2B5EF4-FFF2-40B4-BE49-F238E27FC236}">
                <a16:creationId xmlns:a16="http://schemas.microsoft.com/office/drawing/2014/main" id="{2F27928C-79A3-2596-B759-0C3E0C0E0478}"/>
              </a:ext>
            </a:extLst>
          </p:cNvPr>
          <p:cNvSpPr txBox="1">
            <a:spLocks/>
          </p:cNvSpPr>
          <p:nvPr userDrawn="1"/>
        </p:nvSpPr>
        <p:spPr>
          <a:xfrm>
            <a:off x="11286744" y="6137814"/>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572C93-D471-4A47-B0C0-72AF048CE4AC}" type="slidenum">
              <a:rPr lang="fr-FR" sz="900" b="0" i="0" smtClean="0">
                <a:solidFill>
                  <a:srgbClr val="3C57A3"/>
                </a:solidFill>
                <a:latin typeface="Marianne Light" panose="02000000000000000000" pitchFamily="2" charset="0"/>
              </a:rPr>
              <a:pPr algn="ctr"/>
              <a:t>‹N°›</a:t>
            </a:fld>
            <a:endParaRPr lang="fr-FR" sz="900" b="0" i="0">
              <a:solidFill>
                <a:srgbClr val="3C57A3"/>
              </a:solidFill>
              <a:latin typeface="Marianne Light" panose="02000000000000000000" pitchFamily="2" charset="0"/>
            </a:endParaRPr>
          </a:p>
        </p:txBody>
      </p:sp>
    </p:spTree>
    <p:extLst>
      <p:ext uri="{BB962C8B-B14F-4D97-AF65-F5344CB8AC3E}">
        <p14:creationId xmlns:p14="http://schemas.microsoft.com/office/powerpoint/2010/main" val="1696262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U3">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E34316-F826-20D1-D07F-1571975E9BAD}"/>
              </a:ext>
            </a:extLst>
          </p:cNvPr>
          <p:cNvPicPr>
            <a:picLocks noChangeAspect="1"/>
          </p:cNvPicPr>
          <p:nvPr userDrawn="1"/>
        </p:nvPicPr>
        <p:blipFill>
          <a:blip r:embed="rId2"/>
          <a:stretch>
            <a:fillRect/>
          </a:stretch>
        </p:blipFill>
        <p:spPr>
          <a:xfrm>
            <a:off x="11447361" y="6092412"/>
            <a:ext cx="407238" cy="45593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3"/>
          <a:stretch>
            <a:fillRect/>
          </a:stretch>
        </p:blipFill>
        <p:spPr>
          <a:xfrm>
            <a:off x="236241" y="5896678"/>
            <a:ext cx="1022831" cy="722784"/>
          </a:xfrm>
          <a:prstGeom prst="rect">
            <a:avLst/>
          </a:prstGeom>
        </p:spPr>
      </p:pic>
      <p:sp>
        <p:nvSpPr>
          <p:cNvPr id="2" name="Espace réservé du numéro de diapositive 5">
            <a:extLst>
              <a:ext uri="{FF2B5EF4-FFF2-40B4-BE49-F238E27FC236}">
                <a16:creationId xmlns:a16="http://schemas.microsoft.com/office/drawing/2014/main" id="{2F27928C-79A3-2596-B759-0C3E0C0E0478}"/>
              </a:ext>
            </a:extLst>
          </p:cNvPr>
          <p:cNvSpPr txBox="1">
            <a:spLocks/>
          </p:cNvSpPr>
          <p:nvPr userDrawn="1"/>
        </p:nvSpPr>
        <p:spPr>
          <a:xfrm>
            <a:off x="11286744" y="6137814"/>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572C93-D471-4A47-B0C0-72AF048CE4AC}" type="slidenum">
              <a:rPr lang="fr-FR" sz="900" b="0" i="0" smtClean="0">
                <a:solidFill>
                  <a:srgbClr val="3C57A3"/>
                </a:solidFill>
                <a:latin typeface="Marianne Light" panose="02000000000000000000" pitchFamily="2" charset="0"/>
              </a:rPr>
              <a:pPr algn="ctr"/>
              <a:t>‹N°›</a:t>
            </a:fld>
            <a:endParaRPr lang="fr-FR" sz="900" b="0" i="0">
              <a:solidFill>
                <a:srgbClr val="3C57A3"/>
              </a:solidFill>
              <a:latin typeface="Marianne Light" panose="02000000000000000000" pitchFamily="2" charset="0"/>
            </a:endParaRPr>
          </a:p>
        </p:txBody>
      </p:sp>
      <p:pic>
        <p:nvPicPr>
          <p:cNvPr id="5" name="Image 4">
            <a:extLst>
              <a:ext uri="{FF2B5EF4-FFF2-40B4-BE49-F238E27FC236}">
                <a16:creationId xmlns:a16="http://schemas.microsoft.com/office/drawing/2014/main" id="{F5A94F85-AF3D-6A3F-1068-22B9D283B727}"/>
              </a:ext>
            </a:extLst>
          </p:cNvPr>
          <p:cNvPicPr>
            <a:picLocks noChangeAspect="1"/>
          </p:cNvPicPr>
          <p:nvPr userDrawn="1"/>
        </p:nvPicPr>
        <p:blipFill>
          <a:blip r:embed="rId4"/>
          <a:stretch>
            <a:fillRect/>
          </a:stretch>
        </p:blipFill>
        <p:spPr>
          <a:xfrm>
            <a:off x="283439" y="384922"/>
            <a:ext cx="1660578" cy="1995082"/>
          </a:xfrm>
          <a:prstGeom prst="rect">
            <a:avLst/>
          </a:prstGeom>
        </p:spPr>
      </p:pic>
    </p:spTree>
    <p:extLst>
      <p:ext uri="{BB962C8B-B14F-4D97-AF65-F5344CB8AC3E}">
        <p14:creationId xmlns:p14="http://schemas.microsoft.com/office/powerpoint/2010/main" val="1621450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U1">
  <p:cSld name="CONTENU1">
    <p:spTree>
      <p:nvGrpSpPr>
        <p:cNvPr id="1" name="Shape 26"/>
        <p:cNvGrpSpPr/>
        <p:nvPr/>
      </p:nvGrpSpPr>
      <p:grpSpPr>
        <a:xfrm>
          <a:off x="0" y="0"/>
          <a:ext cx="0" cy="0"/>
          <a:chOff x="0" y="0"/>
          <a:chExt cx="0" cy="0"/>
        </a:xfrm>
      </p:grpSpPr>
      <p:pic>
        <p:nvPicPr>
          <p:cNvPr id="27" name="Google Shape;27;p33"/>
          <p:cNvPicPr preferRelativeResize="0"/>
          <p:nvPr/>
        </p:nvPicPr>
        <p:blipFill rotWithShape="1">
          <a:blip r:embed="rId2">
            <a:alphaModFix/>
          </a:blip>
          <a:srcRect/>
          <a:stretch/>
        </p:blipFill>
        <p:spPr>
          <a:xfrm>
            <a:off x="11447361" y="6092412"/>
            <a:ext cx="407238" cy="455930"/>
          </a:xfrm>
          <a:prstGeom prst="rect">
            <a:avLst/>
          </a:prstGeom>
          <a:noFill/>
          <a:ln>
            <a:noFill/>
          </a:ln>
        </p:spPr>
      </p:pic>
      <p:pic>
        <p:nvPicPr>
          <p:cNvPr id="28" name="Google Shape;28;p33" descr="Une image contenant texte&#10;&#10;Description générée automatiquement"/>
          <p:cNvPicPr preferRelativeResize="0"/>
          <p:nvPr/>
        </p:nvPicPr>
        <p:blipFill rotWithShape="1">
          <a:blip r:embed="rId3">
            <a:alphaModFix/>
          </a:blip>
          <a:srcRect/>
          <a:stretch/>
        </p:blipFill>
        <p:spPr>
          <a:xfrm>
            <a:off x="236241" y="5896678"/>
            <a:ext cx="1022831" cy="722784"/>
          </a:xfrm>
          <a:prstGeom prst="rect">
            <a:avLst/>
          </a:prstGeom>
          <a:noFill/>
          <a:ln>
            <a:noFill/>
          </a:ln>
        </p:spPr>
      </p:pic>
      <p:sp>
        <p:nvSpPr>
          <p:cNvPr id="29" name="Google Shape;29;p33"/>
          <p:cNvSpPr txBox="1"/>
          <p:nvPr/>
        </p:nvSpPr>
        <p:spPr>
          <a:xfrm>
            <a:off x="11286744" y="6137814"/>
            <a:ext cx="74676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fr-FR" sz="900" b="0" i="0">
                <a:solidFill>
                  <a:srgbClr val="3C57A3"/>
                </a:solidFill>
                <a:latin typeface="Arial"/>
                <a:ea typeface="Arial"/>
                <a:cs typeface="Arial"/>
                <a:sym typeface="Arial"/>
              </a:rPr>
              <a:t>‹N°›</a:t>
            </a:fld>
            <a:endParaRPr sz="900" b="0" i="0">
              <a:solidFill>
                <a:srgbClr val="3C57A3"/>
              </a:solidFill>
              <a:latin typeface="Arial"/>
              <a:ea typeface="Arial"/>
              <a:cs typeface="Arial"/>
              <a:sym typeface="Arial"/>
            </a:endParaRPr>
          </a:p>
        </p:txBody>
      </p:sp>
      <p:pic>
        <p:nvPicPr>
          <p:cNvPr id="30" name="Google Shape;30;p33" descr="Une image contenant texte, LEGO, jouet&#10;&#10;Description générée automatiquement"/>
          <p:cNvPicPr preferRelativeResize="0"/>
          <p:nvPr/>
        </p:nvPicPr>
        <p:blipFill rotWithShape="1">
          <a:blip r:embed="rId4">
            <a:alphaModFix/>
          </a:blip>
          <a:srcRect/>
          <a:stretch/>
        </p:blipFill>
        <p:spPr>
          <a:xfrm>
            <a:off x="344100" y="376123"/>
            <a:ext cx="1444206" cy="203392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INTERCALAI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AECF7E-5A1A-F3C5-6D23-6162EFC82CF0}"/>
              </a:ext>
            </a:extLst>
          </p:cNvPr>
          <p:cNvPicPr>
            <a:picLocks noChangeAspect="1"/>
          </p:cNvPicPr>
          <p:nvPr userDrawn="1"/>
        </p:nvPicPr>
        <p:blipFill>
          <a:blip r:embed="rId2"/>
          <a:srcRect/>
          <a:stretch/>
        </p:blipFill>
        <p:spPr>
          <a:xfrm>
            <a:off x="0" y="0"/>
            <a:ext cx="9702797" cy="6864642"/>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8A8699D0-26B2-2C87-3EF8-F7B3701FE556}"/>
              </a:ext>
            </a:extLst>
          </p:cNvPr>
          <p:cNvPicPr>
            <a:picLocks noChangeAspect="1"/>
          </p:cNvPicPr>
          <p:nvPr userDrawn="1"/>
        </p:nvPicPr>
        <p:blipFill>
          <a:blip r:embed="rId3"/>
          <a:stretch>
            <a:fillRect/>
          </a:stretch>
        </p:blipFill>
        <p:spPr>
          <a:xfrm>
            <a:off x="10930746" y="171737"/>
            <a:ext cx="1022831" cy="722784"/>
          </a:xfrm>
          <a:prstGeom prst="rect">
            <a:avLst/>
          </a:prstGeom>
        </p:spPr>
      </p:pic>
    </p:spTree>
    <p:extLst>
      <p:ext uri="{BB962C8B-B14F-4D97-AF65-F5344CB8AC3E}">
        <p14:creationId xmlns:p14="http://schemas.microsoft.com/office/powerpoint/2010/main" val="454412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CTION4">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E34316-F826-20D1-D07F-1571975E9BAD}"/>
              </a:ext>
            </a:extLst>
          </p:cNvPr>
          <p:cNvPicPr>
            <a:picLocks noChangeAspect="1"/>
          </p:cNvPicPr>
          <p:nvPr userDrawn="1"/>
        </p:nvPicPr>
        <p:blipFill>
          <a:blip r:embed="rId2"/>
          <a:stretch>
            <a:fillRect/>
          </a:stretch>
        </p:blipFill>
        <p:spPr>
          <a:xfrm>
            <a:off x="11447361" y="6092412"/>
            <a:ext cx="407238" cy="455930"/>
          </a:xfrm>
          <a:prstGeom prst="rect">
            <a:avLst/>
          </a:prstGeom>
        </p:spPr>
      </p:pic>
      <p:pic>
        <p:nvPicPr>
          <p:cNvPr id="3" name="Image 2">
            <a:extLst>
              <a:ext uri="{FF2B5EF4-FFF2-40B4-BE49-F238E27FC236}">
                <a16:creationId xmlns:a16="http://schemas.microsoft.com/office/drawing/2014/main" id="{12AECF7E-5A1A-F3C5-6D23-6162EFC82CF0}"/>
              </a:ext>
            </a:extLst>
          </p:cNvPr>
          <p:cNvPicPr>
            <a:picLocks noChangeAspect="1"/>
          </p:cNvPicPr>
          <p:nvPr userDrawn="1"/>
        </p:nvPicPr>
        <p:blipFill>
          <a:blip r:embed="rId3"/>
          <a:srcRect/>
          <a:stretch/>
        </p:blipFill>
        <p:spPr>
          <a:xfrm>
            <a:off x="0" y="0"/>
            <a:ext cx="9702796" cy="6864641"/>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4"/>
          <a:stretch>
            <a:fillRect/>
          </a:stretch>
        </p:blipFill>
        <p:spPr>
          <a:xfrm>
            <a:off x="236241" y="5896678"/>
            <a:ext cx="1022831" cy="722784"/>
          </a:xfrm>
          <a:prstGeom prst="rect">
            <a:avLst/>
          </a:prstGeom>
        </p:spPr>
      </p:pic>
      <p:sp>
        <p:nvSpPr>
          <p:cNvPr id="2" name="Espace réservé du numéro de diapositive 5">
            <a:extLst>
              <a:ext uri="{FF2B5EF4-FFF2-40B4-BE49-F238E27FC236}">
                <a16:creationId xmlns:a16="http://schemas.microsoft.com/office/drawing/2014/main" id="{2F27928C-79A3-2596-B759-0C3E0C0E0478}"/>
              </a:ext>
            </a:extLst>
          </p:cNvPr>
          <p:cNvSpPr txBox="1">
            <a:spLocks/>
          </p:cNvSpPr>
          <p:nvPr userDrawn="1"/>
        </p:nvSpPr>
        <p:spPr>
          <a:xfrm>
            <a:off x="11286744" y="6137814"/>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572C93-D471-4A47-B0C0-72AF048CE4AC}" type="slidenum">
              <a:rPr lang="fr-FR" sz="900" b="0" i="0" smtClean="0">
                <a:solidFill>
                  <a:srgbClr val="3C57A3"/>
                </a:solidFill>
                <a:latin typeface="Marianne Light" panose="02000000000000000000" pitchFamily="2" charset="0"/>
              </a:rPr>
              <a:pPr algn="ctr"/>
              <a:t>‹N°›</a:t>
            </a:fld>
            <a:endParaRPr lang="fr-FR" sz="900" b="0" i="0">
              <a:solidFill>
                <a:srgbClr val="3C57A3"/>
              </a:solidFill>
              <a:latin typeface="Marianne Light" panose="02000000000000000000" pitchFamily="2" charset="0"/>
            </a:endParaRPr>
          </a:p>
        </p:txBody>
      </p:sp>
    </p:spTree>
    <p:extLst>
      <p:ext uri="{BB962C8B-B14F-4D97-AF65-F5344CB8AC3E}">
        <p14:creationId xmlns:p14="http://schemas.microsoft.com/office/powerpoint/2010/main" val="145111414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U4">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E34316-F826-20D1-D07F-1571975E9BAD}"/>
              </a:ext>
            </a:extLst>
          </p:cNvPr>
          <p:cNvPicPr>
            <a:picLocks noChangeAspect="1"/>
          </p:cNvPicPr>
          <p:nvPr userDrawn="1"/>
        </p:nvPicPr>
        <p:blipFill>
          <a:blip r:embed="rId2"/>
          <a:stretch>
            <a:fillRect/>
          </a:stretch>
        </p:blipFill>
        <p:spPr>
          <a:xfrm>
            <a:off x="11447361" y="6092412"/>
            <a:ext cx="407238" cy="45593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3"/>
          <a:stretch>
            <a:fillRect/>
          </a:stretch>
        </p:blipFill>
        <p:spPr>
          <a:xfrm>
            <a:off x="236241" y="5896678"/>
            <a:ext cx="1022831" cy="722784"/>
          </a:xfrm>
          <a:prstGeom prst="rect">
            <a:avLst/>
          </a:prstGeom>
        </p:spPr>
      </p:pic>
      <p:sp>
        <p:nvSpPr>
          <p:cNvPr id="2" name="Espace réservé du numéro de diapositive 5">
            <a:extLst>
              <a:ext uri="{FF2B5EF4-FFF2-40B4-BE49-F238E27FC236}">
                <a16:creationId xmlns:a16="http://schemas.microsoft.com/office/drawing/2014/main" id="{2F27928C-79A3-2596-B759-0C3E0C0E0478}"/>
              </a:ext>
            </a:extLst>
          </p:cNvPr>
          <p:cNvSpPr txBox="1">
            <a:spLocks/>
          </p:cNvSpPr>
          <p:nvPr userDrawn="1"/>
        </p:nvSpPr>
        <p:spPr>
          <a:xfrm>
            <a:off x="11286744" y="6137814"/>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572C93-D471-4A47-B0C0-72AF048CE4AC}" type="slidenum">
              <a:rPr lang="fr-FR" sz="900" b="0" i="0" smtClean="0">
                <a:solidFill>
                  <a:srgbClr val="3C57A3"/>
                </a:solidFill>
                <a:latin typeface="Marianne Light" panose="02000000000000000000" pitchFamily="2" charset="0"/>
              </a:rPr>
              <a:pPr algn="ctr"/>
              <a:t>‹N°›</a:t>
            </a:fld>
            <a:endParaRPr lang="fr-FR" sz="900" b="0" i="0">
              <a:solidFill>
                <a:srgbClr val="3C57A3"/>
              </a:solidFill>
              <a:latin typeface="Marianne Light" panose="02000000000000000000" pitchFamily="2" charset="0"/>
            </a:endParaRPr>
          </a:p>
        </p:txBody>
      </p:sp>
      <p:pic>
        <p:nvPicPr>
          <p:cNvPr id="4" name="Image 3" descr="Une image contenant texte&#10;&#10;Description générée automatiquement">
            <a:extLst>
              <a:ext uri="{FF2B5EF4-FFF2-40B4-BE49-F238E27FC236}">
                <a16:creationId xmlns:a16="http://schemas.microsoft.com/office/drawing/2014/main" id="{B19C9844-7789-DB89-B528-40CBF0770106}"/>
              </a:ext>
            </a:extLst>
          </p:cNvPr>
          <p:cNvPicPr>
            <a:picLocks noChangeAspect="1"/>
          </p:cNvPicPr>
          <p:nvPr userDrawn="1"/>
        </p:nvPicPr>
        <p:blipFill>
          <a:blip r:embed="rId4"/>
          <a:stretch>
            <a:fillRect/>
          </a:stretch>
        </p:blipFill>
        <p:spPr>
          <a:xfrm>
            <a:off x="333153" y="409732"/>
            <a:ext cx="1448871" cy="2016346"/>
          </a:xfrm>
          <a:prstGeom prst="rect">
            <a:avLst/>
          </a:prstGeom>
        </p:spPr>
      </p:pic>
    </p:spTree>
    <p:extLst>
      <p:ext uri="{BB962C8B-B14F-4D97-AF65-F5344CB8AC3E}">
        <p14:creationId xmlns:p14="http://schemas.microsoft.com/office/powerpoint/2010/main" val="1122187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E34316-F826-20D1-D07F-1571975E9BAD}"/>
              </a:ext>
            </a:extLst>
          </p:cNvPr>
          <p:cNvPicPr>
            <a:picLocks noChangeAspect="1"/>
          </p:cNvPicPr>
          <p:nvPr userDrawn="1"/>
        </p:nvPicPr>
        <p:blipFill>
          <a:blip r:embed="rId2"/>
          <a:stretch>
            <a:fillRect/>
          </a:stretch>
        </p:blipFill>
        <p:spPr>
          <a:xfrm>
            <a:off x="11447361" y="6092412"/>
            <a:ext cx="407238" cy="45593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3"/>
          <a:stretch>
            <a:fillRect/>
          </a:stretch>
        </p:blipFill>
        <p:spPr>
          <a:xfrm>
            <a:off x="236241" y="5896678"/>
            <a:ext cx="1022831" cy="722784"/>
          </a:xfrm>
          <a:prstGeom prst="rect">
            <a:avLst/>
          </a:prstGeom>
        </p:spPr>
      </p:pic>
      <p:sp>
        <p:nvSpPr>
          <p:cNvPr id="2" name="Espace réservé du numéro de diapositive 5">
            <a:extLst>
              <a:ext uri="{FF2B5EF4-FFF2-40B4-BE49-F238E27FC236}">
                <a16:creationId xmlns:a16="http://schemas.microsoft.com/office/drawing/2014/main" id="{2F27928C-79A3-2596-B759-0C3E0C0E0478}"/>
              </a:ext>
            </a:extLst>
          </p:cNvPr>
          <p:cNvSpPr txBox="1">
            <a:spLocks/>
          </p:cNvSpPr>
          <p:nvPr userDrawn="1"/>
        </p:nvSpPr>
        <p:spPr>
          <a:xfrm>
            <a:off x="11286744" y="6137814"/>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572C93-D471-4A47-B0C0-72AF048CE4AC}" type="slidenum">
              <a:rPr lang="fr-FR" sz="900" b="0" i="0" smtClean="0">
                <a:solidFill>
                  <a:srgbClr val="3C57A3"/>
                </a:solidFill>
                <a:latin typeface="Marianne Light" panose="02000000000000000000" pitchFamily="2" charset="0"/>
              </a:rPr>
              <a:pPr algn="ctr"/>
              <a:t>‹N°›</a:t>
            </a:fld>
            <a:endParaRPr lang="fr-FR" sz="900" b="0" i="0">
              <a:solidFill>
                <a:srgbClr val="3C57A3"/>
              </a:solidFill>
              <a:latin typeface="Marianne Light" panose="02000000000000000000" pitchFamily="2" charset="0"/>
            </a:endParaRPr>
          </a:p>
        </p:txBody>
      </p:sp>
      <p:pic>
        <p:nvPicPr>
          <p:cNvPr id="3" name="Image 2">
            <a:extLst>
              <a:ext uri="{FF2B5EF4-FFF2-40B4-BE49-F238E27FC236}">
                <a16:creationId xmlns:a16="http://schemas.microsoft.com/office/drawing/2014/main" id="{709D6622-5B7E-779B-467C-8A2C2F11A0D8}"/>
              </a:ext>
            </a:extLst>
          </p:cNvPr>
          <p:cNvPicPr>
            <a:picLocks noChangeAspect="1"/>
          </p:cNvPicPr>
          <p:nvPr userDrawn="1"/>
        </p:nvPicPr>
        <p:blipFill>
          <a:blip r:embed="rId4"/>
          <a:stretch>
            <a:fillRect/>
          </a:stretch>
        </p:blipFill>
        <p:spPr>
          <a:xfrm>
            <a:off x="336040" y="330201"/>
            <a:ext cx="717805" cy="1076960"/>
          </a:xfrm>
          <a:prstGeom prst="rect">
            <a:avLst/>
          </a:prstGeom>
        </p:spPr>
      </p:pic>
    </p:spTree>
    <p:extLst>
      <p:ext uri="{BB962C8B-B14F-4D97-AF65-F5344CB8AC3E}">
        <p14:creationId xmlns:p14="http://schemas.microsoft.com/office/powerpoint/2010/main" val="233513523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9E1F7C-5532-E890-816A-13B71C673E8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9D309CD-4924-FE8D-5114-042EEF4665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F88A003-7A8C-B3C5-225D-4504489E7281}"/>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5" name="Espace réservé du pied de page 4">
            <a:extLst>
              <a:ext uri="{FF2B5EF4-FFF2-40B4-BE49-F238E27FC236}">
                <a16:creationId xmlns:a16="http://schemas.microsoft.com/office/drawing/2014/main" id="{5A2EF494-171B-EF28-9836-CA6F3DF65D8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42CBA2B-ED63-89C4-A33F-5277938E6525}"/>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165219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8C2C68-C472-704A-07DD-2B2465E0861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24F7CF6-065C-8904-2753-6281344ACAD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25815F9-C596-392F-3739-3EDDFE000233}"/>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5" name="Espace réservé du pied de page 4">
            <a:extLst>
              <a:ext uri="{FF2B5EF4-FFF2-40B4-BE49-F238E27FC236}">
                <a16:creationId xmlns:a16="http://schemas.microsoft.com/office/drawing/2014/main" id="{5F0B1D0A-4113-0FD8-9355-B6B1474B00E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4EC6EE0-AC23-C72C-1856-46EB22CF14FA}"/>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3026297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B48AAA-5E1A-461D-E175-1CEA1FB4B4F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BA87426-EDDD-659F-A4C8-47A21A1E63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E94A046-FC22-AC6E-0DE9-D8D75DCFDD2A}"/>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5" name="Espace réservé du pied de page 4">
            <a:extLst>
              <a:ext uri="{FF2B5EF4-FFF2-40B4-BE49-F238E27FC236}">
                <a16:creationId xmlns:a16="http://schemas.microsoft.com/office/drawing/2014/main" id="{CCE4044A-9385-1915-E7E1-7AA3FDCD7EA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9920080-5942-6BA7-48B1-50BEFA65958A}"/>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3894428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0D8E8F-EA5D-5D21-92D9-B66ABE89CE3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BDE4A85-DDD2-68CD-C6EE-33DA4F88B7A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6E7E285-85E0-A86D-5C58-D3A97A0FC84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F914F49-0237-F470-8260-D5712BFC27ED}"/>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6" name="Espace réservé du pied de page 5">
            <a:extLst>
              <a:ext uri="{FF2B5EF4-FFF2-40B4-BE49-F238E27FC236}">
                <a16:creationId xmlns:a16="http://schemas.microsoft.com/office/drawing/2014/main" id="{2F149C04-B2A1-9739-575B-8B493136481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D5BC4E4-9A1A-CEC5-9AE0-25429C1F5C17}"/>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1654031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4C8AF5-7597-7887-3EB7-9B89B77AF75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9FA9617-FA51-9663-31B1-1160DA01B9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9818BAC-876B-9395-7FAC-4EF75083089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DBB2AB6-5329-9ABE-29D7-DF2F2AEF3F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D9454B3-8240-6040-FAB2-A2301BF43B4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1E55023-EE6C-E30F-492F-BD1CC36D8EA2}"/>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8" name="Espace réservé du pied de page 7">
            <a:extLst>
              <a:ext uri="{FF2B5EF4-FFF2-40B4-BE49-F238E27FC236}">
                <a16:creationId xmlns:a16="http://schemas.microsoft.com/office/drawing/2014/main" id="{C2F2DEF2-6E35-2700-FD28-D04664124F8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4B11A9C-A598-9AF1-A347-65D20780856A}"/>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11902229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AEB966-B1F9-2E03-BF66-CE4ED46783B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9AB97E8-D953-020A-B254-17A111154807}"/>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4" name="Espace réservé du pied de page 3">
            <a:extLst>
              <a:ext uri="{FF2B5EF4-FFF2-40B4-BE49-F238E27FC236}">
                <a16:creationId xmlns:a16="http://schemas.microsoft.com/office/drawing/2014/main" id="{88A22F0A-FFB8-32F1-0B65-81B11036628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9637208-A986-5E99-5B2A-AE88873DE859}"/>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763551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INTERCALAIRE">
  <p:cSld name="2_INTERCALAIRE">
    <p:spTree>
      <p:nvGrpSpPr>
        <p:cNvPr id="1" name="Shape 31"/>
        <p:cNvGrpSpPr/>
        <p:nvPr/>
      </p:nvGrpSpPr>
      <p:grpSpPr>
        <a:xfrm>
          <a:off x="0" y="0"/>
          <a:ext cx="0" cy="0"/>
          <a:chOff x="0" y="0"/>
          <a:chExt cx="0" cy="0"/>
        </a:xfrm>
      </p:grpSpPr>
      <p:pic>
        <p:nvPicPr>
          <p:cNvPr id="32" name="Google Shape;32;p34"/>
          <p:cNvPicPr preferRelativeResize="0"/>
          <p:nvPr/>
        </p:nvPicPr>
        <p:blipFill rotWithShape="1">
          <a:blip r:embed="rId2">
            <a:alphaModFix/>
          </a:blip>
          <a:srcRect/>
          <a:stretch/>
        </p:blipFill>
        <p:spPr>
          <a:xfrm>
            <a:off x="0" y="0"/>
            <a:ext cx="9702799" cy="6864643"/>
          </a:xfrm>
          <a:prstGeom prst="rect">
            <a:avLst/>
          </a:prstGeom>
          <a:noFill/>
          <a:ln>
            <a:noFill/>
          </a:ln>
        </p:spPr>
      </p:pic>
      <p:pic>
        <p:nvPicPr>
          <p:cNvPr id="33" name="Google Shape;33;p34" descr="Une image contenant texte&#10;&#10;Description générée automatiquement"/>
          <p:cNvPicPr preferRelativeResize="0"/>
          <p:nvPr/>
        </p:nvPicPr>
        <p:blipFill rotWithShape="1">
          <a:blip r:embed="rId3">
            <a:alphaModFix/>
          </a:blip>
          <a:srcRect/>
          <a:stretch/>
        </p:blipFill>
        <p:spPr>
          <a:xfrm>
            <a:off x="10930746" y="171737"/>
            <a:ext cx="1022831" cy="72278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EA67EB4-3E67-9629-C19C-5EC28516AC5E}"/>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3" name="Espace réservé du pied de page 2">
            <a:extLst>
              <a:ext uri="{FF2B5EF4-FFF2-40B4-BE49-F238E27FC236}">
                <a16:creationId xmlns:a16="http://schemas.microsoft.com/office/drawing/2014/main" id="{89DA809C-44E7-269E-DA34-D3CF1EAEED5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5E25B6E-42A0-28CC-6C3A-27935EF0A108}"/>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30118868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384179-3766-6C7F-0E40-B8116108092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BC41C6F-7A46-2842-7BB2-08C8018C39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555A82E-70F5-2F16-8E60-E80311999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A81C205-EF83-1BFE-E362-4488E0DA9D18}"/>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6" name="Espace réservé du pied de page 5">
            <a:extLst>
              <a:ext uri="{FF2B5EF4-FFF2-40B4-BE49-F238E27FC236}">
                <a16:creationId xmlns:a16="http://schemas.microsoft.com/office/drawing/2014/main" id="{59DBE373-89E7-3C6F-01D0-32590F2322E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CC0C5C1-E0F7-4C30-88C2-FF86F3D76672}"/>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757356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58D38B-9F86-A676-5763-A0EAD5BA2F2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F4AE74C-14DF-3EB5-D065-47E9A51A06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ADD6399-4DE1-EC8F-9C5D-B139865F25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57A0E9E-1EC2-356B-1EF6-651BDD5230E6}"/>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6" name="Espace réservé du pied de page 5">
            <a:extLst>
              <a:ext uri="{FF2B5EF4-FFF2-40B4-BE49-F238E27FC236}">
                <a16:creationId xmlns:a16="http://schemas.microsoft.com/office/drawing/2014/main" id="{DC1FC735-5527-262D-1821-33CBFA4260A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D3295E1-27C7-1EAC-F6F7-3287BE385667}"/>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34927650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3A1F75-27AA-1E45-3C8A-DF0CC478C20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A27D025-2BBF-6CD1-166A-3A94F7481FB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D4666D4-D85F-C2BA-0E1A-5ACB87DDAFB3}"/>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5" name="Espace réservé du pied de page 4">
            <a:extLst>
              <a:ext uri="{FF2B5EF4-FFF2-40B4-BE49-F238E27FC236}">
                <a16:creationId xmlns:a16="http://schemas.microsoft.com/office/drawing/2014/main" id="{E62946F9-609E-AF33-47E5-442C9F4E28B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337BFF6-8365-DEA4-F766-E834A0416A2F}"/>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22994406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9BE557F-F40E-5EDC-680D-589542A13B6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D1D4E2F-BC83-3256-5C6A-0306A158043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61F7A46-36F9-7370-7BA5-7D4B841D1B92}"/>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5" name="Espace réservé du pied de page 4">
            <a:extLst>
              <a:ext uri="{FF2B5EF4-FFF2-40B4-BE49-F238E27FC236}">
                <a16:creationId xmlns:a16="http://schemas.microsoft.com/office/drawing/2014/main" id="{D46483EF-8C6E-AF0F-DA80-2757C715396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4C74A8-21A1-B4C5-1FD3-DBFABEC1AA17}"/>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15149505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2"/>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6"/>
            <a:ext cx="11232819" cy="323935"/>
          </a:xfrm>
        </p:spPr>
        <p:txBody>
          <a:bodyPr/>
          <a:lstStyle>
            <a:lvl1pPr marL="12700" indent="1142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20" name="Espace réservé du pied de page 4">
            <a:extLst>
              <a:ext uri="{FF2B5EF4-FFF2-40B4-BE49-F238E27FC236}">
                <a16:creationId xmlns:a16="http://schemas.microsoft.com/office/drawing/2014/main" id="{99BFD6E0-B235-DA4F-9D70-E9444B53C48F}"/>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endParaRPr lang="fr-FR" dirty="0"/>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2"/>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8729683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2"/>
          <a:stretch>
            <a:fillRect/>
          </a:stretch>
        </p:blipFill>
        <p:spPr>
          <a:xfrm>
            <a:off x="3124200" y="1328975"/>
            <a:ext cx="5943600" cy="4200050"/>
          </a:xfrm>
          <a:prstGeom prst="rect">
            <a:avLst/>
          </a:prstGeom>
        </p:spPr>
      </p:pic>
      <p:pic>
        <p:nvPicPr>
          <p:cNvPr id="10" name="Image 9">
            <a:extLst>
              <a:ext uri="{FF2B5EF4-FFF2-40B4-BE49-F238E27FC236}">
                <a16:creationId xmlns:a16="http://schemas.microsoft.com/office/drawing/2014/main" id="{3DFCC200-892A-0DF8-E178-EF4AF6DEEA59}"/>
              </a:ext>
            </a:extLst>
          </p:cNvPr>
          <p:cNvPicPr>
            <a:picLocks noChangeAspect="1"/>
          </p:cNvPicPr>
          <p:nvPr userDrawn="1"/>
        </p:nvPicPr>
        <p:blipFill>
          <a:blip r:embed="rId3"/>
          <a:stretch>
            <a:fillRect/>
          </a:stretch>
        </p:blipFill>
        <p:spPr>
          <a:xfrm>
            <a:off x="336039" y="330202"/>
            <a:ext cx="717805" cy="1076960"/>
          </a:xfrm>
          <a:prstGeom prst="rect">
            <a:avLst/>
          </a:prstGeom>
        </p:spPr>
      </p:pic>
    </p:spTree>
    <p:extLst>
      <p:ext uri="{BB962C8B-B14F-4D97-AF65-F5344CB8AC3E}">
        <p14:creationId xmlns:p14="http://schemas.microsoft.com/office/powerpoint/2010/main" val="4131555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NTERCALAI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AECF7E-5A1A-F3C5-6D23-6162EFC82CF0}"/>
              </a:ext>
            </a:extLst>
          </p:cNvPr>
          <p:cNvPicPr>
            <a:picLocks noChangeAspect="1"/>
          </p:cNvPicPr>
          <p:nvPr userDrawn="1"/>
        </p:nvPicPr>
        <p:blipFill>
          <a:blip r:embed="rId2"/>
          <a:srcRect/>
          <a:stretch/>
        </p:blipFill>
        <p:spPr>
          <a:xfrm>
            <a:off x="0" y="0"/>
            <a:ext cx="9702799" cy="6864644"/>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E9B82B62-00E5-0B0C-DEE2-2A3A7D337AD5}"/>
              </a:ext>
            </a:extLst>
          </p:cNvPr>
          <p:cNvPicPr>
            <a:picLocks noChangeAspect="1"/>
          </p:cNvPicPr>
          <p:nvPr userDrawn="1"/>
        </p:nvPicPr>
        <p:blipFill>
          <a:blip r:embed="rId3"/>
          <a:stretch>
            <a:fillRect/>
          </a:stretch>
        </p:blipFill>
        <p:spPr>
          <a:xfrm>
            <a:off x="10930746" y="171737"/>
            <a:ext cx="1022831" cy="722784"/>
          </a:xfrm>
          <a:prstGeom prst="rect">
            <a:avLst/>
          </a:prstGeom>
        </p:spPr>
      </p:pic>
    </p:spTree>
    <p:extLst>
      <p:ext uri="{BB962C8B-B14F-4D97-AF65-F5344CB8AC3E}">
        <p14:creationId xmlns:p14="http://schemas.microsoft.com/office/powerpoint/2010/main" val="37933630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CTION1">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E34316-F826-20D1-D07F-1571975E9BAD}"/>
              </a:ext>
            </a:extLst>
          </p:cNvPr>
          <p:cNvPicPr>
            <a:picLocks noChangeAspect="1"/>
          </p:cNvPicPr>
          <p:nvPr userDrawn="1"/>
        </p:nvPicPr>
        <p:blipFill>
          <a:blip r:embed="rId2"/>
          <a:stretch>
            <a:fillRect/>
          </a:stretch>
        </p:blipFill>
        <p:spPr>
          <a:xfrm>
            <a:off x="11447361" y="6092412"/>
            <a:ext cx="407238" cy="455930"/>
          </a:xfrm>
          <a:prstGeom prst="rect">
            <a:avLst/>
          </a:prstGeom>
        </p:spPr>
      </p:pic>
      <p:pic>
        <p:nvPicPr>
          <p:cNvPr id="3" name="Image 2">
            <a:extLst>
              <a:ext uri="{FF2B5EF4-FFF2-40B4-BE49-F238E27FC236}">
                <a16:creationId xmlns:a16="http://schemas.microsoft.com/office/drawing/2014/main" id="{12AECF7E-5A1A-F3C5-6D23-6162EFC82CF0}"/>
              </a:ext>
            </a:extLst>
          </p:cNvPr>
          <p:cNvPicPr>
            <a:picLocks noChangeAspect="1"/>
          </p:cNvPicPr>
          <p:nvPr userDrawn="1"/>
        </p:nvPicPr>
        <p:blipFill>
          <a:blip r:embed="rId3"/>
          <a:srcRect/>
          <a:stretch/>
        </p:blipFill>
        <p:spPr>
          <a:xfrm>
            <a:off x="0" y="0"/>
            <a:ext cx="9702799" cy="6864643"/>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4"/>
          <a:stretch>
            <a:fillRect/>
          </a:stretch>
        </p:blipFill>
        <p:spPr>
          <a:xfrm>
            <a:off x="236241" y="5896678"/>
            <a:ext cx="1022831" cy="722784"/>
          </a:xfrm>
          <a:prstGeom prst="rect">
            <a:avLst/>
          </a:prstGeom>
        </p:spPr>
      </p:pic>
      <p:sp>
        <p:nvSpPr>
          <p:cNvPr id="2" name="Espace réservé du numéro de diapositive 5">
            <a:extLst>
              <a:ext uri="{FF2B5EF4-FFF2-40B4-BE49-F238E27FC236}">
                <a16:creationId xmlns:a16="http://schemas.microsoft.com/office/drawing/2014/main" id="{2F27928C-79A3-2596-B759-0C3E0C0E0478}"/>
              </a:ext>
            </a:extLst>
          </p:cNvPr>
          <p:cNvSpPr txBox="1">
            <a:spLocks/>
          </p:cNvSpPr>
          <p:nvPr userDrawn="1"/>
        </p:nvSpPr>
        <p:spPr>
          <a:xfrm>
            <a:off x="11286744" y="6137814"/>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572C93-D471-4A47-B0C0-72AF048CE4AC}" type="slidenum">
              <a:rPr lang="fr-FR" sz="900" b="0" i="0" smtClean="0">
                <a:solidFill>
                  <a:srgbClr val="3C57A3"/>
                </a:solidFill>
                <a:latin typeface="Marianne Light" panose="02000000000000000000" pitchFamily="2" charset="0"/>
              </a:rPr>
              <a:pPr algn="ctr"/>
              <a:t>‹N°›</a:t>
            </a:fld>
            <a:endParaRPr lang="fr-FR" sz="900" b="0" i="0">
              <a:solidFill>
                <a:srgbClr val="3C57A3"/>
              </a:solidFill>
              <a:latin typeface="Marianne Light" panose="02000000000000000000" pitchFamily="2" charset="0"/>
            </a:endParaRPr>
          </a:p>
        </p:txBody>
      </p:sp>
    </p:spTree>
    <p:extLst>
      <p:ext uri="{BB962C8B-B14F-4D97-AF65-F5344CB8AC3E}">
        <p14:creationId xmlns:p14="http://schemas.microsoft.com/office/powerpoint/2010/main" val="4197010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U1">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E34316-F826-20D1-D07F-1571975E9BAD}"/>
              </a:ext>
            </a:extLst>
          </p:cNvPr>
          <p:cNvPicPr>
            <a:picLocks noChangeAspect="1"/>
          </p:cNvPicPr>
          <p:nvPr userDrawn="1"/>
        </p:nvPicPr>
        <p:blipFill>
          <a:blip r:embed="rId2"/>
          <a:stretch>
            <a:fillRect/>
          </a:stretch>
        </p:blipFill>
        <p:spPr>
          <a:xfrm>
            <a:off x="11447361" y="6092412"/>
            <a:ext cx="407238" cy="45593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3"/>
          <a:stretch>
            <a:fillRect/>
          </a:stretch>
        </p:blipFill>
        <p:spPr>
          <a:xfrm>
            <a:off x="236241" y="5896678"/>
            <a:ext cx="1022831" cy="722784"/>
          </a:xfrm>
          <a:prstGeom prst="rect">
            <a:avLst/>
          </a:prstGeom>
        </p:spPr>
      </p:pic>
      <p:sp>
        <p:nvSpPr>
          <p:cNvPr id="2" name="Espace réservé du numéro de diapositive 5">
            <a:extLst>
              <a:ext uri="{FF2B5EF4-FFF2-40B4-BE49-F238E27FC236}">
                <a16:creationId xmlns:a16="http://schemas.microsoft.com/office/drawing/2014/main" id="{2F27928C-79A3-2596-B759-0C3E0C0E0478}"/>
              </a:ext>
            </a:extLst>
          </p:cNvPr>
          <p:cNvSpPr txBox="1">
            <a:spLocks/>
          </p:cNvSpPr>
          <p:nvPr userDrawn="1"/>
        </p:nvSpPr>
        <p:spPr>
          <a:xfrm>
            <a:off x="11286744" y="6137814"/>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572C93-D471-4A47-B0C0-72AF048CE4AC}" type="slidenum">
              <a:rPr lang="fr-FR" sz="900" b="0" i="0" smtClean="0">
                <a:solidFill>
                  <a:srgbClr val="3C57A3"/>
                </a:solidFill>
                <a:latin typeface="Marianne Light" panose="02000000000000000000" pitchFamily="2" charset="0"/>
              </a:rPr>
              <a:pPr algn="ctr"/>
              <a:t>‹N°›</a:t>
            </a:fld>
            <a:endParaRPr lang="fr-FR" sz="900" b="0" i="0">
              <a:solidFill>
                <a:srgbClr val="3C57A3"/>
              </a:solidFill>
              <a:latin typeface="Marianne Light" panose="02000000000000000000" pitchFamily="2" charset="0"/>
            </a:endParaRPr>
          </a:p>
        </p:txBody>
      </p:sp>
      <p:pic>
        <p:nvPicPr>
          <p:cNvPr id="5" name="Image 4" descr="Une image contenant texte, LEGO, jouet&#10;&#10;Description générée automatiquement">
            <a:extLst>
              <a:ext uri="{FF2B5EF4-FFF2-40B4-BE49-F238E27FC236}">
                <a16:creationId xmlns:a16="http://schemas.microsoft.com/office/drawing/2014/main" id="{4324CC13-32F3-4926-DBDD-66CFE45923BA}"/>
              </a:ext>
            </a:extLst>
          </p:cNvPr>
          <p:cNvPicPr>
            <a:picLocks noChangeAspect="1"/>
          </p:cNvPicPr>
          <p:nvPr userDrawn="1"/>
        </p:nvPicPr>
        <p:blipFill>
          <a:blip r:embed="rId4"/>
          <a:stretch>
            <a:fillRect/>
          </a:stretch>
        </p:blipFill>
        <p:spPr>
          <a:xfrm>
            <a:off x="344100" y="376123"/>
            <a:ext cx="1444206" cy="2033923"/>
          </a:xfrm>
          <a:prstGeom prst="rect">
            <a:avLst/>
          </a:prstGeom>
        </p:spPr>
      </p:pic>
    </p:spTree>
    <p:extLst>
      <p:ext uri="{BB962C8B-B14F-4D97-AF65-F5344CB8AC3E}">
        <p14:creationId xmlns:p14="http://schemas.microsoft.com/office/powerpoint/2010/main" val="1207736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CTION2">
  <p:cSld name="ACTION2">
    <p:spTree>
      <p:nvGrpSpPr>
        <p:cNvPr id="1" name="Shape 34"/>
        <p:cNvGrpSpPr/>
        <p:nvPr/>
      </p:nvGrpSpPr>
      <p:grpSpPr>
        <a:xfrm>
          <a:off x="0" y="0"/>
          <a:ext cx="0" cy="0"/>
          <a:chOff x="0" y="0"/>
          <a:chExt cx="0" cy="0"/>
        </a:xfrm>
      </p:grpSpPr>
      <p:pic>
        <p:nvPicPr>
          <p:cNvPr id="35" name="Google Shape;35;p35"/>
          <p:cNvPicPr preferRelativeResize="0"/>
          <p:nvPr/>
        </p:nvPicPr>
        <p:blipFill rotWithShape="1">
          <a:blip r:embed="rId2">
            <a:alphaModFix/>
          </a:blip>
          <a:srcRect/>
          <a:stretch/>
        </p:blipFill>
        <p:spPr>
          <a:xfrm>
            <a:off x="11447361" y="6092412"/>
            <a:ext cx="407238" cy="455930"/>
          </a:xfrm>
          <a:prstGeom prst="rect">
            <a:avLst/>
          </a:prstGeom>
          <a:noFill/>
          <a:ln>
            <a:noFill/>
          </a:ln>
        </p:spPr>
      </p:pic>
      <p:pic>
        <p:nvPicPr>
          <p:cNvPr id="36" name="Google Shape;36;p35"/>
          <p:cNvPicPr preferRelativeResize="0"/>
          <p:nvPr/>
        </p:nvPicPr>
        <p:blipFill rotWithShape="1">
          <a:blip r:embed="rId3">
            <a:alphaModFix/>
          </a:blip>
          <a:srcRect/>
          <a:stretch/>
        </p:blipFill>
        <p:spPr>
          <a:xfrm>
            <a:off x="1" y="0"/>
            <a:ext cx="9702797" cy="6864643"/>
          </a:xfrm>
          <a:prstGeom prst="rect">
            <a:avLst/>
          </a:prstGeom>
          <a:noFill/>
          <a:ln>
            <a:noFill/>
          </a:ln>
        </p:spPr>
      </p:pic>
      <p:pic>
        <p:nvPicPr>
          <p:cNvPr id="37" name="Google Shape;37;p35" descr="Une image contenant texte&#10;&#10;Description générée automatiquement"/>
          <p:cNvPicPr preferRelativeResize="0"/>
          <p:nvPr/>
        </p:nvPicPr>
        <p:blipFill rotWithShape="1">
          <a:blip r:embed="rId4">
            <a:alphaModFix/>
          </a:blip>
          <a:srcRect/>
          <a:stretch/>
        </p:blipFill>
        <p:spPr>
          <a:xfrm>
            <a:off x="236241" y="5896678"/>
            <a:ext cx="1022831" cy="722784"/>
          </a:xfrm>
          <a:prstGeom prst="rect">
            <a:avLst/>
          </a:prstGeom>
          <a:noFill/>
          <a:ln>
            <a:noFill/>
          </a:ln>
        </p:spPr>
      </p:pic>
      <p:sp>
        <p:nvSpPr>
          <p:cNvPr id="38" name="Google Shape;38;p35"/>
          <p:cNvSpPr txBox="1"/>
          <p:nvPr/>
        </p:nvSpPr>
        <p:spPr>
          <a:xfrm>
            <a:off x="11286744" y="6137814"/>
            <a:ext cx="74676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fr-FR" sz="900" b="0" i="0">
                <a:solidFill>
                  <a:srgbClr val="3C57A3"/>
                </a:solidFill>
                <a:latin typeface="Arial"/>
                <a:ea typeface="Arial"/>
                <a:cs typeface="Arial"/>
                <a:sym typeface="Arial"/>
              </a:rPr>
              <a:t>‹N°›</a:t>
            </a:fld>
            <a:endParaRPr sz="900" b="0" i="0">
              <a:solidFill>
                <a:srgbClr val="3C57A3"/>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INTERCALAI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AECF7E-5A1A-F3C5-6D23-6162EFC82CF0}"/>
              </a:ext>
            </a:extLst>
          </p:cNvPr>
          <p:cNvPicPr>
            <a:picLocks noChangeAspect="1"/>
          </p:cNvPicPr>
          <p:nvPr userDrawn="1"/>
        </p:nvPicPr>
        <p:blipFill>
          <a:blip r:embed="rId2"/>
          <a:srcRect/>
          <a:stretch/>
        </p:blipFill>
        <p:spPr>
          <a:xfrm>
            <a:off x="0" y="0"/>
            <a:ext cx="9702799" cy="6864643"/>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981F4D3D-5A65-19F1-1E42-5A50BC77045F}"/>
              </a:ext>
            </a:extLst>
          </p:cNvPr>
          <p:cNvPicPr>
            <a:picLocks noChangeAspect="1"/>
          </p:cNvPicPr>
          <p:nvPr userDrawn="1"/>
        </p:nvPicPr>
        <p:blipFill>
          <a:blip r:embed="rId3"/>
          <a:stretch>
            <a:fillRect/>
          </a:stretch>
        </p:blipFill>
        <p:spPr>
          <a:xfrm>
            <a:off x="10930746" y="171737"/>
            <a:ext cx="1022831" cy="722784"/>
          </a:xfrm>
          <a:prstGeom prst="rect">
            <a:avLst/>
          </a:prstGeom>
        </p:spPr>
      </p:pic>
    </p:spTree>
    <p:extLst>
      <p:ext uri="{BB962C8B-B14F-4D97-AF65-F5344CB8AC3E}">
        <p14:creationId xmlns:p14="http://schemas.microsoft.com/office/powerpoint/2010/main" val="284530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CTION2">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E34316-F826-20D1-D07F-1571975E9BAD}"/>
              </a:ext>
            </a:extLst>
          </p:cNvPr>
          <p:cNvPicPr>
            <a:picLocks noChangeAspect="1"/>
          </p:cNvPicPr>
          <p:nvPr userDrawn="1"/>
        </p:nvPicPr>
        <p:blipFill>
          <a:blip r:embed="rId2"/>
          <a:stretch>
            <a:fillRect/>
          </a:stretch>
        </p:blipFill>
        <p:spPr>
          <a:xfrm>
            <a:off x="11447361" y="6092412"/>
            <a:ext cx="407238" cy="455930"/>
          </a:xfrm>
          <a:prstGeom prst="rect">
            <a:avLst/>
          </a:prstGeom>
        </p:spPr>
      </p:pic>
      <p:pic>
        <p:nvPicPr>
          <p:cNvPr id="3" name="Image 2">
            <a:extLst>
              <a:ext uri="{FF2B5EF4-FFF2-40B4-BE49-F238E27FC236}">
                <a16:creationId xmlns:a16="http://schemas.microsoft.com/office/drawing/2014/main" id="{12AECF7E-5A1A-F3C5-6D23-6162EFC82CF0}"/>
              </a:ext>
            </a:extLst>
          </p:cNvPr>
          <p:cNvPicPr>
            <a:picLocks noChangeAspect="1"/>
          </p:cNvPicPr>
          <p:nvPr userDrawn="1"/>
        </p:nvPicPr>
        <p:blipFill>
          <a:blip r:embed="rId3"/>
          <a:srcRect/>
          <a:stretch/>
        </p:blipFill>
        <p:spPr>
          <a:xfrm>
            <a:off x="1" y="0"/>
            <a:ext cx="9702797" cy="6864643"/>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4"/>
          <a:stretch>
            <a:fillRect/>
          </a:stretch>
        </p:blipFill>
        <p:spPr>
          <a:xfrm>
            <a:off x="236241" y="5896678"/>
            <a:ext cx="1022831" cy="722784"/>
          </a:xfrm>
          <a:prstGeom prst="rect">
            <a:avLst/>
          </a:prstGeom>
        </p:spPr>
      </p:pic>
      <p:sp>
        <p:nvSpPr>
          <p:cNvPr id="2" name="Espace réservé du numéro de diapositive 5">
            <a:extLst>
              <a:ext uri="{FF2B5EF4-FFF2-40B4-BE49-F238E27FC236}">
                <a16:creationId xmlns:a16="http://schemas.microsoft.com/office/drawing/2014/main" id="{2F27928C-79A3-2596-B759-0C3E0C0E0478}"/>
              </a:ext>
            </a:extLst>
          </p:cNvPr>
          <p:cNvSpPr txBox="1">
            <a:spLocks/>
          </p:cNvSpPr>
          <p:nvPr userDrawn="1"/>
        </p:nvSpPr>
        <p:spPr>
          <a:xfrm>
            <a:off x="11286744" y="6137814"/>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572C93-D471-4A47-B0C0-72AF048CE4AC}" type="slidenum">
              <a:rPr lang="fr-FR" sz="900" b="0" i="0" smtClean="0">
                <a:solidFill>
                  <a:srgbClr val="3C57A3"/>
                </a:solidFill>
                <a:latin typeface="Marianne Light" panose="02000000000000000000" pitchFamily="2" charset="0"/>
              </a:rPr>
              <a:pPr algn="ctr"/>
              <a:t>‹N°›</a:t>
            </a:fld>
            <a:endParaRPr lang="fr-FR" sz="900" b="0" i="0">
              <a:solidFill>
                <a:srgbClr val="3C57A3"/>
              </a:solidFill>
              <a:latin typeface="Marianne Light" panose="02000000000000000000" pitchFamily="2" charset="0"/>
            </a:endParaRPr>
          </a:p>
        </p:txBody>
      </p:sp>
    </p:spTree>
    <p:extLst>
      <p:ext uri="{BB962C8B-B14F-4D97-AF65-F5344CB8AC3E}">
        <p14:creationId xmlns:p14="http://schemas.microsoft.com/office/powerpoint/2010/main" val="1036300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U2">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E34316-F826-20D1-D07F-1571975E9BAD}"/>
              </a:ext>
            </a:extLst>
          </p:cNvPr>
          <p:cNvPicPr>
            <a:picLocks noChangeAspect="1"/>
          </p:cNvPicPr>
          <p:nvPr userDrawn="1"/>
        </p:nvPicPr>
        <p:blipFill>
          <a:blip r:embed="rId2"/>
          <a:stretch>
            <a:fillRect/>
          </a:stretch>
        </p:blipFill>
        <p:spPr>
          <a:xfrm>
            <a:off x="11447361" y="6092412"/>
            <a:ext cx="407238" cy="45593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3"/>
          <a:stretch>
            <a:fillRect/>
          </a:stretch>
        </p:blipFill>
        <p:spPr>
          <a:xfrm>
            <a:off x="236241" y="5896678"/>
            <a:ext cx="1022831" cy="722784"/>
          </a:xfrm>
          <a:prstGeom prst="rect">
            <a:avLst/>
          </a:prstGeom>
        </p:spPr>
      </p:pic>
      <p:sp>
        <p:nvSpPr>
          <p:cNvPr id="2" name="Espace réservé du numéro de diapositive 5">
            <a:extLst>
              <a:ext uri="{FF2B5EF4-FFF2-40B4-BE49-F238E27FC236}">
                <a16:creationId xmlns:a16="http://schemas.microsoft.com/office/drawing/2014/main" id="{2F27928C-79A3-2596-B759-0C3E0C0E0478}"/>
              </a:ext>
            </a:extLst>
          </p:cNvPr>
          <p:cNvSpPr txBox="1">
            <a:spLocks/>
          </p:cNvSpPr>
          <p:nvPr userDrawn="1"/>
        </p:nvSpPr>
        <p:spPr>
          <a:xfrm>
            <a:off x="11286744" y="6137814"/>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572C93-D471-4A47-B0C0-72AF048CE4AC}" type="slidenum">
              <a:rPr lang="fr-FR" sz="900" b="0" i="0" smtClean="0">
                <a:solidFill>
                  <a:srgbClr val="3C57A3"/>
                </a:solidFill>
                <a:latin typeface="Marianne Light" panose="02000000000000000000" pitchFamily="2" charset="0"/>
              </a:rPr>
              <a:pPr algn="ctr"/>
              <a:t>‹N°›</a:t>
            </a:fld>
            <a:endParaRPr lang="fr-FR" sz="900" b="0" i="0">
              <a:solidFill>
                <a:srgbClr val="3C57A3"/>
              </a:solidFill>
              <a:latin typeface="Marianne Light" panose="02000000000000000000" pitchFamily="2" charset="0"/>
            </a:endParaRPr>
          </a:p>
        </p:txBody>
      </p:sp>
      <p:pic>
        <p:nvPicPr>
          <p:cNvPr id="4" name="Image 3">
            <a:extLst>
              <a:ext uri="{FF2B5EF4-FFF2-40B4-BE49-F238E27FC236}">
                <a16:creationId xmlns:a16="http://schemas.microsoft.com/office/drawing/2014/main" id="{A574A955-402B-B2C5-23D4-979B77D186A1}"/>
              </a:ext>
            </a:extLst>
          </p:cNvPr>
          <p:cNvPicPr>
            <a:picLocks noChangeAspect="1"/>
          </p:cNvPicPr>
          <p:nvPr userDrawn="1"/>
        </p:nvPicPr>
        <p:blipFill>
          <a:blip r:embed="rId4"/>
          <a:stretch>
            <a:fillRect/>
          </a:stretch>
        </p:blipFill>
        <p:spPr>
          <a:xfrm>
            <a:off x="308369" y="368299"/>
            <a:ext cx="1473924" cy="2041747"/>
          </a:xfrm>
          <a:prstGeom prst="rect">
            <a:avLst/>
          </a:prstGeom>
        </p:spPr>
      </p:pic>
    </p:spTree>
    <p:extLst>
      <p:ext uri="{BB962C8B-B14F-4D97-AF65-F5344CB8AC3E}">
        <p14:creationId xmlns:p14="http://schemas.microsoft.com/office/powerpoint/2010/main" val="34987958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INTERCALAI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AECF7E-5A1A-F3C5-6D23-6162EFC82CF0}"/>
              </a:ext>
            </a:extLst>
          </p:cNvPr>
          <p:cNvPicPr>
            <a:picLocks noChangeAspect="1"/>
          </p:cNvPicPr>
          <p:nvPr userDrawn="1"/>
        </p:nvPicPr>
        <p:blipFill>
          <a:blip r:embed="rId2"/>
          <a:srcRect/>
          <a:stretch/>
        </p:blipFill>
        <p:spPr>
          <a:xfrm>
            <a:off x="1" y="0"/>
            <a:ext cx="9702797" cy="6864643"/>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BCD6680E-A747-9EAE-CE44-CEAA7C043E58}"/>
              </a:ext>
            </a:extLst>
          </p:cNvPr>
          <p:cNvPicPr>
            <a:picLocks noChangeAspect="1"/>
          </p:cNvPicPr>
          <p:nvPr userDrawn="1"/>
        </p:nvPicPr>
        <p:blipFill>
          <a:blip r:embed="rId3"/>
          <a:stretch>
            <a:fillRect/>
          </a:stretch>
        </p:blipFill>
        <p:spPr>
          <a:xfrm>
            <a:off x="10930746" y="171737"/>
            <a:ext cx="1022831" cy="722784"/>
          </a:xfrm>
          <a:prstGeom prst="rect">
            <a:avLst/>
          </a:prstGeom>
        </p:spPr>
      </p:pic>
    </p:spTree>
    <p:extLst>
      <p:ext uri="{BB962C8B-B14F-4D97-AF65-F5344CB8AC3E}">
        <p14:creationId xmlns:p14="http://schemas.microsoft.com/office/powerpoint/2010/main" val="1578309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CTION3">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E34316-F826-20D1-D07F-1571975E9BAD}"/>
              </a:ext>
            </a:extLst>
          </p:cNvPr>
          <p:cNvPicPr>
            <a:picLocks noChangeAspect="1"/>
          </p:cNvPicPr>
          <p:nvPr userDrawn="1"/>
        </p:nvPicPr>
        <p:blipFill>
          <a:blip r:embed="rId2"/>
          <a:stretch>
            <a:fillRect/>
          </a:stretch>
        </p:blipFill>
        <p:spPr>
          <a:xfrm>
            <a:off x="11447361" y="6092412"/>
            <a:ext cx="407238" cy="455930"/>
          </a:xfrm>
          <a:prstGeom prst="rect">
            <a:avLst/>
          </a:prstGeom>
        </p:spPr>
      </p:pic>
      <p:pic>
        <p:nvPicPr>
          <p:cNvPr id="3" name="Image 2">
            <a:extLst>
              <a:ext uri="{FF2B5EF4-FFF2-40B4-BE49-F238E27FC236}">
                <a16:creationId xmlns:a16="http://schemas.microsoft.com/office/drawing/2014/main" id="{12AECF7E-5A1A-F3C5-6D23-6162EFC82CF0}"/>
              </a:ext>
            </a:extLst>
          </p:cNvPr>
          <p:cNvPicPr>
            <a:picLocks noChangeAspect="1"/>
          </p:cNvPicPr>
          <p:nvPr userDrawn="1"/>
        </p:nvPicPr>
        <p:blipFill>
          <a:blip r:embed="rId3"/>
          <a:srcRect/>
          <a:stretch/>
        </p:blipFill>
        <p:spPr>
          <a:xfrm>
            <a:off x="1" y="0"/>
            <a:ext cx="9702796" cy="6864642"/>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4"/>
          <a:stretch>
            <a:fillRect/>
          </a:stretch>
        </p:blipFill>
        <p:spPr>
          <a:xfrm>
            <a:off x="236241" y="5896678"/>
            <a:ext cx="1022831" cy="722784"/>
          </a:xfrm>
          <a:prstGeom prst="rect">
            <a:avLst/>
          </a:prstGeom>
        </p:spPr>
      </p:pic>
      <p:sp>
        <p:nvSpPr>
          <p:cNvPr id="2" name="Espace réservé du numéro de diapositive 5">
            <a:extLst>
              <a:ext uri="{FF2B5EF4-FFF2-40B4-BE49-F238E27FC236}">
                <a16:creationId xmlns:a16="http://schemas.microsoft.com/office/drawing/2014/main" id="{2F27928C-79A3-2596-B759-0C3E0C0E0478}"/>
              </a:ext>
            </a:extLst>
          </p:cNvPr>
          <p:cNvSpPr txBox="1">
            <a:spLocks/>
          </p:cNvSpPr>
          <p:nvPr userDrawn="1"/>
        </p:nvSpPr>
        <p:spPr>
          <a:xfrm>
            <a:off x="11286744" y="6137814"/>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572C93-D471-4A47-B0C0-72AF048CE4AC}" type="slidenum">
              <a:rPr lang="fr-FR" sz="900" b="0" i="0" smtClean="0">
                <a:solidFill>
                  <a:srgbClr val="3C57A3"/>
                </a:solidFill>
                <a:latin typeface="Marianne Light" panose="02000000000000000000" pitchFamily="2" charset="0"/>
              </a:rPr>
              <a:pPr algn="ctr"/>
              <a:t>‹N°›</a:t>
            </a:fld>
            <a:endParaRPr lang="fr-FR" sz="900" b="0" i="0">
              <a:solidFill>
                <a:srgbClr val="3C57A3"/>
              </a:solidFill>
              <a:latin typeface="Marianne Light" panose="02000000000000000000" pitchFamily="2" charset="0"/>
            </a:endParaRPr>
          </a:p>
        </p:txBody>
      </p:sp>
    </p:spTree>
    <p:extLst>
      <p:ext uri="{BB962C8B-B14F-4D97-AF65-F5344CB8AC3E}">
        <p14:creationId xmlns:p14="http://schemas.microsoft.com/office/powerpoint/2010/main" val="36283708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U3">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E34316-F826-20D1-D07F-1571975E9BAD}"/>
              </a:ext>
            </a:extLst>
          </p:cNvPr>
          <p:cNvPicPr>
            <a:picLocks noChangeAspect="1"/>
          </p:cNvPicPr>
          <p:nvPr userDrawn="1"/>
        </p:nvPicPr>
        <p:blipFill>
          <a:blip r:embed="rId2"/>
          <a:stretch>
            <a:fillRect/>
          </a:stretch>
        </p:blipFill>
        <p:spPr>
          <a:xfrm>
            <a:off x="11447361" y="6092412"/>
            <a:ext cx="407238" cy="45593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3"/>
          <a:stretch>
            <a:fillRect/>
          </a:stretch>
        </p:blipFill>
        <p:spPr>
          <a:xfrm>
            <a:off x="236241" y="5896678"/>
            <a:ext cx="1022831" cy="722784"/>
          </a:xfrm>
          <a:prstGeom prst="rect">
            <a:avLst/>
          </a:prstGeom>
        </p:spPr>
      </p:pic>
      <p:sp>
        <p:nvSpPr>
          <p:cNvPr id="2" name="Espace réservé du numéro de diapositive 5">
            <a:extLst>
              <a:ext uri="{FF2B5EF4-FFF2-40B4-BE49-F238E27FC236}">
                <a16:creationId xmlns:a16="http://schemas.microsoft.com/office/drawing/2014/main" id="{2F27928C-79A3-2596-B759-0C3E0C0E0478}"/>
              </a:ext>
            </a:extLst>
          </p:cNvPr>
          <p:cNvSpPr txBox="1">
            <a:spLocks/>
          </p:cNvSpPr>
          <p:nvPr userDrawn="1"/>
        </p:nvSpPr>
        <p:spPr>
          <a:xfrm>
            <a:off x="11286744" y="6137814"/>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572C93-D471-4A47-B0C0-72AF048CE4AC}" type="slidenum">
              <a:rPr lang="fr-FR" sz="900" b="0" i="0" smtClean="0">
                <a:solidFill>
                  <a:srgbClr val="3C57A3"/>
                </a:solidFill>
                <a:latin typeface="Marianne Light" panose="02000000000000000000" pitchFamily="2" charset="0"/>
              </a:rPr>
              <a:pPr algn="ctr"/>
              <a:t>‹N°›</a:t>
            </a:fld>
            <a:endParaRPr lang="fr-FR" sz="900" b="0" i="0">
              <a:solidFill>
                <a:srgbClr val="3C57A3"/>
              </a:solidFill>
              <a:latin typeface="Marianne Light" panose="02000000000000000000" pitchFamily="2" charset="0"/>
            </a:endParaRPr>
          </a:p>
        </p:txBody>
      </p:sp>
      <p:pic>
        <p:nvPicPr>
          <p:cNvPr id="5" name="Image 4">
            <a:extLst>
              <a:ext uri="{FF2B5EF4-FFF2-40B4-BE49-F238E27FC236}">
                <a16:creationId xmlns:a16="http://schemas.microsoft.com/office/drawing/2014/main" id="{F5A94F85-AF3D-6A3F-1068-22B9D283B727}"/>
              </a:ext>
            </a:extLst>
          </p:cNvPr>
          <p:cNvPicPr>
            <a:picLocks noChangeAspect="1"/>
          </p:cNvPicPr>
          <p:nvPr userDrawn="1"/>
        </p:nvPicPr>
        <p:blipFill>
          <a:blip r:embed="rId4"/>
          <a:stretch>
            <a:fillRect/>
          </a:stretch>
        </p:blipFill>
        <p:spPr>
          <a:xfrm>
            <a:off x="283439" y="384922"/>
            <a:ext cx="1660578" cy="1995082"/>
          </a:xfrm>
          <a:prstGeom prst="rect">
            <a:avLst/>
          </a:prstGeom>
        </p:spPr>
      </p:pic>
    </p:spTree>
    <p:extLst>
      <p:ext uri="{BB962C8B-B14F-4D97-AF65-F5344CB8AC3E}">
        <p14:creationId xmlns:p14="http://schemas.microsoft.com/office/powerpoint/2010/main" val="735905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INTERCALAI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AECF7E-5A1A-F3C5-6D23-6162EFC82CF0}"/>
              </a:ext>
            </a:extLst>
          </p:cNvPr>
          <p:cNvPicPr>
            <a:picLocks noChangeAspect="1"/>
          </p:cNvPicPr>
          <p:nvPr userDrawn="1"/>
        </p:nvPicPr>
        <p:blipFill>
          <a:blip r:embed="rId2"/>
          <a:srcRect/>
          <a:stretch/>
        </p:blipFill>
        <p:spPr>
          <a:xfrm>
            <a:off x="0" y="0"/>
            <a:ext cx="9702797" cy="6864642"/>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8A8699D0-26B2-2C87-3EF8-F7B3701FE556}"/>
              </a:ext>
            </a:extLst>
          </p:cNvPr>
          <p:cNvPicPr>
            <a:picLocks noChangeAspect="1"/>
          </p:cNvPicPr>
          <p:nvPr userDrawn="1"/>
        </p:nvPicPr>
        <p:blipFill>
          <a:blip r:embed="rId3"/>
          <a:stretch>
            <a:fillRect/>
          </a:stretch>
        </p:blipFill>
        <p:spPr>
          <a:xfrm>
            <a:off x="10930746" y="171737"/>
            <a:ext cx="1022831" cy="722784"/>
          </a:xfrm>
          <a:prstGeom prst="rect">
            <a:avLst/>
          </a:prstGeom>
        </p:spPr>
      </p:pic>
    </p:spTree>
    <p:extLst>
      <p:ext uri="{BB962C8B-B14F-4D97-AF65-F5344CB8AC3E}">
        <p14:creationId xmlns:p14="http://schemas.microsoft.com/office/powerpoint/2010/main" val="1774985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CTION4">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E34316-F826-20D1-D07F-1571975E9BAD}"/>
              </a:ext>
            </a:extLst>
          </p:cNvPr>
          <p:cNvPicPr>
            <a:picLocks noChangeAspect="1"/>
          </p:cNvPicPr>
          <p:nvPr userDrawn="1"/>
        </p:nvPicPr>
        <p:blipFill>
          <a:blip r:embed="rId2"/>
          <a:stretch>
            <a:fillRect/>
          </a:stretch>
        </p:blipFill>
        <p:spPr>
          <a:xfrm>
            <a:off x="11447361" y="6092412"/>
            <a:ext cx="407238" cy="455930"/>
          </a:xfrm>
          <a:prstGeom prst="rect">
            <a:avLst/>
          </a:prstGeom>
        </p:spPr>
      </p:pic>
      <p:pic>
        <p:nvPicPr>
          <p:cNvPr id="3" name="Image 2">
            <a:extLst>
              <a:ext uri="{FF2B5EF4-FFF2-40B4-BE49-F238E27FC236}">
                <a16:creationId xmlns:a16="http://schemas.microsoft.com/office/drawing/2014/main" id="{12AECF7E-5A1A-F3C5-6D23-6162EFC82CF0}"/>
              </a:ext>
            </a:extLst>
          </p:cNvPr>
          <p:cNvPicPr>
            <a:picLocks noChangeAspect="1"/>
          </p:cNvPicPr>
          <p:nvPr userDrawn="1"/>
        </p:nvPicPr>
        <p:blipFill>
          <a:blip r:embed="rId3"/>
          <a:srcRect/>
          <a:stretch/>
        </p:blipFill>
        <p:spPr>
          <a:xfrm>
            <a:off x="1" y="0"/>
            <a:ext cx="9702796" cy="6864641"/>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4"/>
          <a:stretch>
            <a:fillRect/>
          </a:stretch>
        </p:blipFill>
        <p:spPr>
          <a:xfrm>
            <a:off x="236241" y="5896678"/>
            <a:ext cx="1022831" cy="722784"/>
          </a:xfrm>
          <a:prstGeom prst="rect">
            <a:avLst/>
          </a:prstGeom>
        </p:spPr>
      </p:pic>
      <p:sp>
        <p:nvSpPr>
          <p:cNvPr id="2" name="Espace réservé du numéro de diapositive 5">
            <a:extLst>
              <a:ext uri="{FF2B5EF4-FFF2-40B4-BE49-F238E27FC236}">
                <a16:creationId xmlns:a16="http://schemas.microsoft.com/office/drawing/2014/main" id="{2F27928C-79A3-2596-B759-0C3E0C0E0478}"/>
              </a:ext>
            </a:extLst>
          </p:cNvPr>
          <p:cNvSpPr txBox="1">
            <a:spLocks/>
          </p:cNvSpPr>
          <p:nvPr userDrawn="1"/>
        </p:nvSpPr>
        <p:spPr>
          <a:xfrm>
            <a:off x="11286744" y="6137814"/>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572C93-D471-4A47-B0C0-72AF048CE4AC}" type="slidenum">
              <a:rPr lang="fr-FR" sz="900" b="0" i="0" smtClean="0">
                <a:solidFill>
                  <a:srgbClr val="3C57A3"/>
                </a:solidFill>
                <a:latin typeface="Marianne Light" panose="02000000000000000000" pitchFamily="2" charset="0"/>
              </a:rPr>
              <a:pPr algn="ctr"/>
              <a:t>‹N°›</a:t>
            </a:fld>
            <a:endParaRPr lang="fr-FR" sz="900" b="0" i="0">
              <a:solidFill>
                <a:srgbClr val="3C57A3"/>
              </a:solidFill>
              <a:latin typeface="Marianne Light" panose="02000000000000000000" pitchFamily="2" charset="0"/>
            </a:endParaRPr>
          </a:p>
        </p:txBody>
      </p:sp>
    </p:spTree>
    <p:extLst>
      <p:ext uri="{BB962C8B-B14F-4D97-AF65-F5344CB8AC3E}">
        <p14:creationId xmlns:p14="http://schemas.microsoft.com/office/powerpoint/2010/main" val="28298902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U4">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E34316-F826-20D1-D07F-1571975E9BAD}"/>
              </a:ext>
            </a:extLst>
          </p:cNvPr>
          <p:cNvPicPr>
            <a:picLocks noChangeAspect="1"/>
          </p:cNvPicPr>
          <p:nvPr userDrawn="1"/>
        </p:nvPicPr>
        <p:blipFill>
          <a:blip r:embed="rId2"/>
          <a:stretch>
            <a:fillRect/>
          </a:stretch>
        </p:blipFill>
        <p:spPr>
          <a:xfrm>
            <a:off x="11447361" y="6092412"/>
            <a:ext cx="407238" cy="45593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3"/>
          <a:stretch>
            <a:fillRect/>
          </a:stretch>
        </p:blipFill>
        <p:spPr>
          <a:xfrm>
            <a:off x="236241" y="5896678"/>
            <a:ext cx="1022831" cy="722784"/>
          </a:xfrm>
          <a:prstGeom prst="rect">
            <a:avLst/>
          </a:prstGeom>
        </p:spPr>
      </p:pic>
      <p:sp>
        <p:nvSpPr>
          <p:cNvPr id="2" name="Espace réservé du numéro de diapositive 5">
            <a:extLst>
              <a:ext uri="{FF2B5EF4-FFF2-40B4-BE49-F238E27FC236}">
                <a16:creationId xmlns:a16="http://schemas.microsoft.com/office/drawing/2014/main" id="{2F27928C-79A3-2596-B759-0C3E0C0E0478}"/>
              </a:ext>
            </a:extLst>
          </p:cNvPr>
          <p:cNvSpPr txBox="1">
            <a:spLocks/>
          </p:cNvSpPr>
          <p:nvPr userDrawn="1"/>
        </p:nvSpPr>
        <p:spPr>
          <a:xfrm>
            <a:off x="11286744" y="6137814"/>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572C93-D471-4A47-B0C0-72AF048CE4AC}" type="slidenum">
              <a:rPr lang="fr-FR" sz="900" b="0" i="0" smtClean="0">
                <a:solidFill>
                  <a:srgbClr val="3C57A3"/>
                </a:solidFill>
                <a:latin typeface="Marianne Light" panose="02000000000000000000" pitchFamily="2" charset="0"/>
              </a:rPr>
              <a:pPr algn="ctr"/>
              <a:t>‹N°›</a:t>
            </a:fld>
            <a:endParaRPr lang="fr-FR" sz="900" b="0" i="0">
              <a:solidFill>
                <a:srgbClr val="3C57A3"/>
              </a:solidFill>
              <a:latin typeface="Marianne Light" panose="02000000000000000000" pitchFamily="2" charset="0"/>
            </a:endParaRPr>
          </a:p>
        </p:txBody>
      </p:sp>
      <p:pic>
        <p:nvPicPr>
          <p:cNvPr id="4" name="Image 3" descr="Une image contenant texte&#10;&#10;Description générée automatiquement">
            <a:extLst>
              <a:ext uri="{FF2B5EF4-FFF2-40B4-BE49-F238E27FC236}">
                <a16:creationId xmlns:a16="http://schemas.microsoft.com/office/drawing/2014/main" id="{B19C9844-7789-DB89-B528-40CBF0770106}"/>
              </a:ext>
            </a:extLst>
          </p:cNvPr>
          <p:cNvPicPr>
            <a:picLocks noChangeAspect="1"/>
          </p:cNvPicPr>
          <p:nvPr userDrawn="1"/>
        </p:nvPicPr>
        <p:blipFill>
          <a:blip r:embed="rId4"/>
          <a:stretch>
            <a:fillRect/>
          </a:stretch>
        </p:blipFill>
        <p:spPr>
          <a:xfrm>
            <a:off x="333153" y="409732"/>
            <a:ext cx="1448871" cy="2016346"/>
          </a:xfrm>
          <a:prstGeom prst="rect">
            <a:avLst/>
          </a:prstGeom>
        </p:spPr>
      </p:pic>
    </p:spTree>
    <p:extLst>
      <p:ext uri="{BB962C8B-B14F-4D97-AF65-F5344CB8AC3E}">
        <p14:creationId xmlns:p14="http://schemas.microsoft.com/office/powerpoint/2010/main" val="3693884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E34316-F826-20D1-D07F-1571975E9BAD}"/>
              </a:ext>
            </a:extLst>
          </p:cNvPr>
          <p:cNvPicPr>
            <a:picLocks noChangeAspect="1"/>
          </p:cNvPicPr>
          <p:nvPr userDrawn="1"/>
        </p:nvPicPr>
        <p:blipFill>
          <a:blip r:embed="rId2"/>
          <a:stretch>
            <a:fillRect/>
          </a:stretch>
        </p:blipFill>
        <p:spPr>
          <a:xfrm>
            <a:off x="11447361" y="6092412"/>
            <a:ext cx="407238" cy="45593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20A7842-E5CA-8090-D305-1915E5A8C6E6}"/>
              </a:ext>
            </a:extLst>
          </p:cNvPr>
          <p:cNvPicPr>
            <a:picLocks noChangeAspect="1"/>
          </p:cNvPicPr>
          <p:nvPr userDrawn="1"/>
        </p:nvPicPr>
        <p:blipFill>
          <a:blip r:embed="rId3"/>
          <a:stretch>
            <a:fillRect/>
          </a:stretch>
        </p:blipFill>
        <p:spPr>
          <a:xfrm>
            <a:off x="236241" y="5896678"/>
            <a:ext cx="1022831" cy="722784"/>
          </a:xfrm>
          <a:prstGeom prst="rect">
            <a:avLst/>
          </a:prstGeom>
        </p:spPr>
      </p:pic>
      <p:sp>
        <p:nvSpPr>
          <p:cNvPr id="2" name="Espace réservé du numéro de diapositive 5">
            <a:extLst>
              <a:ext uri="{FF2B5EF4-FFF2-40B4-BE49-F238E27FC236}">
                <a16:creationId xmlns:a16="http://schemas.microsoft.com/office/drawing/2014/main" id="{2F27928C-79A3-2596-B759-0C3E0C0E0478}"/>
              </a:ext>
            </a:extLst>
          </p:cNvPr>
          <p:cNvSpPr txBox="1">
            <a:spLocks/>
          </p:cNvSpPr>
          <p:nvPr userDrawn="1"/>
        </p:nvSpPr>
        <p:spPr>
          <a:xfrm>
            <a:off x="11286744" y="6137814"/>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572C93-D471-4A47-B0C0-72AF048CE4AC}" type="slidenum">
              <a:rPr lang="fr-FR" sz="900" b="0" i="0" smtClean="0">
                <a:solidFill>
                  <a:srgbClr val="3C57A3"/>
                </a:solidFill>
                <a:latin typeface="Marianne Light" panose="02000000000000000000" pitchFamily="2" charset="0"/>
              </a:rPr>
              <a:pPr algn="ctr"/>
              <a:t>‹N°›</a:t>
            </a:fld>
            <a:endParaRPr lang="fr-FR" sz="900" b="0" i="0">
              <a:solidFill>
                <a:srgbClr val="3C57A3"/>
              </a:solidFill>
              <a:latin typeface="Marianne Light" panose="02000000000000000000" pitchFamily="2" charset="0"/>
            </a:endParaRPr>
          </a:p>
        </p:txBody>
      </p:sp>
      <p:pic>
        <p:nvPicPr>
          <p:cNvPr id="3" name="Image 2">
            <a:extLst>
              <a:ext uri="{FF2B5EF4-FFF2-40B4-BE49-F238E27FC236}">
                <a16:creationId xmlns:a16="http://schemas.microsoft.com/office/drawing/2014/main" id="{709D6622-5B7E-779B-467C-8A2C2F11A0D8}"/>
              </a:ext>
            </a:extLst>
          </p:cNvPr>
          <p:cNvPicPr>
            <a:picLocks noChangeAspect="1"/>
          </p:cNvPicPr>
          <p:nvPr userDrawn="1"/>
        </p:nvPicPr>
        <p:blipFill>
          <a:blip r:embed="rId4"/>
          <a:stretch>
            <a:fillRect/>
          </a:stretch>
        </p:blipFill>
        <p:spPr>
          <a:xfrm>
            <a:off x="336040" y="330201"/>
            <a:ext cx="717805" cy="1076960"/>
          </a:xfrm>
          <a:prstGeom prst="rect">
            <a:avLst/>
          </a:prstGeom>
        </p:spPr>
      </p:pic>
    </p:spTree>
    <p:extLst>
      <p:ext uri="{BB962C8B-B14F-4D97-AF65-F5344CB8AC3E}">
        <p14:creationId xmlns:p14="http://schemas.microsoft.com/office/powerpoint/2010/main" val="2778044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U2">
  <p:cSld name="CONTENU2">
    <p:spTree>
      <p:nvGrpSpPr>
        <p:cNvPr id="1" name="Shape 39"/>
        <p:cNvGrpSpPr/>
        <p:nvPr/>
      </p:nvGrpSpPr>
      <p:grpSpPr>
        <a:xfrm>
          <a:off x="0" y="0"/>
          <a:ext cx="0" cy="0"/>
          <a:chOff x="0" y="0"/>
          <a:chExt cx="0" cy="0"/>
        </a:xfrm>
      </p:grpSpPr>
      <p:pic>
        <p:nvPicPr>
          <p:cNvPr id="40" name="Google Shape;40;p36"/>
          <p:cNvPicPr preferRelativeResize="0"/>
          <p:nvPr/>
        </p:nvPicPr>
        <p:blipFill rotWithShape="1">
          <a:blip r:embed="rId2">
            <a:alphaModFix/>
          </a:blip>
          <a:srcRect/>
          <a:stretch/>
        </p:blipFill>
        <p:spPr>
          <a:xfrm>
            <a:off x="11447361" y="6092412"/>
            <a:ext cx="407238" cy="455930"/>
          </a:xfrm>
          <a:prstGeom prst="rect">
            <a:avLst/>
          </a:prstGeom>
          <a:noFill/>
          <a:ln>
            <a:noFill/>
          </a:ln>
        </p:spPr>
      </p:pic>
      <p:pic>
        <p:nvPicPr>
          <p:cNvPr id="41" name="Google Shape;41;p36" descr="Une image contenant texte&#10;&#10;Description générée automatiquement"/>
          <p:cNvPicPr preferRelativeResize="0"/>
          <p:nvPr/>
        </p:nvPicPr>
        <p:blipFill rotWithShape="1">
          <a:blip r:embed="rId3">
            <a:alphaModFix/>
          </a:blip>
          <a:srcRect/>
          <a:stretch/>
        </p:blipFill>
        <p:spPr>
          <a:xfrm>
            <a:off x="236241" y="5896678"/>
            <a:ext cx="1022831" cy="722784"/>
          </a:xfrm>
          <a:prstGeom prst="rect">
            <a:avLst/>
          </a:prstGeom>
          <a:noFill/>
          <a:ln>
            <a:noFill/>
          </a:ln>
        </p:spPr>
      </p:pic>
      <p:sp>
        <p:nvSpPr>
          <p:cNvPr id="42" name="Google Shape;42;p36"/>
          <p:cNvSpPr txBox="1"/>
          <p:nvPr/>
        </p:nvSpPr>
        <p:spPr>
          <a:xfrm>
            <a:off x="11286744" y="6137814"/>
            <a:ext cx="74676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fr-FR" sz="900" b="0" i="0">
                <a:solidFill>
                  <a:srgbClr val="3C57A3"/>
                </a:solidFill>
                <a:latin typeface="Arial"/>
                <a:ea typeface="Arial"/>
                <a:cs typeface="Arial"/>
                <a:sym typeface="Arial"/>
              </a:rPr>
              <a:t>‹N°›</a:t>
            </a:fld>
            <a:endParaRPr sz="900" b="0" i="0">
              <a:solidFill>
                <a:srgbClr val="3C57A3"/>
              </a:solidFill>
              <a:latin typeface="Arial"/>
              <a:ea typeface="Arial"/>
              <a:cs typeface="Arial"/>
              <a:sym typeface="Arial"/>
            </a:endParaRPr>
          </a:p>
        </p:txBody>
      </p:sp>
      <p:pic>
        <p:nvPicPr>
          <p:cNvPr id="43" name="Google Shape;43;p36"/>
          <p:cNvPicPr preferRelativeResize="0"/>
          <p:nvPr/>
        </p:nvPicPr>
        <p:blipFill rotWithShape="1">
          <a:blip r:embed="rId4">
            <a:alphaModFix/>
          </a:blip>
          <a:srcRect/>
          <a:stretch/>
        </p:blipFill>
        <p:spPr>
          <a:xfrm>
            <a:off x="308369" y="368299"/>
            <a:ext cx="1473924" cy="204174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9E1F7C-5532-E890-816A-13B71C673E8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9D309CD-4924-FE8D-5114-042EEF4665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F88A003-7A8C-B3C5-225D-4504489E7281}"/>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5" name="Espace réservé du pied de page 4">
            <a:extLst>
              <a:ext uri="{FF2B5EF4-FFF2-40B4-BE49-F238E27FC236}">
                <a16:creationId xmlns:a16="http://schemas.microsoft.com/office/drawing/2014/main" id="{5A2EF494-171B-EF28-9836-CA6F3DF65D8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42CBA2B-ED63-89C4-A33F-5277938E6525}"/>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4708452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8C2C68-C472-704A-07DD-2B2465E0861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24F7CF6-065C-8904-2753-6281344ACAD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25815F9-C596-392F-3739-3EDDFE000233}"/>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5" name="Espace réservé du pied de page 4">
            <a:extLst>
              <a:ext uri="{FF2B5EF4-FFF2-40B4-BE49-F238E27FC236}">
                <a16:creationId xmlns:a16="http://schemas.microsoft.com/office/drawing/2014/main" id="{5F0B1D0A-4113-0FD8-9355-B6B1474B00E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4EC6EE0-AC23-C72C-1856-46EB22CF14FA}"/>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41276454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B48AAA-5E1A-461D-E175-1CEA1FB4B4F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BA87426-EDDD-659F-A4C8-47A21A1E63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E94A046-FC22-AC6E-0DE9-D8D75DCFDD2A}"/>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5" name="Espace réservé du pied de page 4">
            <a:extLst>
              <a:ext uri="{FF2B5EF4-FFF2-40B4-BE49-F238E27FC236}">
                <a16:creationId xmlns:a16="http://schemas.microsoft.com/office/drawing/2014/main" id="{CCE4044A-9385-1915-E7E1-7AA3FDCD7EA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9920080-5942-6BA7-48B1-50BEFA65958A}"/>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19465469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0D8E8F-EA5D-5D21-92D9-B66ABE89CE3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BDE4A85-DDD2-68CD-C6EE-33DA4F88B7A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6E7E285-85E0-A86D-5C58-D3A97A0FC84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F914F49-0237-F470-8260-D5712BFC27ED}"/>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6" name="Espace réservé du pied de page 5">
            <a:extLst>
              <a:ext uri="{FF2B5EF4-FFF2-40B4-BE49-F238E27FC236}">
                <a16:creationId xmlns:a16="http://schemas.microsoft.com/office/drawing/2014/main" id="{2F149C04-B2A1-9739-575B-8B493136481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D5BC4E4-9A1A-CEC5-9AE0-25429C1F5C17}"/>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28948675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4C8AF5-7597-7887-3EB7-9B89B77AF75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9FA9617-FA51-9663-31B1-1160DA01B9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9818BAC-876B-9395-7FAC-4EF75083089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DBB2AB6-5329-9ABE-29D7-DF2F2AEF3F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D9454B3-8240-6040-FAB2-A2301BF43B4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1E55023-EE6C-E30F-492F-BD1CC36D8EA2}"/>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8" name="Espace réservé du pied de page 7">
            <a:extLst>
              <a:ext uri="{FF2B5EF4-FFF2-40B4-BE49-F238E27FC236}">
                <a16:creationId xmlns:a16="http://schemas.microsoft.com/office/drawing/2014/main" id="{C2F2DEF2-6E35-2700-FD28-D04664124F8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4B11A9C-A598-9AF1-A347-65D20780856A}"/>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38668838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AEB966-B1F9-2E03-BF66-CE4ED46783B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9AB97E8-D953-020A-B254-17A111154807}"/>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4" name="Espace réservé du pied de page 3">
            <a:extLst>
              <a:ext uri="{FF2B5EF4-FFF2-40B4-BE49-F238E27FC236}">
                <a16:creationId xmlns:a16="http://schemas.microsoft.com/office/drawing/2014/main" id="{88A22F0A-FFB8-32F1-0B65-81B11036628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9637208-A986-5E99-5B2A-AE88873DE859}"/>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14814248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EA67EB4-3E67-9629-C19C-5EC28516AC5E}"/>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3" name="Espace réservé du pied de page 2">
            <a:extLst>
              <a:ext uri="{FF2B5EF4-FFF2-40B4-BE49-F238E27FC236}">
                <a16:creationId xmlns:a16="http://schemas.microsoft.com/office/drawing/2014/main" id="{89DA809C-44E7-269E-DA34-D3CF1EAEED5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5E25B6E-42A0-28CC-6C3A-27935EF0A108}"/>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9775294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384179-3766-6C7F-0E40-B8116108092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BC41C6F-7A46-2842-7BB2-08C8018C39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555A82E-70F5-2F16-8E60-E80311999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A81C205-EF83-1BFE-E362-4488E0DA9D18}"/>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6" name="Espace réservé du pied de page 5">
            <a:extLst>
              <a:ext uri="{FF2B5EF4-FFF2-40B4-BE49-F238E27FC236}">
                <a16:creationId xmlns:a16="http://schemas.microsoft.com/office/drawing/2014/main" id="{59DBE373-89E7-3C6F-01D0-32590F2322E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CC0C5C1-E0F7-4C30-88C2-FF86F3D76672}"/>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35023626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58D38B-9F86-A676-5763-A0EAD5BA2F2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F4AE74C-14DF-3EB5-D065-47E9A51A06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ADD6399-4DE1-EC8F-9C5D-B139865F25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57A0E9E-1EC2-356B-1EF6-651BDD5230E6}"/>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6" name="Espace réservé du pied de page 5">
            <a:extLst>
              <a:ext uri="{FF2B5EF4-FFF2-40B4-BE49-F238E27FC236}">
                <a16:creationId xmlns:a16="http://schemas.microsoft.com/office/drawing/2014/main" id="{DC1FC735-5527-262D-1821-33CBFA4260A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D3295E1-27C7-1EAC-F6F7-3287BE385667}"/>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26701618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3A1F75-27AA-1E45-3C8A-DF0CC478C20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A27D025-2BBF-6CD1-166A-3A94F7481FB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D4666D4-D85F-C2BA-0E1A-5ACB87DDAFB3}"/>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5" name="Espace réservé du pied de page 4">
            <a:extLst>
              <a:ext uri="{FF2B5EF4-FFF2-40B4-BE49-F238E27FC236}">
                <a16:creationId xmlns:a16="http://schemas.microsoft.com/office/drawing/2014/main" id="{E62946F9-609E-AF33-47E5-442C9F4E28B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337BFF6-8365-DEA4-F766-E834A0416A2F}"/>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1845538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INTERCALAIRE">
  <p:cSld name="3_INTERCALAIRE">
    <p:spTree>
      <p:nvGrpSpPr>
        <p:cNvPr id="1" name="Shape 44"/>
        <p:cNvGrpSpPr/>
        <p:nvPr/>
      </p:nvGrpSpPr>
      <p:grpSpPr>
        <a:xfrm>
          <a:off x="0" y="0"/>
          <a:ext cx="0" cy="0"/>
          <a:chOff x="0" y="0"/>
          <a:chExt cx="0" cy="0"/>
        </a:xfrm>
      </p:grpSpPr>
      <p:pic>
        <p:nvPicPr>
          <p:cNvPr id="45" name="Google Shape;45;p37"/>
          <p:cNvPicPr preferRelativeResize="0"/>
          <p:nvPr/>
        </p:nvPicPr>
        <p:blipFill rotWithShape="1">
          <a:blip r:embed="rId2">
            <a:alphaModFix/>
          </a:blip>
          <a:srcRect/>
          <a:stretch/>
        </p:blipFill>
        <p:spPr>
          <a:xfrm>
            <a:off x="1" y="0"/>
            <a:ext cx="9702797" cy="6864643"/>
          </a:xfrm>
          <a:prstGeom prst="rect">
            <a:avLst/>
          </a:prstGeom>
          <a:noFill/>
          <a:ln>
            <a:noFill/>
          </a:ln>
        </p:spPr>
      </p:pic>
      <p:pic>
        <p:nvPicPr>
          <p:cNvPr id="46" name="Google Shape;46;p37" descr="Une image contenant texte&#10;&#10;Description générée automatiquement"/>
          <p:cNvPicPr preferRelativeResize="0"/>
          <p:nvPr/>
        </p:nvPicPr>
        <p:blipFill rotWithShape="1">
          <a:blip r:embed="rId3">
            <a:alphaModFix/>
          </a:blip>
          <a:srcRect/>
          <a:stretch/>
        </p:blipFill>
        <p:spPr>
          <a:xfrm>
            <a:off x="10930746" y="171737"/>
            <a:ext cx="1022831" cy="72278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9BE557F-F40E-5EDC-680D-589542A13B6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D1D4E2F-BC83-3256-5C6A-0306A158043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61F7A46-36F9-7370-7BA5-7D4B841D1B92}"/>
              </a:ext>
            </a:extLst>
          </p:cNvPr>
          <p:cNvSpPr>
            <a:spLocks noGrp="1"/>
          </p:cNvSpPr>
          <p:nvPr>
            <p:ph type="dt" sz="half" idx="10"/>
          </p:nvPr>
        </p:nvSpPr>
        <p:spPr/>
        <p:txBody>
          <a:bodyPr/>
          <a:lstStyle/>
          <a:p>
            <a:fld id="{0AE48362-4C89-6B43-A532-CFFED41483D7}" type="datetimeFigureOut">
              <a:rPr lang="fr-FR" smtClean="0"/>
              <a:t>10/01/2023</a:t>
            </a:fld>
            <a:endParaRPr lang="fr-FR"/>
          </a:p>
        </p:txBody>
      </p:sp>
      <p:sp>
        <p:nvSpPr>
          <p:cNvPr id="5" name="Espace réservé du pied de page 4">
            <a:extLst>
              <a:ext uri="{FF2B5EF4-FFF2-40B4-BE49-F238E27FC236}">
                <a16:creationId xmlns:a16="http://schemas.microsoft.com/office/drawing/2014/main" id="{D46483EF-8C6E-AF0F-DA80-2757C715396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4C74A8-21A1-B4C5-1FD3-DBFABEC1AA17}"/>
              </a:ext>
            </a:extLst>
          </p:cNvPr>
          <p:cNvSpPr>
            <a:spLocks noGrp="1"/>
          </p:cNvSpPr>
          <p:nvPr>
            <p:ph type="sldNum" sz="quarter" idx="12"/>
          </p:nvPr>
        </p:nvSpPr>
        <p:spPr/>
        <p:txBody>
          <a:bodyPr/>
          <a:lstStyle/>
          <a:p>
            <a:fld id="{31572C93-D471-4A47-B0C0-72AF048CE4AC}" type="slidenum">
              <a:rPr lang="fr-FR" smtClean="0"/>
              <a:t>‹N°›</a:t>
            </a:fld>
            <a:endParaRPr lang="fr-FR"/>
          </a:p>
        </p:txBody>
      </p:sp>
    </p:spTree>
    <p:extLst>
      <p:ext uri="{BB962C8B-B14F-4D97-AF65-F5344CB8AC3E}">
        <p14:creationId xmlns:p14="http://schemas.microsoft.com/office/powerpoint/2010/main" val="37022123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U4">
  <p:cSld name="CONTENU4">
    <p:spTree>
      <p:nvGrpSpPr>
        <p:cNvPr id="1" name="Shape 11"/>
        <p:cNvGrpSpPr/>
        <p:nvPr/>
      </p:nvGrpSpPr>
      <p:grpSpPr>
        <a:xfrm>
          <a:off x="0" y="0"/>
          <a:ext cx="0" cy="0"/>
          <a:chOff x="0" y="0"/>
          <a:chExt cx="0" cy="0"/>
        </a:xfrm>
      </p:grpSpPr>
      <p:pic>
        <p:nvPicPr>
          <p:cNvPr id="12" name="Google Shape;12;g1ca224a5abe_1_153"/>
          <p:cNvPicPr preferRelativeResize="0"/>
          <p:nvPr/>
        </p:nvPicPr>
        <p:blipFill rotWithShape="1">
          <a:blip r:embed="rId2">
            <a:alphaModFix/>
          </a:blip>
          <a:srcRect/>
          <a:stretch/>
        </p:blipFill>
        <p:spPr>
          <a:xfrm>
            <a:off x="11447361" y="6092412"/>
            <a:ext cx="407238" cy="455930"/>
          </a:xfrm>
          <a:prstGeom prst="rect">
            <a:avLst/>
          </a:prstGeom>
          <a:noFill/>
          <a:ln>
            <a:noFill/>
          </a:ln>
        </p:spPr>
      </p:pic>
      <p:pic>
        <p:nvPicPr>
          <p:cNvPr id="13" name="Google Shape;13;g1ca224a5abe_1_153" descr="Une image contenant texte&#10;&#10;Description générée automatiquement"/>
          <p:cNvPicPr preferRelativeResize="0"/>
          <p:nvPr/>
        </p:nvPicPr>
        <p:blipFill rotWithShape="1">
          <a:blip r:embed="rId3">
            <a:alphaModFix/>
          </a:blip>
          <a:srcRect/>
          <a:stretch/>
        </p:blipFill>
        <p:spPr>
          <a:xfrm>
            <a:off x="236241" y="5896678"/>
            <a:ext cx="1022832" cy="722783"/>
          </a:xfrm>
          <a:prstGeom prst="rect">
            <a:avLst/>
          </a:prstGeom>
          <a:noFill/>
          <a:ln>
            <a:noFill/>
          </a:ln>
        </p:spPr>
      </p:pic>
      <p:sp>
        <p:nvSpPr>
          <p:cNvPr id="14" name="Google Shape;14;g1ca224a5abe_1_153"/>
          <p:cNvSpPr txBox="1"/>
          <p:nvPr/>
        </p:nvSpPr>
        <p:spPr>
          <a:xfrm>
            <a:off x="11286744" y="6137814"/>
            <a:ext cx="746700" cy="365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fr-FR" sz="900" b="0" i="0">
                <a:solidFill>
                  <a:srgbClr val="3C57A3"/>
                </a:solidFill>
                <a:latin typeface="Arial"/>
                <a:ea typeface="Arial"/>
                <a:cs typeface="Arial"/>
                <a:sym typeface="Arial"/>
              </a:rPr>
              <a:t>‹N°›</a:t>
            </a:fld>
            <a:endParaRPr sz="900" b="0" i="0">
              <a:solidFill>
                <a:srgbClr val="3C57A3"/>
              </a:solidFill>
              <a:latin typeface="Arial"/>
              <a:ea typeface="Arial"/>
              <a:cs typeface="Arial"/>
              <a:sym typeface="Arial"/>
            </a:endParaRPr>
          </a:p>
        </p:txBody>
      </p:sp>
      <p:pic>
        <p:nvPicPr>
          <p:cNvPr id="15" name="Google Shape;15;g1ca224a5abe_1_153" descr="Une image contenant texte&#10;&#10;Description générée automatiquement"/>
          <p:cNvPicPr preferRelativeResize="0"/>
          <p:nvPr/>
        </p:nvPicPr>
        <p:blipFill rotWithShape="1">
          <a:blip r:embed="rId4">
            <a:alphaModFix/>
          </a:blip>
          <a:srcRect/>
          <a:stretch/>
        </p:blipFill>
        <p:spPr>
          <a:xfrm>
            <a:off x="333153" y="409732"/>
            <a:ext cx="1448870" cy="2016344"/>
          </a:xfrm>
          <a:prstGeom prst="rect">
            <a:avLst/>
          </a:prstGeom>
          <a:noFill/>
          <a:ln>
            <a:noFill/>
          </a:ln>
        </p:spPr>
      </p:pic>
    </p:spTree>
    <p:extLst>
      <p:ext uri="{BB962C8B-B14F-4D97-AF65-F5344CB8AC3E}">
        <p14:creationId xmlns:p14="http://schemas.microsoft.com/office/powerpoint/2010/main" val="3512009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CTION3">
  <p:cSld name="ACTION3">
    <p:spTree>
      <p:nvGrpSpPr>
        <p:cNvPr id="1" name="Shape 47"/>
        <p:cNvGrpSpPr/>
        <p:nvPr/>
      </p:nvGrpSpPr>
      <p:grpSpPr>
        <a:xfrm>
          <a:off x="0" y="0"/>
          <a:ext cx="0" cy="0"/>
          <a:chOff x="0" y="0"/>
          <a:chExt cx="0" cy="0"/>
        </a:xfrm>
      </p:grpSpPr>
      <p:pic>
        <p:nvPicPr>
          <p:cNvPr id="48" name="Google Shape;48;p38"/>
          <p:cNvPicPr preferRelativeResize="0"/>
          <p:nvPr/>
        </p:nvPicPr>
        <p:blipFill rotWithShape="1">
          <a:blip r:embed="rId2">
            <a:alphaModFix/>
          </a:blip>
          <a:srcRect/>
          <a:stretch/>
        </p:blipFill>
        <p:spPr>
          <a:xfrm>
            <a:off x="11447361" y="6092412"/>
            <a:ext cx="407238" cy="455930"/>
          </a:xfrm>
          <a:prstGeom prst="rect">
            <a:avLst/>
          </a:prstGeom>
          <a:noFill/>
          <a:ln>
            <a:noFill/>
          </a:ln>
        </p:spPr>
      </p:pic>
      <p:pic>
        <p:nvPicPr>
          <p:cNvPr id="49" name="Google Shape;49;p38"/>
          <p:cNvPicPr preferRelativeResize="0"/>
          <p:nvPr/>
        </p:nvPicPr>
        <p:blipFill rotWithShape="1">
          <a:blip r:embed="rId3">
            <a:alphaModFix/>
          </a:blip>
          <a:srcRect/>
          <a:stretch/>
        </p:blipFill>
        <p:spPr>
          <a:xfrm>
            <a:off x="1" y="0"/>
            <a:ext cx="9702796" cy="6864642"/>
          </a:xfrm>
          <a:prstGeom prst="rect">
            <a:avLst/>
          </a:prstGeom>
          <a:noFill/>
          <a:ln>
            <a:noFill/>
          </a:ln>
        </p:spPr>
      </p:pic>
      <p:pic>
        <p:nvPicPr>
          <p:cNvPr id="50" name="Google Shape;50;p38" descr="Une image contenant texte&#10;&#10;Description générée automatiquement"/>
          <p:cNvPicPr preferRelativeResize="0"/>
          <p:nvPr/>
        </p:nvPicPr>
        <p:blipFill rotWithShape="1">
          <a:blip r:embed="rId4">
            <a:alphaModFix/>
          </a:blip>
          <a:srcRect/>
          <a:stretch/>
        </p:blipFill>
        <p:spPr>
          <a:xfrm>
            <a:off x="236241" y="5896678"/>
            <a:ext cx="1022831" cy="722784"/>
          </a:xfrm>
          <a:prstGeom prst="rect">
            <a:avLst/>
          </a:prstGeom>
          <a:noFill/>
          <a:ln>
            <a:noFill/>
          </a:ln>
        </p:spPr>
      </p:pic>
      <p:sp>
        <p:nvSpPr>
          <p:cNvPr id="51" name="Google Shape;51;p38"/>
          <p:cNvSpPr txBox="1"/>
          <p:nvPr/>
        </p:nvSpPr>
        <p:spPr>
          <a:xfrm>
            <a:off x="11286744" y="6137814"/>
            <a:ext cx="74676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fr-FR" sz="900" b="0" i="0">
                <a:solidFill>
                  <a:srgbClr val="3C57A3"/>
                </a:solidFill>
                <a:latin typeface="Arial"/>
                <a:ea typeface="Arial"/>
                <a:cs typeface="Arial"/>
                <a:sym typeface="Arial"/>
              </a:rPr>
              <a:t>‹N°›</a:t>
            </a:fld>
            <a:endParaRPr sz="900" b="0" i="0">
              <a:solidFill>
                <a:srgbClr val="3C57A3"/>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theme" Target="../theme/theme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theme" Target="../theme/theme4.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Présentation DAC et feuille de route numérique 10 janvier 2023</a:t>
            </a: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C8F9A3-8E2C-4C25-AFE8-7872BB1D874E}" type="slidenum">
              <a:rPr lang="fr-FR" smtClean="0"/>
              <a:pPr/>
              <a:t>‹N°›</a:t>
            </a:fld>
            <a:endParaRPr lang="fr-FR"/>
          </a:p>
        </p:txBody>
      </p:sp>
    </p:spTree>
    <p:extLst>
      <p:ext uri="{BB962C8B-B14F-4D97-AF65-F5344CB8AC3E}">
        <p14:creationId xmlns:p14="http://schemas.microsoft.com/office/powerpoint/2010/main" val="38257752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ransition spd="slow" advTm="8000">
    <p:push/>
  </p:transition>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3482C5B-64FF-9397-D62F-5DFEEC1346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792E3DA-B1F0-F334-B345-2BF0E967D0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B17FBCA-E2BB-A3AE-C70B-6619832BDA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48362-4C89-6B43-A532-CFFED41483D7}" type="datetimeFigureOut">
              <a:rPr lang="fr-FR" smtClean="0"/>
              <a:t>10/01/2023</a:t>
            </a:fld>
            <a:endParaRPr lang="fr-FR"/>
          </a:p>
        </p:txBody>
      </p:sp>
      <p:sp>
        <p:nvSpPr>
          <p:cNvPr id="5" name="Espace réservé du pied de page 4">
            <a:extLst>
              <a:ext uri="{FF2B5EF4-FFF2-40B4-BE49-F238E27FC236}">
                <a16:creationId xmlns:a16="http://schemas.microsoft.com/office/drawing/2014/main" id="{30D7DC7E-4E6E-A2BF-A65A-A706AA3A88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6D8B4EA-D87E-5832-AA00-082CD07560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72C93-D471-4A47-B0C0-72AF048CE4AC}" type="slidenum">
              <a:rPr lang="fr-FR" smtClean="0"/>
              <a:t>‹N°›</a:t>
            </a:fld>
            <a:endParaRPr lang="fr-FR"/>
          </a:p>
        </p:txBody>
      </p:sp>
    </p:spTree>
    <p:extLst>
      <p:ext uri="{BB962C8B-B14F-4D97-AF65-F5344CB8AC3E}">
        <p14:creationId xmlns:p14="http://schemas.microsoft.com/office/powerpoint/2010/main" val="73851812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3482C5B-64FF-9397-D62F-5DFEEC1346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792E3DA-B1F0-F334-B345-2BF0E967D0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B17FBCA-E2BB-A3AE-C70B-6619832BDA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48362-4C89-6B43-A532-CFFED41483D7}" type="datetimeFigureOut">
              <a:rPr lang="fr-FR" smtClean="0"/>
              <a:t>10/01/2023</a:t>
            </a:fld>
            <a:endParaRPr lang="fr-FR"/>
          </a:p>
        </p:txBody>
      </p:sp>
      <p:sp>
        <p:nvSpPr>
          <p:cNvPr id="5" name="Espace réservé du pied de page 4">
            <a:extLst>
              <a:ext uri="{FF2B5EF4-FFF2-40B4-BE49-F238E27FC236}">
                <a16:creationId xmlns:a16="http://schemas.microsoft.com/office/drawing/2014/main" id="{30D7DC7E-4E6E-A2BF-A65A-A706AA3A88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6D8B4EA-D87E-5832-AA00-082CD07560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72C93-D471-4A47-B0C0-72AF048CE4AC}" type="slidenum">
              <a:rPr lang="fr-FR" smtClean="0"/>
              <a:t>‹N°›</a:t>
            </a:fld>
            <a:endParaRPr lang="fr-FR"/>
          </a:p>
        </p:txBody>
      </p:sp>
    </p:spTree>
    <p:extLst>
      <p:ext uri="{BB962C8B-B14F-4D97-AF65-F5344CB8AC3E}">
        <p14:creationId xmlns:p14="http://schemas.microsoft.com/office/powerpoint/2010/main" val="85290532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extLst>
      <p:ext uri="{BB962C8B-B14F-4D97-AF65-F5344CB8AC3E}">
        <p14:creationId xmlns:p14="http://schemas.microsoft.com/office/powerpoint/2010/main" val="1759221412"/>
      </p:ext>
    </p:extLst>
  </p:cSld>
  <p:clrMap bg1="lt1" tx1="dk1" bg2="dk2" tx2="lt2" accent1="accent1" accent2="accent2" accent3="accent3" accent4="accent4" accent5="accent5" accent6="accent6" hlink="hlink" folHlink="folHlink"/>
  <p:sldLayoutIdLst>
    <p:sldLayoutId id="214748374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6.xml"/></Relationships>
</file>

<file path=ppt/slides/_rels/slide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6.xml"/></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slide" Target="slide10.xml"/><Relationship Id="rId5" Type="http://schemas.openxmlformats.org/officeDocument/2006/relationships/slide" Target="slide9.xml"/><Relationship Id="rId4" Type="http://schemas.openxmlformats.org/officeDocument/2006/relationships/slide" Target="slide8.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png"/><Relationship Id="rId4" Type="http://schemas.openxmlformats.org/officeDocument/2006/relationships/image" Target="../media/image77.jpg"/><Relationship Id="rId9"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NUL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98.png"/><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101.png"/><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106.jpg"/><Relationship Id="rId4" Type="http://schemas.openxmlformats.org/officeDocument/2006/relationships/image" Target="../media/image10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131.png"/><Relationship Id="rId4" Type="http://schemas.openxmlformats.org/officeDocument/2006/relationships/image" Target="../media/image130.png"/></Relationships>
</file>

<file path=ppt/slides/_rels/slide6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1.xml"/></Relationships>
</file>

<file path=ppt/slides/_rels/slide66.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38.xml"/><Relationship Id="rId1" Type="http://schemas.openxmlformats.org/officeDocument/2006/relationships/slideLayout" Target="../slideLayouts/slideLayout81.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44.png"/></Relationships>
</file>

<file path=ppt/slides/_rels/slide6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9.xml"/><Relationship Id="rId1" Type="http://schemas.openxmlformats.org/officeDocument/2006/relationships/slideLayout" Target="../slideLayouts/slideLayout81.xml"/><Relationship Id="rId6" Type="http://schemas.openxmlformats.org/officeDocument/2006/relationships/image" Target="../media/image147.png"/><Relationship Id="rId5" Type="http://schemas.openxmlformats.org/officeDocument/2006/relationships/image" Target="../media/image140.png"/><Relationship Id="rId4" Type="http://schemas.openxmlformats.org/officeDocument/2006/relationships/image" Target="../media/image14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1.xml"/></Relationships>
</file>

<file path=ppt/slides/_rels/slide6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1.xml"/><Relationship Id="rId1" Type="http://schemas.openxmlformats.org/officeDocument/2006/relationships/slideLayout" Target="../slideLayouts/slideLayout81.xml"/><Relationship Id="rId4" Type="http://schemas.openxmlformats.org/officeDocument/2006/relationships/image" Target="../media/image149.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2.xml"/><Relationship Id="rId1" Type="http://schemas.openxmlformats.org/officeDocument/2006/relationships/slideLayout" Target="../slideLayouts/slideLayout81.xml"/><Relationship Id="rId4" Type="http://schemas.openxmlformats.org/officeDocument/2006/relationships/image" Target="../media/image151.png"/></Relationships>
</file>

<file path=ppt/slides/_rels/slide71.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3"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notesSlide" Target="../notesSlides/notesSlide43.xml"/><Relationship Id="rId1" Type="http://schemas.openxmlformats.org/officeDocument/2006/relationships/slideLayout" Target="../slideLayouts/slideLayout81.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s>
</file>

<file path=ppt/slides/_rels/slide72.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61.png"/><Relationship Id="rId3" Type="http://schemas.openxmlformats.org/officeDocument/2006/relationships/image" Target="../media/image163.png"/><Relationship Id="rId7" Type="http://schemas.openxmlformats.org/officeDocument/2006/relationships/image" Target="../media/image167.png"/><Relationship Id="rId12" Type="http://schemas.openxmlformats.org/officeDocument/2006/relationships/image" Target="../media/image159.png"/><Relationship Id="rId17" Type="http://schemas.openxmlformats.org/officeDocument/2006/relationships/image" Target="../media/image154.png"/><Relationship Id="rId2" Type="http://schemas.openxmlformats.org/officeDocument/2006/relationships/notesSlide" Target="../notesSlides/notesSlide44.xml"/><Relationship Id="rId16" Type="http://schemas.openxmlformats.org/officeDocument/2006/relationships/image" Target="../media/image158.png"/><Relationship Id="rId1" Type="http://schemas.openxmlformats.org/officeDocument/2006/relationships/slideLayout" Target="../slideLayouts/slideLayout81.xml"/><Relationship Id="rId6" Type="http://schemas.openxmlformats.org/officeDocument/2006/relationships/image" Target="../media/image166.png"/><Relationship Id="rId11" Type="http://schemas.openxmlformats.org/officeDocument/2006/relationships/image" Target="../media/image171.png"/><Relationship Id="rId5" Type="http://schemas.openxmlformats.org/officeDocument/2006/relationships/image" Target="../media/image165.png"/><Relationship Id="rId15" Type="http://schemas.openxmlformats.org/officeDocument/2006/relationships/image" Target="../media/image172.png"/><Relationship Id="rId10" Type="http://schemas.openxmlformats.org/officeDocument/2006/relationships/image" Target="../media/image170.png"/><Relationship Id="rId4" Type="http://schemas.openxmlformats.org/officeDocument/2006/relationships/image" Target="../media/image164.png"/><Relationship Id="rId9" Type="http://schemas.openxmlformats.org/officeDocument/2006/relationships/image" Target="../media/image169.png"/><Relationship Id="rId14" Type="http://schemas.openxmlformats.org/officeDocument/2006/relationships/image" Target="../media/image16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1.xml"/></Relationships>
</file>

<file path=ppt/slides/_rels/slide7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hyperlink" Target="https://participez.esante.gouv.fr/project/feuille-de-route-du-numerique-en-sante-2023-2027/presentation/presentation" TargetMode="Externa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8.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hyperlink" Target="https://padlet.com/Catel/xmvo3yv3y3qtd6n6" TargetMode="Externa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 name="ZoneTexte 1"/>
          <p:cNvSpPr txBox="1"/>
          <p:nvPr/>
        </p:nvSpPr>
        <p:spPr>
          <a:xfrm>
            <a:off x="3562065" y="5263044"/>
            <a:ext cx="5097025" cy="1354217"/>
          </a:xfrm>
          <a:prstGeom prst="rect">
            <a:avLst/>
          </a:prstGeom>
          <a:noFill/>
        </p:spPr>
        <p:txBody>
          <a:bodyPr wrap="square" rtlCol="0">
            <a:spAutoFit/>
          </a:bodyPr>
          <a:lstStyle/>
          <a:p>
            <a:pPr>
              <a:spcBef>
                <a:spcPts val="600"/>
              </a:spcBef>
            </a:pPr>
            <a:r>
              <a:rPr lang="fr-FR" sz="2400" b="1" dirty="0" smtClean="0">
                <a:solidFill>
                  <a:schemeClr val="accent1">
                    <a:lumMod val="75000"/>
                  </a:schemeClr>
                </a:solidFill>
              </a:rPr>
              <a:t>Etape</a:t>
            </a:r>
            <a:r>
              <a:rPr lang="fr-FR" sz="2400" b="1" baseline="0" dirty="0" smtClean="0">
                <a:solidFill>
                  <a:schemeClr val="accent1">
                    <a:lumMod val="75000"/>
                  </a:schemeClr>
                </a:solidFill>
              </a:rPr>
              <a:t> PACA du Tour des Régions </a:t>
            </a:r>
          </a:p>
          <a:p>
            <a:pPr>
              <a:spcBef>
                <a:spcPts val="600"/>
              </a:spcBef>
            </a:pPr>
            <a:r>
              <a:rPr lang="fr-FR" sz="2400" b="1" baseline="0" dirty="0" smtClean="0">
                <a:solidFill>
                  <a:schemeClr val="accent1">
                    <a:lumMod val="75000"/>
                  </a:schemeClr>
                </a:solidFill>
              </a:rPr>
              <a:t>10 janvier 2023</a:t>
            </a:r>
          </a:p>
          <a:p>
            <a:pPr>
              <a:spcBef>
                <a:spcPts val="600"/>
              </a:spcBef>
            </a:pPr>
            <a:r>
              <a:rPr lang="fr-FR" sz="2400" b="1" baseline="0" dirty="0" smtClean="0">
                <a:solidFill>
                  <a:schemeClr val="accent1">
                    <a:lumMod val="75000"/>
                  </a:schemeClr>
                </a:solidFill>
              </a:rPr>
              <a:t>La Timone - Marseille</a:t>
            </a:r>
            <a:endParaRPr lang="fr-FR" sz="2400" b="1" dirty="0">
              <a:solidFill>
                <a:schemeClr val="accent1">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
          <p:cNvSpPr txBox="1"/>
          <p:nvPr/>
        </p:nvSpPr>
        <p:spPr>
          <a:xfrm>
            <a:off x="1022950" y="3569362"/>
            <a:ext cx="283240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a:solidFill>
                  <a:srgbClr val="3958A4"/>
                </a:solidFill>
                <a:latin typeface="Arial"/>
                <a:ea typeface="Arial"/>
                <a:cs typeface="Arial"/>
                <a:sym typeface="Arial"/>
              </a:rPr>
              <a:t>Prévention personnalisée </a:t>
            </a:r>
            <a:br>
              <a:rPr lang="fr-FR" sz="1600" b="1">
                <a:solidFill>
                  <a:srgbClr val="3958A4"/>
                </a:solidFill>
                <a:latin typeface="Arial"/>
                <a:ea typeface="Arial"/>
                <a:cs typeface="Arial"/>
                <a:sym typeface="Arial"/>
              </a:rPr>
            </a:br>
            <a:r>
              <a:rPr lang="fr-FR" sz="1600" b="1">
                <a:solidFill>
                  <a:srgbClr val="3958A4"/>
                </a:solidFill>
                <a:latin typeface="Arial"/>
                <a:ea typeface="Arial"/>
                <a:cs typeface="Arial"/>
                <a:sym typeface="Arial"/>
              </a:rPr>
              <a:t>dans Mon espace santé</a:t>
            </a:r>
            <a:endParaRPr sz="1600" b="1">
              <a:solidFill>
                <a:srgbClr val="4888C7"/>
              </a:solidFill>
              <a:latin typeface="Arial"/>
              <a:ea typeface="Arial"/>
              <a:cs typeface="Arial"/>
              <a:sym typeface="Arial"/>
            </a:endParaRPr>
          </a:p>
        </p:txBody>
      </p:sp>
      <p:sp>
        <p:nvSpPr>
          <p:cNvPr id="336" name="Google Shape;336;p5"/>
          <p:cNvSpPr txBox="1"/>
          <p:nvPr/>
        </p:nvSpPr>
        <p:spPr>
          <a:xfrm>
            <a:off x="1022950" y="4259160"/>
            <a:ext cx="2832409"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À partir de 2023, une offre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de prévention personnalisée de base (vaccins, soins dentaires, etc.) intègre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Mon espace santé.</a:t>
            </a:r>
            <a:endParaRPr/>
          </a:p>
        </p:txBody>
      </p:sp>
      <p:sp>
        <p:nvSpPr>
          <p:cNvPr id="337" name="Google Shape;337;p5"/>
          <p:cNvSpPr txBox="1"/>
          <p:nvPr/>
        </p:nvSpPr>
        <p:spPr>
          <a:xfrm>
            <a:off x="4047822" y="3571488"/>
            <a:ext cx="214496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3958A4"/>
                </a:solidFill>
                <a:latin typeface="Arial"/>
                <a:ea typeface="Arial"/>
                <a:cs typeface="Arial"/>
                <a:sym typeface="Arial"/>
              </a:rPr>
              <a:t>Bilans aux âges clés </a:t>
            </a:r>
            <a:endParaRPr sz="1600" b="1">
              <a:solidFill>
                <a:srgbClr val="3958A4"/>
              </a:solidFill>
              <a:latin typeface="Arial"/>
              <a:ea typeface="Arial"/>
              <a:cs typeface="Arial"/>
              <a:sym typeface="Arial"/>
            </a:endParaRPr>
          </a:p>
        </p:txBody>
      </p:sp>
      <p:sp>
        <p:nvSpPr>
          <p:cNvPr id="338" name="Google Shape;338;p5"/>
          <p:cNvSpPr txBox="1"/>
          <p:nvPr/>
        </p:nvSpPr>
        <p:spPr>
          <a:xfrm>
            <a:off x="4047822" y="3958917"/>
            <a:ext cx="2382141"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Préparer et suivre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dans Mon espace santé les bilans de santé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aux âges clés (20-2 ans, 40-4 ans, 60-6 ans).</a:t>
            </a:r>
            <a:endParaRPr/>
          </a:p>
        </p:txBody>
      </p:sp>
      <p:sp>
        <p:nvSpPr>
          <p:cNvPr id="339" name="Google Shape;339;p5"/>
          <p:cNvSpPr txBox="1"/>
          <p:nvPr/>
        </p:nvSpPr>
        <p:spPr>
          <a:xfrm>
            <a:off x="6660403" y="3569362"/>
            <a:ext cx="214496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3958A4"/>
                </a:solidFill>
                <a:latin typeface="Arial"/>
                <a:ea typeface="Arial"/>
                <a:cs typeface="Arial"/>
                <a:sym typeface="Arial"/>
              </a:rPr>
              <a:t>Prévention du côté </a:t>
            </a:r>
            <a:br>
              <a:rPr lang="fr-FR" sz="1600" b="1" u="none" strike="noStrike">
                <a:solidFill>
                  <a:srgbClr val="3958A4"/>
                </a:solidFill>
                <a:latin typeface="Arial"/>
                <a:ea typeface="Arial"/>
                <a:cs typeface="Arial"/>
                <a:sym typeface="Arial"/>
              </a:rPr>
            </a:br>
            <a:r>
              <a:rPr lang="fr-FR" sz="1600" b="1" u="none" strike="noStrike">
                <a:solidFill>
                  <a:srgbClr val="3958A4"/>
                </a:solidFill>
                <a:latin typeface="Arial"/>
                <a:ea typeface="Arial"/>
                <a:cs typeface="Arial"/>
                <a:sym typeface="Arial"/>
              </a:rPr>
              <a:t>des PS </a:t>
            </a:r>
            <a:endParaRPr sz="1600" b="1">
              <a:solidFill>
                <a:srgbClr val="3958A4"/>
              </a:solidFill>
              <a:latin typeface="Arial"/>
              <a:ea typeface="Arial"/>
              <a:cs typeface="Arial"/>
              <a:sym typeface="Arial"/>
            </a:endParaRPr>
          </a:p>
        </p:txBody>
      </p:sp>
      <p:sp>
        <p:nvSpPr>
          <p:cNvPr id="340" name="Google Shape;340;p5"/>
          <p:cNvSpPr txBox="1"/>
          <p:nvPr/>
        </p:nvSpPr>
        <p:spPr>
          <a:xfrm>
            <a:off x="6658856" y="4183633"/>
            <a:ext cx="2282774"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Développer dans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les logiciels des professionnels des outils de prévention,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de bon usage, d'alerte et de ciblage.</a:t>
            </a:r>
            <a:endParaRPr/>
          </a:p>
        </p:txBody>
      </p:sp>
      <p:sp>
        <p:nvSpPr>
          <p:cNvPr id="341" name="Google Shape;341;p5"/>
          <p:cNvSpPr txBox="1"/>
          <p:nvPr/>
        </p:nvSpPr>
        <p:spPr>
          <a:xfrm>
            <a:off x="9170523" y="3569362"/>
            <a:ext cx="214496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3958A4"/>
                </a:solidFill>
                <a:latin typeface="Arial"/>
                <a:ea typeface="Arial"/>
                <a:cs typeface="Arial"/>
                <a:sym typeface="Arial"/>
              </a:rPr>
              <a:t>Santé environnementale </a:t>
            </a:r>
            <a:endParaRPr sz="1600" b="1">
              <a:solidFill>
                <a:srgbClr val="3958A4"/>
              </a:solidFill>
              <a:latin typeface="Arial"/>
              <a:ea typeface="Arial"/>
              <a:cs typeface="Arial"/>
              <a:sym typeface="Arial"/>
            </a:endParaRPr>
          </a:p>
        </p:txBody>
      </p:sp>
      <p:sp>
        <p:nvSpPr>
          <p:cNvPr id="342" name="Google Shape;342;p5"/>
          <p:cNvSpPr txBox="1"/>
          <p:nvPr/>
        </p:nvSpPr>
        <p:spPr>
          <a:xfrm>
            <a:off x="9170523" y="4183633"/>
            <a:ext cx="238214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Lancer un groupe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de travail du CNS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sur la santé environnementale.</a:t>
            </a:r>
            <a:endParaRPr/>
          </a:p>
        </p:txBody>
      </p:sp>
      <p:pic>
        <p:nvPicPr>
          <p:cNvPr id="343" name="Google Shape;343;p5"/>
          <p:cNvPicPr preferRelativeResize="0"/>
          <p:nvPr/>
        </p:nvPicPr>
        <p:blipFill rotWithShape="1">
          <a:blip r:embed="rId3">
            <a:alphaModFix/>
          </a:blip>
          <a:srcRect/>
          <a:stretch/>
        </p:blipFill>
        <p:spPr>
          <a:xfrm>
            <a:off x="1071438" y="2823089"/>
            <a:ext cx="683610" cy="683610"/>
          </a:xfrm>
          <a:prstGeom prst="rect">
            <a:avLst/>
          </a:prstGeom>
          <a:noFill/>
          <a:ln>
            <a:noFill/>
          </a:ln>
        </p:spPr>
      </p:pic>
      <p:pic>
        <p:nvPicPr>
          <p:cNvPr id="344" name="Google Shape;344;p5"/>
          <p:cNvPicPr preferRelativeResize="0"/>
          <p:nvPr/>
        </p:nvPicPr>
        <p:blipFill rotWithShape="1">
          <a:blip r:embed="rId4">
            <a:alphaModFix/>
          </a:blip>
          <a:srcRect/>
          <a:stretch/>
        </p:blipFill>
        <p:spPr>
          <a:xfrm>
            <a:off x="4132317" y="2828172"/>
            <a:ext cx="857801" cy="599538"/>
          </a:xfrm>
          <a:prstGeom prst="rect">
            <a:avLst/>
          </a:prstGeom>
          <a:noFill/>
          <a:ln>
            <a:noFill/>
          </a:ln>
        </p:spPr>
      </p:pic>
      <p:pic>
        <p:nvPicPr>
          <p:cNvPr id="345" name="Google Shape;345;p5"/>
          <p:cNvPicPr preferRelativeResize="0"/>
          <p:nvPr/>
        </p:nvPicPr>
        <p:blipFill rotWithShape="1">
          <a:blip r:embed="rId5">
            <a:alphaModFix/>
          </a:blip>
          <a:srcRect/>
          <a:stretch/>
        </p:blipFill>
        <p:spPr>
          <a:xfrm>
            <a:off x="6710959" y="2826046"/>
            <a:ext cx="913142" cy="599538"/>
          </a:xfrm>
          <a:prstGeom prst="rect">
            <a:avLst/>
          </a:prstGeom>
          <a:noFill/>
          <a:ln>
            <a:noFill/>
          </a:ln>
        </p:spPr>
      </p:pic>
      <p:pic>
        <p:nvPicPr>
          <p:cNvPr id="346" name="Google Shape;346;p5"/>
          <p:cNvPicPr preferRelativeResize="0"/>
          <p:nvPr/>
        </p:nvPicPr>
        <p:blipFill rotWithShape="1">
          <a:blip r:embed="rId6">
            <a:alphaModFix/>
          </a:blip>
          <a:srcRect/>
          <a:stretch/>
        </p:blipFill>
        <p:spPr>
          <a:xfrm>
            <a:off x="9200255" y="2912078"/>
            <a:ext cx="400361" cy="513506"/>
          </a:xfrm>
          <a:prstGeom prst="rect">
            <a:avLst/>
          </a:prstGeom>
          <a:noFill/>
          <a:ln>
            <a:noFill/>
          </a:ln>
        </p:spPr>
      </p:pic>
      <p:sp>
        <p:nvSpPr>
          <p:cNvPr id="347" name="Google Shape;347;p5"/>
          <p:cNvSpPr txBox="1"/>
          <p:nvPr/>
        </p:nvSpPr>
        <p:spPr>
          <a:xfrm>
            <a:off x="2407283" y="827708"/>
            <a:ext cx="8867554" cy="1107996"/>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3958A4"/>
                </a:solidFill>
                <a:latin typeface="Arial"/>
                <a:ea typeface="Arial"/>
                <a:cs typeface="Arial"/>
                <a:sym typeface="Arial"/>
              </a:rPr>
              <a:t>ACTION 2</a:t>
            </a:r>
            <a:endParaRPr/>
          </a:p>
          <a:p>
            <a:pPr marL="0" marR="0" lvl="0" indent="0" algn="l" rtl="0">
              <a:lnSpc>
                <a:spcPct val="75000"/>
              </a:lnSpc>
              <a:spcBef>
                <a:spcPts val="0"/>
              </a:spcBef>
              <a:spcAft>
                <a:spcPts val="0"/>
              </a:spcAft>
              <a:buNone/>
            </a:pPr>
            <a:r>
              <a:rPr lang="fr-FR" sz="3200" b="1">
                <a:solidFill>
                  <a:srgbClr val="4888C7"/>
                </a:solidFill>
                <a:latin typeface="Arial"/>
                <a:ea typeface="Arial"/>
                <a:cs typeface="Arial"/>
                <a:sym typeface="Arial"/>
              </a:rPr>
              <a:t>Développer une prévention </a:t>
            </a:r>
            <a:endParaRPr/>
          </a:p>
          <a:p>
            <a:pPr marL="0" marR="0" lvl="0" indent="0" algn="l" rtl="0">
              <a:lnSpc>
                <a:spcPct val="75000"/>
              </a:lnSpc>
              <a:spcBef>
                <a:spcPts val="0"/>
              </a:spcBef>
              <a:spcAft>
                <a:spcPts val="0"/>
              </a:spcAft>
              <a:buNone/>
            </a:pPr>
            <a:r>
              <a:rPr lang="fr-FR" sz="3200" b="1">
                <a:solidFill>
                  <a:srgbClr val="4888C7"/>
                </a:solidFill>
                <a:latin typeface="Arial"/>
                <a:ea typeface="Arial"/>
                <a:cs typeface="Arial"/>
                <a:sym typeface="Arial"/>
              </a:rPr>
              <a:t>personnalisée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6"/>
          <p:cNvSpPr txBox="1"/>
          <p:nvPr/>
        </p:nvSpPr>
        <p:spPr>
          <a:xfrm>
            <a:off x="2413602" y="813502"/>
            <a:ext cx="8867554" cy="1107996"/>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3958A4"/>
                </a:solidFill>
                <a:latin typeface="Arial"/>
                <a:ea typeface="Arial"/>
                <a:cs typeface="Arial"/>
                <a:sym typeface="Arial"/>
              </a:rPr>
              <a:t>ACTION 3</a:t>
            </a:r>
            <a:endParaRPr/>
          </a:p>
          <a:p>
            <a:pPr marL="0" marR="0" lvl="0" indent="0" algn="l" rtl="0">
              <a:lnSpc>
                <a:spcPct val="75000"/>
              </a:lnSpc>
              <a:spcBef>
                <a:spcPts val="0"/>
              </a:spcBef>
              <a:spcAft>
                <a:spcPts val="0"/>
              </a:spcAft>
              <a:buNone/>
            </a:pPr>
            <a:r>
              <a:rPr lang="fr-FR" sz="3200" b="1">
                <a:solidFill>
                  <a:srgbClr val="4888C7"/>
                </a:solidFill>
                <a:latin typeface="Arial"/>
                <a:ea typeface="Arial"/>
                <a:cs typeface="Arial"/>
                <a:sym typeface="Arial"/>
              </a:rPr>
              <a:t>Rendre chacun acteur de sa santé</a:t>
            </a:r>
            <a:br>
              <a:rPr lang="fr-FR" sz="3200" b="1">
                <a:solidFill>
                  <a:srgbClr val="4888C7"/>
                </a:solidFill>
                <a:latin typeface="Arial"/>
                <a:ea typeface="Arial"/>
                <a:cs typeface="Arial"/>
                <a:sym typeface="Arial"/>
              </a:rPr>
            </a:br>
            <a:r>
              <a:rPr lang="fr-FR" sz="3200" b="1">
                <a:solidFill>
                  <a:srgbClr val="4888C7"/>
                </a:solidFill>
                <a:latin typeface="Arial"/>
                <a:ea typeface="Arial"/>
                <a:cs typeface="Arial"/>
                <a:sym typeface="Arial"/>
              </a:rPr>
              <a:t>et maître de ses données</a:t>
            </a:r>
            <a:endParaRPr/>
          </a:p>
        </p:txBody>
      </p:sp>
      <p:sp>
        <p:nvSpPr>
          <p:cNvPr id="354" name="Google Shape;354;p6"/>
          <p:cNvSpPr txBox="1"/>
          <p:nvPr/>
        </p:nvSpPr>
        <p:spPr>
          <a:xfrm>
            <a:off x="1322112" y="3724122"/>
            <a:ext cx="284152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3958A4"/>
                </a:solidFill>
                <a:latin typeface="Arial"/>
                <a:ea typeface="Arial"/>
                <a:cs typeface="Arial"/>
                <a:sym typeface="Arial"/>
              </a:rPr>
              <a:t>Accès temporaire </a:t>
            </a:r>
            <a:br>
              <a:rPr lang="fr-FR" sz="1600" b="1" u="none" strike="noStrike">
                <a:solidFill>
                  <a:srgbClr val="3958A4"/>
                </a:solidFill>
                <a:latin typeface="Arial"/>
                <a:ea typeface="Arial"/>
                <a:cs typeface="Arial"/>
                <a:sym typeface="Arial"/>
              </a:rPr>
            </a:br>
            <a:r>
              <a:rPr lang="fr-FR" sz="1600" b="1" u="none" strike="noStrike">
                <a:solidFill>
                  <a:srgbClr val="3958A4"/>
                </a:solidFill>
                <a:latin typeface="Arial"/>
                <a:ea typeface="Arial"/>
                <a:cs typeface="Arial"/>
                <a:sym typeface="Arial"/>
              </a:rPr>
              <a:t>à Mon espace santé </a:t>
            </a:r>
            <a:endParaRPr/>
          </a:p>
          <a:p>
            <a:pPr marL="0" marR="0" lvl="0" indent="0" algn="l" rtl="0">
              <a:spcBef>
                <a:spcPts val="0"/>
              </a:spcBef>
              <a:spcAft>
                <a:spcPts val="0"/>
              </a:spcAft>
              <a:buNone/>
            </a:pPr>
            <a:endParaRPr sz="1600" b="1">
              <a:solidFill>
                <a:srgbClr val="3958A4"/>
              </a:solidFill>
              <a:latin typeface="Arial"/>
              <a:ea typeface="Arial"/>
              <a:cs typeface="Arial"/>
              <a:sym typeface="Arial"/>
            </a:endParaRPr>
          </a:p>
        </p:txBody>
      </p:sp>
      <p:sp>
        <p:nvSpPr>
          <p:cNvPr id="355" name="Google Shape;355;p6"/>
          <p:cNvSpPr txBox="1"/>
          <p:nvPr/>
        </p:nvSpPr>
        <p:spPr>
          <a:xfrm>
            <a:off x="4527707" y="3724122"/>
            <a:ext cx="284152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3958A4"/>
                </a:solidFill>
                <a:latin typeface="Arial"/>
                <a:ea typeface="Arial"/>
                <a:cs typeface="Arial"/>
                <a:sym typeface="Arial"/>
              </a:rPr>
              <a:t>Catalogue d'application avec échanges</a:t>
            </a:r>
            <a:r>
              <a:rPr lang="fr-FR" sz="1600" b="1" u="sng">
                <a:solidFill>
                  <a:srgbClr val="3958A4"/>
                </a:solidFill>
                <a:latin typeface="Arial"/>
                <a:ea typeface="Arial"/>
                <a:cs typeface="Arial"/>
                <a:sym typeface="Arial"/>
              </a:rPr>
              <a:t> </a:t>
            </a:r>
            <a:endParaRPr sz="1600" b="1">
              <a:solidFill>
                <a:srgbClr val="3958A4"/>
              </a:solidFill>
              <a:latin typeface="Arial"/>
              <a:ea typeface="Arial"/>
              <a:cs typeface="Arial"/>
              <a:sym typeface="Arial"/>
            </a:endParaRPr>
          </a:p>
        </p:txBody>
      </p:sp>
      <p:sp>
        <p:nvSpPr>
          <p:cNvPr id="356" name="Google Shape;356;p6"/>
          <p:cNvSpPr txBox="1"/>
          <p:nvPr/>
        </p:nvSpPr>
        <p:spPr>
          <a:xfrm>
            <a:off x="8264520" y="3666813"/>
            <a:ext cx="284152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3958A4"/>
                </a:solidFill>
                <a:latin typeface="Arial"/>
                <a:ea typeface="Arial"/>
                <a:cs typeface="Arial"/>
                <a:sym typeface="Arial"/>
              </a:rPr>
              <a:t>Contrôle d’accès </a:t>
            </a:r>
            <a:br>
              <a:rPr lang="fr-FR" sz="1600" b="1" u="none" strike="noStrike">
                <a:solidFill>
                  <a:srgbClr val="3958A4"/>
                </a:solidFill>
                <a:latin typeface="Arial"/>
                <a:ea typeface="Arial"/>
                <a:cs typeface="Arial"/>
                <a:sym typeface="Arial"/>
              </a:rPr>
            </a:br>
            <a:r>
              <a:rPr lang="fr-FR" sz="1600" b="1" u="none" strike="noStrike">
                <a:solidFill>
                  <a:srgbClr val="3958A4"/>
                </a:solidFill>
                <a:latin typeface="Arial"/>
                <a:ea typeface="Arial"/>
                <a:cs typeface="Arial"/>
                <a:sym typeface="Arial"/>
              </a:rPr>
              <a:t>aux données </a:t>
            </a:r>
            <a:endParaRPr sz="1600" b="1">
              <a:solidFill>
                <a:srgbClr val="3958A4"/>
              </a:solidFill>
              <a:latin typeface="Arial"/>
              <a:ea typeface="Arial"/>
              <a:cs typeface="Arial"/>
              <a:sym typeface="Arial"/>
            </a:endParaRPr>
          </a:p>
        </p:txBody>
      </p:sp>
      <p:sp>
        <p:nvSpPr>
          <p:cNvPr id="357" name="Google Shape;357;p6"/>
          <p:cNvSpPr txBox="1"/>
          <p:nvPr/>
        </p:nvSpPr>
        <p:spPr>
          <a:xfrm>
            <a:off x="1312280" y="4376038"/>
            <a:ext cx="2841526"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Permettre aux personnes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de partager un accès temporaire aux données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de Mon espace santé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à un professionnel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de son choix.</a:t>
            </a:r>
            <a:endParaRPr/>
          </a:p>
        </p:txBody>
      </p:sp>
      <p:sp>
        <p:nvSpPr>
          <p:cNvPr id="358" name="Google Shape;358;p6"/>
          <p:cNvSpPr txBox="1"/>
          <p:nvPr/>
        </p:nvSpPr>
        <p:spPr>
          <a:xfrm>
            <a:off x="4527708" y="4308897"/>
            <a:ext cx="3336588"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Dès 2023, permettre aux personnes de consentir à des échanges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de données avec des applications référencées au catalogue de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Mon espace santé.</a:t>
            </a:r>
            <a:endParaRPr/>
          </a:p>
        </p:txBody>
      </p:sp>
      <p:sp>
        <p:nvSpPr>
          <p:cNvPr id="359" name="Google Shape;359;p6"/>
          <p:cNvSpPr txBox="1"/>
          <p:nvPr/>
        </p:nvSpPr>
        <p:spPr>
          <a:xfrm>
            <a:off x="8274352" y="4308897"/>
            <a:ext cx="3256009"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Mieux permettre aux personnes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de paramétrer leurs préférences d'accès à leurs données par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des professionnels.</a:t>
            </a:r>
            <a:endParaRPr/>
          </a:p>
        </p:txBody>
      </p:sp>
      <p:pic>
        <p:nvPicPr>
          <p:cNvPr id="360" name="Google Shape;360;p6"/>
          <p:cNvPicPr preferRelativeResize="0"/>
          <p:nvPr/>
        </p:nvPicPr>
        <p:blipFill rotWithShape="1">
          <a:blip r:embed="rId3">
            <a:alphaModFix/>
          </a:blip>
          <a:srcRect/>
          <a:stretch/>
        </p:blipFill>
        <p:spPr>
          <a:xfrm>
            <a:off x="1404765" y="2916790"/>
            <a:ext cx="670691" cy="718598"/>
          </a:xfrm>
          <a:prstGeom prst="rect">
            <a:avLst/>
          </a:prstGeom>
          <a:noFill/>
          <a:ln>
            <a:noFill/>
          </a:ln>
        </p:spPr>
      </p:pic>
      <p:pic>
        <p:nvPicPr>
          <p:cNvPr id="361" name="Google Shape;361;p6"/>
          <p:cNvPicPr preferRelativeResize="0"/>
          <p:nvPr/>
        </p:nvPicPr>
        <p:blipFill rotWithShape="1">
          <a:blip r:embed="rId4">
            <a:alphaModFix/>
          </a:blip>
          <a:srcRect/>
          <a:stretch/>
        </p:blipFill>
        <p:spPr>
          <a:xfrm>
            <a:off x="4616197" y="3050615"/>
            <a:ext cx="625572" cy="584774"/>
          </a:xfrm>
          <a:prstGeom prst="rect">
            <a:avLst/>
          </a:prstGeom>
          <a:noFill/>
          <a:ln>
            <a:noFill/>
          </a:ln>
        </p:spPr>
      </p:pic>
      <p:pic>
        <p:nvPicPr>
          <p:cNvPr id="362" name="Google Shape;362;p6"/>
          <p:cNvPicPr preferRelativeResize="0"/>
          <p:nvPr/>
        </p:nvPicPr>
        <p:blipFill rotWithShape="1">
          <a:blip r:embed="rId5">
            <a:alphaModFix/>
          </a:blip>
          <a:srcRect/>
          <a:stretch/>
        </p:blipFill>
        <p:spPr>
          <a:xfrm>
            <a:off x="8313728" y="3014842"/>
            <a:ext cx="584775" cy="584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7"/>
          <p:cNvSpPr txBox="1"/>
          <p:nvPr/>
        </p:nvSpPr>
        <p:spPr>
          <a:xfrm>
            <a:off x="2402451" y="526288"/>
            <a:ext cx="8867554" cy="1846659"/>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3958A4"/>
                </a:solidFill>
                <a:latin typeface="Arial"/>
                <a:ea typeface="Arial"/>
                <a:cs typeface="Arial"/>
                <a:sym typeface="Arial"/>
              </a:rPr>
              <a:t>ACTION 4</a:t>
            </a:r>
            <a:endParaRPr/>
          </a:p>
          <a:p>
            <a:pPr marL="0" marR="0" lvl="0" indent="0" algn="l" rtl="0">
              <a:lnSpc>
                <a:spcPct val="75000"/>
              </a:lnSpc>
              <a:spcBef>
                <a:spcPts val="0"/>
              </a:spcBef>
              <a:spcAft>
                <a:spcPts val="0"/>
              </a:spcAft>
              <a:buNone/>
            </a:pPr>
            <a:r>
              <a:rPr lang="fr-FR" sz="3200" b="1">
                <a:solidFill>
                  <a:srgbClr val="4888C7"/>
                </a:solidFill>
                <a:latin typeface="Arial"/>
                <a:ea typeface="Arial"/>
                <a:cs typeface="Arial"/>
                <a:sym typeface="Arial"/>
              </a:rPr>
              <a:t>Accompagner</a:t>
            </a:r>
            <a:r>
              <a:rPr lang="fr-FR" sz="3200" b="1" u="none" strike="noStrike">
                <a:solidFill>
                  <a:srgbClr val="4888C7"/>
                </a:solidFill>
                <a:latin typeface="Arial"/>
                <a:ea typeface="Arial"/>
                <a:cs typeface="Arial"/>
                <a:sym typeface="Arial"/>
              </a:rPr>
              <a:t> tous les </a:t>
            </a:r>
            <a:r>
              <a:rPr lang="fr-FR" sz="3200" b="1">
                <a:solidFill>
                  <a:srgbClr val="4888C7"/>
                </a:solidFill>
                <a:latin typeface="Arial"/>
                <a:ea typeface="Arial"/>
                <a:cs typeface="Arial"/>
                <a:sym typeface="Arial"/>
              </a:rPr>
              <a:t>citoyens</a:t>
            </a:r>
            <a:r>
              <a:rPr lang="fr-FR" sz="3200" b="1" u="none" strike="noStrike">
                <a:solidFill>
                  <a:srgbClr val="4888C7"/>
                </a:solidFill>
                <a:latin typeface="Arial"/>
                <a:ea typeface="Arial"/>
                <a:cs typeface="Arial"/>
                <a:sym typeface="Arial"/>
              </a:rPr>
              <a:t> pour </a:t>
            </a:r>
            <a:br>
              <a:rPr lang="fr-FR" sz="3200" b="1" u="none" strike="noStrike">
                <a:solidFill>
                  <a:srgbClr val="4888C7"/>
                </a:solidFill>
                <a:latin typeface="Arial"/>
                <a:ea typeface="Arial"/>
                <a:cs typeface="Arial"/>
                <a:sym typeface="Arial"/>
              </a:rPr>
            </a:br>
            <a:r>
              <a:rPr lang="fr-FR" sz="3200" b="1" u="none" strike="noStrike">
                <a:solidFill>
                  <a:srgbClr val="4888C7"/>
                </a:solidFill>
                <a:latin typeface="Arial"/>
                <a:ea typeface="Arial"/>
                <a:cs typeface="Arial"/>
                <a:sym typeface="Arial"/>
              </a:rPr>
              <a:t>qu’ils s’approprient la santé numérique, </a:t>
            </a:r>
            <a:br>
              <a:rPr lang="fr-FR" sz="3200" b="1" u="none" strike="noStrike">
                <a:solidFill>
                  <a:srgbClr val="4888C7"/>
                </a:solidFill>
                <a:latin typeface="Arial"/>
                <a:ea typeface="Arial"/>
                <a:cs typeface="Arial"/>
                <a:sym typeface="Arial"/>
              </a:rPr>
            </a:br>
            <a:r>
              <a:rPr lang="fr-FR" sz="3200" b="1" u="none" strike="noStrike">
                <a:solidFill>
                  <a:srgbClr val="4888C7"/>
                </a:solidFill>
                <a:latin typeface="Arial"/>
                <a:ea typeface="Arial"/>
                <a:cs typeface="Arial"/>
                <a:sym typeface="Arial"/>
              </a:rPr>
              <a:t>en particulier les plus fragiles et les plus vulnérables</a:t>
            </a:r>
            <a:endParaRPr sz="3200" b="1">
              <a:solidFill>
                <a:srgbClr val="4888C7"/>
              </a:solidFill>
              <a:latin typeface="Arial"/>
              <a:ea typeface="Arial"/>
              <a:cs typeface="Arial"/>
              <a:sym typeface="Arial"/>
            </a:endParaRPr>
          </a:p>
        </p:txBody>
      </p:sp>
      <p:sp>
        <p:nvSpPr>
          <p:cNvPr id="369" name="Google Shape;369;p7"/>
          <p:cNvSpPr txBox="1"/>
          <p:nvPr/>
        </p:nvSpPr>
        <p:spPr>
          <a:xfrm>
            <a:off x="1867249" y="3196234"/>
            <a:ext cx="284152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3958A4"/>
                </a:solidFill>
                <a:latin typeface="Arial"/>
                <a:ea typeface="Arial"/>
                <a:cs typeface="Arial"/>
                <a:sym typeface="Arial"/>
              </a:rPr>
              <a:t>Délégation </a:t>
            </a:r>
            <a:br>
              <a:rPr lang="fr-FR" sz="1600" b="1" u="none" strike="noStrike">
                <a:solidFill>
                  <a:srgbClr val="3958A4"/>
                </a:solidFill>
                <a:latin typeface="Arial"/>
                <a:ea typeface="Arial"/>
                <a:cs typeface="Arial"/>
                <a:sym typeface="Arial"/>
              </a:rPr>
            </a:br>
            <a:r>
              <a:rPr lang="fr-FR" sz="1600" b="1" u="none" strike="noStrike">
                <a:solidFill>
                  <a:srgbClr val="3958A4"/>
                </a:solidFill>
                <a:latin typeface="Arial"/>
                <a:ea typeface="Arial"/>
                <a:cs typeface="Arial"/>
                <a:sym typeface="Arial"/>
              </a:rPr>
              <a:t>à un aidant</a:t>
            </a:r>
            <a:endParaRPr sz="1600" b="1">
              <a:solidFill>
                <a:srgbClr val="3958A4"/>
              </a:solidFill>
              <a:latin typeface="Arial"/>
              <a:ea typeface="Arial"/>
              <a:cs typeface="Arial"/>
              <a:sym typeface="Arial"/>
            </a:endParaRPr>
          </a:p>
        </p:txBody>
      </p:sp>
      <p:sp>
        <p:nvSpPr>
          <p:cNvPr id="370" name="Google Shape;370;p7"/>
          <p:cNvSpPr txBox="1"/>
          <p:nvPr/>
        </p:nvSpPr>
        <p:spPr>
          <a:xfrm>
            <a:off x="5012706" y="3064850"/>
            <a:ext cx="305383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3958A4"/>
                </a:solidFill>
                <a:latin typeface="Arial"/>
                <a:ea typeface="Arial"/>
                <a:cs typeface="Arial"/>
                <a:sym typeface="Arial"/>
              </a:rPr>
              <a:t>Accompagnement </a:t>
            </a:r>
            <a:br>
              <a:rPr lang="fr-FR" sz="1600" b="1" u="none" strike="noStrike">
                <a:solidFill>
                  <a:srgbClr val="3958A4"/>
                </a:solidFill>
                <a:latin typeface="Arial"/>
                <a:ea typeface="Arial"/>
                <a:cs typeface="Arial"/>
                <a:sym typeface="Arial"/>
              </a:rPr>
            </a:br>
            <a:r>
              <a:rPr lang="fr-FR" sz="1600" b="1" u="none" strike="noStrike">
                <a:solidFill>
                  <a:srgbClr val="3958A4"/>
                </a:solidFill>
                <a:latin typeface="Arial"/>
                <a:ea typeface="Arial"/>
                <a:cs typeface="Arial"/>
                <a:sym typeface="Arial"/>
              </a:rPr>
              <a:t>au numérique en santé </a:t>
            </a:r>
            <a:br>
              <a:rPr lang="fr-FR" sz="1600" b="1" u="none" strike="noStrike">
                <a:solidFill>
                  <a:srgbClr val="3958A4"/>
                </a:solidFill>
                <a:latin typeface="Arial"/>
                <a:ea typeface="Arial"/>
                <a:cs typeface="Arial"/>
                <a:sym typeface="Arial"/>
              </a:rPr>
            </a:br>
            <a:r>
              <a:rPr lang="fr-FR" sz="1600" b="1" u="none" strike="noStrike">
                <a:solidFill>
                  <a:srgbClr val="3958A4"/>
                </a:solidFill>
                <a:latin typeface="Arial"/>
                <a:ea typeface="Arial"/>
                <a:cs typeface="Arial"/>
                <a:sym typeface="Arial"/>
              </a:rPr>
              <a:t>et inclusion numérique</a:t>
            </a:r>
            <a:endParaRPr/>
          </a:p>
        </p:txBody>
      </p:sp>
      <p:sp>
        <p:nvSpPr>
          <p:cNvPr id="371" name="Google Shape;371;p7"/>
          <p:cNvSpPr txBox="1"/>
          <p:nvPr/>
        </p:nvSpPr>
        <p:spPr>
          <a:xfrm>
            <a:off x="9350474" y="3064850"/>
            <a:ext cx="284152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3958A4"/>
                </a:solidFill>
                <a:latin typeface="Arial"/>
                <a:ea typeface="Arial"/>
                <a:cs typeface="Arial"/>
                <a:sym typeface="Arial"/>
              </a:rPr>
              <a:t>Formation </a:t>
            </a:r>
            <a:br>
              <a:rPr lang="fr-FR" sz="1600" b="1" u="none" strike="noStrike">
                <a:solidFill>
                  <a:srgbClr val="3958A4"/>
                </a:solidFill>
                <a:latin typeface="Arial"/>
                <a:ea typeface="Arial"/>
                <a:cs typeface="Arial"/>
                <a:sym typeface="Arial"/>
              </a:rPr>
            </a:br>
            <a:r>
              <a:rPr lang="fr-FR" sz="1600" b="1" u="none" strike="noStrike">
                <a:solidFill>
                  <a:srgbClr val="3958A4"/>
                </a:solidFill>
                <a:latin typeface="Arial"/>
                <a:ea typeface="Arial"/>
                <a:cs typeface="Arial"/>
                <a:sym typeface="Arial"/>
              </a:rPr>
              <a:t>des médiateurs numériques </a:t>
            </a:r>
            <a:endParaRPr/>
          </a:p>
        </p:txBody>
      </p:sp>
      <p:sp>
        <p:nvSpPr>
          <p:cNvPr id="372" name="Google Shape;372;p7"/>
          <p:cNvSpPr txBox="1"/>
          <p:nvPr/>
        </p:nvSpPr>
        <p:spPr>
          <a:xfrm>
            <a:off x="1103933" y="4017602"/>
            <a:ext cx="2025783"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a:solidFill>
                  <a:schemeClr val="dk1"/>
                </a:solidFill>
                <a:latin typeface="Arial"/>
                <a:ea typeface="Arial"/>
                <a:cs typeface="Arial"/>
                <a:sym typeface="Arial"/>
              </a:rPr>
              <a:t>Déléguer l'accès </a:t>
            </a:r>
            <a:br>
              <a:rPr lang="fr-FR" sz="1400">
                <a:solidFill>
                  <a:schemeClr val="dk1"/>
                </a:solidFill>
                <a:latin typeface="Arial"/>
                <a:ea typeface="Arial"/>
                <a:cs typeface="Arial"/>
                <a:sym typeface="Arial"/>
              </a:rPr>
            </a:br>
            <a:r>
              <a:rPr lang="fr-FR" sz="1400">
                <a:solidFill>
                  <a:schemeClr val="dk1"/>
                </a:solidFill>
                <a:latin typeface="Arial"/>
                <a:ea typeface="Arial"/>
                <a:cs typeface="Arial"/>
                <a:sym typeface="Arial"/>
              </a:rPr>
              <a:t>à Mon espace santé à un aidant</a:t>
            </a:r>
            <a:endParaRPr/>
          </a:p>
        </p:txBody>
      </p:sp>
      <p:sp>
        <p:nvSpPr>
          <p:cNvPr id="373" name="Google Shape;373;p7"/>
          <p:cNvSpPr txBox="1"/>
          <p:nvPr/>
        </p:nvSpPr>
        <p:spPr>
          <a:xfrm>
            <a:off x="4110736" y="4017602"/>
            <a:ext cx="369273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a:solidFill>
                  <a:schemeClr val="dk1"/>
                </a:solidFill>
                <a:latin typeface="Arial"/>
                <a:ea typeface="Arial"/>
                <a:cs typeface="Arial"/>
                <a:sym typeface="Arial"/>
              </a:rPr>
              <a:t>Accompagner les personnes dans la prise en main du numérique en santé</a:t>
            </a:r>
            <a:endParaRPr sz="1400" u="none" strike="noStrike">
              <a:solidFill>
                <a:srgbClr val="3F3F3F"/>
              </a:solidFill>
              <a:latin typeface="Arial"/>
              <a:ea typeface="Arial"/>
              <a:cs typeface="Arial"/>
              <a:sym typeface="Arial"/>
            </a:endParaRPr>
          </a:p>
        </p:txBody>
      </p:sp>
      <p:sp>
        <p:nvSpPr>
          <p:cNvPr id="374" name="Google Shape;374;p7"/>
          <p:cNvSpPr txBox="1"/>
          <p:nvPr/>
        </p:nvSpPr>
        <p:spPr>
          <a:xfrm>
            <a:off x="8384237" y="4017602"/>
            <a:ext cx="3457109"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Former 10 000 médiateurs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au numérique en santé pour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que le numérique n’accentue</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 jamais les inégalités en santé.</a:t>
            </a:r>
            <a:endParaRPr/>
          </a:p>
        </p:txBody>
      </p:sp>
      <p:pic>
        <p:nvPicPr>
          <p:cNvPr id="375" name="Google Shape;375;p7"/>
          <p:cNvPicPr preferRelativeResize="0"/>
          <p:nvPr/>
        </p:nvPicPr>
        <p:blipFill rotWithShape="1">
          <a:blip r:embed="rId3">
            <a:alphaModFix/>
          </a:blip>
          <a:srcRect/>
          <a:stretch/>
        </p:blipFill>
        <p:spPr>
          <a:xfrm>
            <a:off x="1103933" y="3183180"/>
            <a:ext cx="798257" cy="597829"/>
          </a:xfrm>
          <a:prstGeom prst="rect">
            <a:avLst/>
          </a:prstGeom>
          <a:noFill/>
          <a:ln>
            <a:noFill/>
          </a:ln>
        </p:spPr>
      </p:pic>
      <p:pic>
        <p:nvPicPr>
          <p:cNvPr id="376" name="Google Shape;376;p7"/>
          <p:cNvPicPr preferRelativeResize="0"/>
          <p:nvPr/>
        </p:nvPicPr>
        <p:blipFill rotWithShape="1">
          <a:blip r:embed="rId4">
            <a:alphaModFix/>
          </a:blip>
          <a:srcRect/>
          <a:stretch/>
        </p:blipFill>
        <p:spPr>
          <a:xfrm>
            <a:off x="8491305" y="3125975"/>
            <a:ext cx="804704" cy="693710"/>
          </a:xfrm>
          <a:prstGeom prst="rect">
            <a:avLst/>
          </a:prstGeom>
          <a:noFill/>
          <a:ln>
            <a:noFill/>
          </a:ln>
        </p:spPr>
      </p:pic>
      <p:pic>
        <p:nvPicPr>
          <p:cNvPr id="377" name="Google Shape;377;p7"/>
          <p:cNvPicPr preferRelativeResize="0"/>
          <p:nvPr/>
        </p:nvPicPr>
        <p:blipFill rotWithShape="1">
          <a:blip r:embed="rId5">
            <a:alphaModFix/>
          </a:blip>
          <a:srcRect/>
          <a:stretch/>
        </p:blipFill>
        <p:spPr>
          <a:xfrm>
            <a:off x="4143114" y="3144997"/>
            <a:ext cx="798352" cy="750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8"/>
          <p:cNvSpPr txBox="1"/>
          <p:nvPr/>
        </p:nvSpPr>
        <p:spPr>
          <a:xfrm>
            <a:off x="2402451" y="806327"/>
            <a:ext cx="8867554" cy="1107996"/>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3958A4"/>
                </a:solidFill>
                <a:latin typeface="Arial"/>
                <a:ea typeface="Arial"/>
                <a:cs typeface="Arial"/>
                <a:sym typeface="Arial"/>
              </a:rPr>
              <a:t>ACTION 5</a:t>
            </a:r>
            <a:endParaRPr/>
          </a:p>
          <a:p>
            <a:pPr marL="0" marR="0" lvl="0" indent="0" algn="l" rtl="0">
              <a:lnSpc>
                <a:spcPct val="75000"/>
              </a:lnSpc>
              <a:spcBef>
                <a:spcPts val="0"/>
              </a:spcBef>
              <a:spcAft>
                <a:spcPts val="0"/>
              </a:spcAft>
              <a:buNone/>
            </a:pPr>
            <a:r>
              <a:rPr lang="fr-FR" sz="3200" b="1">
                <a:solidFill>
                  <a:srgbClr val="4888C7"/>
                </a:solidFill>
                <a:latin typeface="Arial"/>
                <a:ea typeface="Arial"/>
                <a:cs typeface="Arial"/>
                <a:sym typeface="Arial"/>
              </a:rPr>
              <a:t>Faire bénéficier à tous des innovations </a:t>
            </a:r>
            <a:br>
              <a:rPr lang="fr-FR" sz="3200" b="1">
                <a:solidFill>
                  <a:srgbClr val="4888C7"/>
                </a:solidFill>
                <a:latin typeface="Arial"/>
                <a:ea typeface="Arial"/>
                <a:cs typeface="Arial"/>
                <a:sym typeface="Arial"/>
              </a:rPr>
            </a:br>
            <a:r>
              <a:rPr lang="fr-FR" sz="3200" b="1">
                <a:solidFill>
                  <a:srgbClr val="4888C7"/>
                </a:solidFill>
                <a:latin typeface="Arial"/>
                <a:ea typeface="Arial"/>
                <a:cs typeface="Arial"/>
                <a:sym typeface="Arial"/>
              </a:rPr>
              <a:t>en santé numérique</a:t>
            </a:r>
            <a:endParaRPr/>
          </a:p>
        </p:txBody>
      </p:sp>
      <p:sp>
        <p:nvSpPr>
          <p:cNvPr id="384" name="Google Shape;384;p8"/>
          <p:cNvSpPr txBox="1"/>
          <p:nvPr/>
        </p:nvSpPr>
        <p:spPr>
          <a:xfrm>
            <a:off x="8976428" y="2979189"/>
            <a:ext cx="3101993"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Pour les grands défis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que constituent la santé mentale et de la perte d'autonomie, accélérer le développement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et la mise sur le marché d'innovations.</a:t>
            </a:r>
            <a:endParaRPr/>
          </a:p>
        </p:txBody>
      </p:sp>
      <p:sp>
        <p:nvSpPr>
          <p:cNvPr id="385" name="Google Shape;385;p8"/>
          <p:cNvSpPr txBox="1"/>
          <p:nvPr/>
        </p:nvSpPr>
        <p:spPr>
          <a:xfrm>
            <a:off x="1050416" y="2764370"/>
            <a:ext cx="208105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3958A4"/>
                </a:solidFill>
                <a:latin typeface="Arial"/>
                <a:ea typeface="Arial"/>
                <a:cs typeface="Arial"/>
                <a:sym typeface="Arial"/>
              </a:rPr>
              <a:t>Evaluation clinique </a:t>
            </a:r>
            <a:endParaRPr/>
          </a:p>
          <a:p>
            <a:pPr marL="0" marR="0" lvl="0" indent="0" algn="l" rtl="0">
              <a:spcBef>
                <a:spcPts val="0"/>
              </a:spcBef>
              <a:spcAft>
                <a:spcPts val="0"/>
              </a:spcAft>
              <a:buNone/>
            </a:pPr>
            <a:r>
              <a:rPr lang="fr-FR" sz="1600" b="1" u="none" strike="noStrike">
                <a:solidFill>
                  <a:srgbClr val="3958A4"/>
                </a:solidFill>
                <a:latin typeface="Arial"/>
                <a:ea typeface="Arial"/>
                <a:cs typeface="Arial"/>
                <a:sym typeface="Arial"/>
              </a:rPr>
              <a:t>et économique </a:t>
            </a:r>
            <a:endParaRPr/>
          </a:p>
        </p:txBody>
      </p:sp>
      <p:sp>
        <p:nvSpPr>
          <p:cNvPr id="386" name="Google Shape;386;p8"/>
          <p:cNvSpPr txBox="1"/>
          <p:nvPr/>
        </p:nvSpPr>
        <p:spPr>
          <a:xfrm>
            <a:off x="4935907" y="2764370"/>
            <a:ext cx="208105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3958A4"/>
                </a:solidFill>
                <a:latin typeface="Arial"/>
                <a:ea typeface="Arial"/>
                <a:cs typeface="Arial"/>
                <a:sym typeface="Arial"/>
              </a:rPr>
              <a:t>Co-conception</a:t>
            </a:r>
            <a:endParaRPr sz="1600" b="1" u="none" strike="noStrike">
              <a:solidFill>
                <a:srgbClr val="3958A4"/>
              </a:solidFill>
              <a:latin typeface="Arial"/>
              <a:ea typeface="Arial"/>
              <a:cs typeface="Arial"/>
              <a:sym typeface="Arial"/>
            </a:endParaRPr>
          </a:p>
        </p:txBody>
      </p:sp>
      <p:sp>
        <p:nvSpPr>
          <p:cNvPr id="387" name="Google Shape;387;p8"/>
          <p:cNvSpPr txBox="1"/>
          <p:nvPr/>
        </p:nvSpPr>
        <p:spPr>
          <a:xfrm>
            <a:off x="8957879" y="2624473"/>
            <a:ext cx="208105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3958A4"/>
                </a:solidFill>
                <a:latin typeface="Arial"/>
                <a:ea typeface="Arial"/>
                <a:cs typeface="Arial"/>
                <a:sym typeface="Arial"/>
              </a:rPr>
              <a:t>Grands défis</a:t>
            </a:r>
            <a:endParaRPr/>
          </a:p>
        </p:txBody>
      </p:sp>
      <p:sp>
        <p:nvSpPr>
          <p:cNvPr id="388" name="Google Shape;388;p8"/>
          <p:cNvSpPr txBox="1"/>
          <p:nvPr/>
        </p:nvSpPr>
        <p:spPr>
          <a:xfrm>
            <a:off x="2971884" y="4856833"/>
            <a:ext cx="208105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3958A4"/>
                </a:solidFill>
                <a:latin typeface="Arial"/>
                <a:ea typeface="Arial"/>
                <a:cs typeface="Arial"/>
                <a:sym typeface="Arial"/>
              </a:rPr>
              <a:t>Essais cliniques</a:t>
            </a:r>
            <a:endParaRPr/>
          </a:p>
        </p:txBody>
      </p:sp>
      <p:sp>
        <p:nvSpPr>
          <p:cNvPr id="389" name="Google Shape;389;p8"/>
          <p:cNvSpPr txBox="1"/>
          <p:nvPr/>
        </p:nvSpPr>
        <p:spPr>
          <a:xfrm>
            <a:off x="7357765" y="4756246"/>
            <a:ext cx="208105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3958A4"/>
                </a:solidFill>
                <a:latin typeface="Arial"/>
                <a:ea typeface="Arial"/>
                <a:cs typeface="Arial"/>
                <a:sym typeface="Arial"/>
              </a:rPr>
              <a:t>Marquage CE </a:t>
            </a:r>
            <a:endParaRPr/>
          </a:p>
        </p:txBody>
      </p:sp>
      <p:sp>
        <p:nvSpPr>
          <p:cNvPr id="390" name="Google Shape;390;p8"/>
          <p:cNvSpPr txBox="1"/>
          <p:nvPr/>
        </p:nvSpPr>
        <p:spPr>
          <a:xfrm>
            <a:off x="1050416" y="3395378"/>
            <a:ext cx="3210792"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Soutenir l'évaluation clinique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et économique des dispositifs médicaux numériques, leur accès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au marché unique européen et </a:t>
            </a:r>
            <a:endParaRPr/>
          </a:p>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leur remboursement.</a:t>
            </a:r>
            <a:endParaRPr/>
          </a:p>
        </p:txBody>
      </p:sp>
      <p:sp>
        <p:nvSpPr>
          <p:cNvPr id="391" name="Google Shape;391;p8"/>
          <p:cNvSpPr txBox="1"/>
          <p:nvPr/>
        </p:nvSpPr>
        <p:spPr>
          <a:xfrm>
            <a:off x="4935907" y="3060718"/>
            <a:ext cx="3210792"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Développer la co-conception des solutions numériques en santé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avec les futurs usagers, notamment dans les tiers lieux d'expérimentation.</a:t>
            </a:r>
            <a:endParaRPr/>
          </a:p>
        </p:txBody>
      </p:sp>
      <p:sp>
        <p:nvSpPr>
          <p:cNvPr id="392" name="Google Shape;392;p8"/>
          <p:cNvSpPr txBox="1"/>
          <p:nvPr/>
        </p:nvSpPr>
        <p:spPr>
          <a:xfrm>
            <a:off x="2971884" y="5250307"/>
            <a:ext cx="3033396"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Faciliter et accélérer l'inclusion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des personnes dans des essais cliniques en France.</a:t>
            </a:r>
            <a:endParaRPr/>
          </a:p>
        </p:txBody>
      </p:sp>
      <p:sp>
        <p:nvSpPr>
          <p:cNvPr id="393" name="Google Shape;393;p8"/>
          <p:cNvSpPr txBox="1"/>
          <p:nvPr/>
        </p:nvSpPr>
        <p:spPr>
          <a:xfrm>
            <a:off x="7357765" y="5165599"/>
            <a:ext cx="3724702"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Faciliter et accélérer l'accès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au marquage CE pour les dispositifs médicaux numériques.</a:t>
            </a:r>
            <a:endParaRPr/>
          </a:p>
        </p:txBody>
      </p:sp>
      <p:pic>
        <p:nvPicPr>
          <p:cNvPr id="394" name="Google Shape;394;p8"/>
          <p:cNvPicPr preferRelativeResize="0"/>
          <p:nvPr/>
        </p:nvPicPr>
        <p:blipFill rotWithShape="1">
          <a:blip r:embed="rId3">
            <a:alphaModFix/>
          </a:blip>
          <a:srcRect/>
          <a:stretch/>
        </p:blipFill>
        <p:spPr>
          <a:xfrm>
            <a:off x="445170" y="3485806"/>
            <a:ext cx="436419" cy="559354"/>
          </a:xfrm>
          <a:prstGeom prst="rect">
            <a:avLst/>
          </a:prstGeom>
          <a:noFill/>
          <a:ln>
            <a:noFill/>
          </a:ln>
        </p:spPr>
      </p:pic>
      <p:pic>
        <p:nvPicPr>
          <p:cNvPr id="395" name="Google Shape;395;p8"/>
          <p:cNvPicPr preferRelativeResize="0"/>
          <p:nvPr/>
        </p:nvPicPr>
        <p:blipFill rotWithShape="1">
          <a:blip r:embed="rId4">
            <a:alphaModFix/>
          </a:blip>
          <a:srcRect/>
          <a:stretch/>
        </p:blipFill>
        <p:spPr>
          <a:xfrm>
            <a:off x="4343984" y="2764370"/>
            <a:ext cx="480635" cy="480635"/>
          </a:xfrm>
          <a:prstGeom prst="rect">
            <a:avLst/>
          </a:prstGeom>
          <a:noFill/>
          <a:ln>
            <a:noFill/>
          </a:ln>
        </p:spPr>
      </p:pic>
      <p:pic>
        <p:nvPicPr>
          <p:cNvPr id="396" name="Google Shape;396;p8"/>
          <p:cNvPicPr preferRelativeResize="0"/>
          <p:nvPr/>
        </p:nvPicPr>
        <p:blipFill rotWithShape="1">
          <a:blip r:embed="rId5">
            <a:alphaModFix/>
          </a:blip>
          <a:srcRect/>
          <a:stretch/>
        </p:blipFill>
        <p:spPr>
          <a:xfrm>
            <a:off x="8464514" y="2724372"/>
            <a:ext cx="405895" cy="993148"/>
          </a:xfrm>
          <a:prstGeom prst="rect">
            <a:avLst/>
          </a:prstGeom>
          <a:noFill/>
          <a:ln>
            <a:noFill/>
          </a:ln>
        </p:spPr>
      </p:pic>
      <p:pic>
        <p:nvPicPr>
          <p:cNvPr id="397" name="Google Shape;397;p8"/>
          <p:cNvPicPr preferRelativeResize="0"/>
          <p:nvPr/>
        </p:nvPicPr>
        <p:blipFill rotWithShape="1">
          <a:blip r:embed="rId6">
            <a:alphaModFix/>
          </a:blip>
          <a:srcRect/>
          <a:stretch/>
        </p:blipFill>
        <p:spPr>
          <a:xfrm>
            <a:off x="6793872" y="4840696"/>
            <a:ext cx="376362" cy="268830"/>
          </a:xfrm>
          <a:prstGeom prst="rect">
            <a:avLst/>
          </a:prstGeom>
          <a:noFill/>
          <a:ln>
            <a:noFill/>
          </a:ln>
        </p:spPr>
      </p:pic>
      <p:pic>
        <p:nvPicPr>
          <p:cNvPr id="398" name="Google Shape;398;p8"/>
          <p:cNvPicPr preferRelativeResize="0"/>
          <p:nvPr/>
        </p:nvPicPr>
        <p:blipFill rotWithShape="1">
          <a:blip r:embed="rId7">
            <a:alphaModFix/>
          </a:blip>
          <a:srcRect/>
          <a:stretch/>
        </p:blipFill>
        <p:spPr>
          <a:xfrm>
            <a:off x="6737343" y="5257940"/>
            <a:ext cx="434429" cy="478310"/>
          </a:xfrm>
          <a:prstGeom prst="rect">
            <a:avLst/>
          </a:prstGeom>
          <a:noFill/>
          <a:ln>
            <a:noFill/>
          </a:ln>
        </p:spPr>
      </p:pic>
      <p:pic>
        <p:nvPicPr>
          <p:cNvPr id="399" name="Google Shape;399;p8"/>
          <p:cNvPicPr preferRelativeResize="0"/>
          <p:nvPr/>
        </p:nvPicPr>
        <p:blipFill rotWithShape="1">
          <a:blip r:embed="rId8">
            <a:alphaModFix/>
          </a:blip>
          <a:srcRect/>
          <a:stretch/>
        </p:blipFill>
        <p:spPr>
          <a:xfrm>
            <a:off x="2490255" y="4911753"/>
            <a:ext cx="381931" cy="338554"/>
          </a:xfrm>
          <a:prstGeom prst="rect">
            <a:avLst/>
          </a:prstGeom>
          <a:noFill/>
          <a:ln>
            <a:noFill/>
          </a:ln>
        </p:spPr>
      </p:pic>
      <p:pic>
        <p:nvPicPr>
          <p:cNvPr id="400" name="Google Shape;400;p8"/>
          <p:cNvPicPr preferRelativeResize="0"/>
          <p:nvPr/>
        </p:nvPicPr>
        <p:blipFill rotWithShape="1">
          <a:blip r:embed="rId9">
            <a:alphaModFix/>
          </a:blip>
          <a:srcRect/>
          <a:stretch/>
        </p:blipFill>
        <p:spPr>
          <a:xfrm>
            <a:off x="2402451" y="5443009"/>
            <a:ext cx="469735" cy="401548"/>
          </a:xfrm>
          <a:prstGeom prst="rect">
            <a:avLst/>
          </a:prstGeom>
          <a:noFill/>
          <a:ln>
            <a:noFill/>
          </a:ln>
        </p:spPr>
      </p:pic>
      <p:pic>
        <p:nvPicPr>
          <p:cNvPr id="401" name="Google Shape;401;p8"/>
          <p:cNvPicPr preferRelativeResize="0"/>
          <p:nvPr/>
        </p:nvPicPr>
        <p:blipFill rotWithShape="1">
          <a:blip r:embed="rId10">
            <a:alphaModFix/>
          </a:blip>
          <a:srcRect/>
          <a:stretch/>
        </p:blipFill>
        <p:spPr>
          <a:xfrm>
            <a:off x="440615" y="2818489"/>
            <a:ext cx="519195" cy="46794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88140" y="3613354"/>
            <a:ext cx="10176389" cy="1200329"/>
          </a:xfrm>
          <a:prstGeom prst="rect">
            <a:avLst/>
          </a:prstGeom>
          <a:noFill/>
        </p:spPr>
        <p:txBody>
          <a:bodyPr wrap="square" rtlCol="0">
            <a:spAutoFit/>
          </a:bodyPr>
          <a:lstStyle/>
          <a:p>
            <a:endParaRPr lang="fr-FR" sz="2400" dirty="0" smtClean="0">
              <a:solidFill>
                <a:schemeClr val="accent1">
                  <a:lumMod val="75000"/>
                </a:schemeClr>
              </a:solidFill>
            </a:endParaRPr>
          </a:p>
          <a:p>
            <a:r>
              <a:rPr lang="fr-FR" sz="2400" dirty="0" smtClean="0">
                <a:solidFill>
                  <a:schemeClr val="accent1">
                    <a:lumMod val="75000"/>
                  </a:schemeClr>
                </a:solidFill>
              </a:rPr>
              <a:t>Audrey Martino, sous-directrice CPAM des Bouches du Rhône</a:t>
            </a:r>
            <a:endParaRPr lang="fr-FR" sz="2400" dirty="0">
              <a:solidFill>
                <a:schemeClr val="accent1">
                  <a:lumMod val="75000"/>
                </a:schemeClr>
              </a:solidFill>
            </a:endParaRPr>
          </a:p>
          <a:p>
            <a:endParaRPr lang="fr-FR" sz="2400" dirty="0">
              <a:solidFill>
                <a:schemeClr val="accent1">
                  <a:lumMod val="75000"/>
                </a:schemeClr>
              </a:solidFill>
            </a:endParaRPr>
          </a:p>
        </p:txBody>
      </p:sp>
    </p:spTree>
    <p:extLst>
      <p:ext uri="{BB962C8B-B14F-4D97-AF65-F5344CB8AC3E}">
        <p14:creationId xmlns:p14="http://schemas.microsoft.com/office/powerpoint/2010/main" val="2065979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88140" y="3613354"/>
            <a:ext cx="10176389" cy="1200329"/>
          </a:xfrm>
          <a:prstGeom prst="rect">
            <a:avLst/>
          </a:prstGeom>
          <a:noFill/>
        </p:spPr>
        <p:txBody>
          <a:bodyPr wrap="square" rtlCol="0">
            <a:spAutoFit/>
          </a:bodyPr>
          <a:lstStyle/>
          <a:p>
            <a:endParaRPr lang="fr-FR" sz="2400" dirty="0" smtClean="0">
              <a:solidFill>
                <a:schemeClr val="accent1">
                  <a:lumMod val="75000"/>
                </a:schemeClr>
              </a:solidFill>
            </a:endParaRPr>
          </a:p>
          <a:p>
            <a:r>
              <a:rPr lang="fr-FR" sz="2400" dirty="0">
                <a:solidFill>
                  <a:schemeClr val="accent1">
                    <a:lumMod val="75000"/>
                  </a:schemeClr>
                </a:solidFill>
              </a:rPr>
              <a:t>Sylvia Lenoir, Coordinatrice régionale, France </a:t>
            </a:r>
            <a:r>
              <a:rPr lang="fr-FR" sz="2400" dirty="0" err="1">
                <a:solidFill>
                  <a:schemeClr val="accent1">
                    <a:lumMod val="75000"/>
                  </a:schemeClr>
                </a:solidFill>
              </a:rPr>
              <a:t>Assos</a:t>
            </a:r>
            <a:r>
              <a:rPr lang="fr-FR" sz="2400" dirty="0">
                <a:solidFill>
                  <a:schemeClr val="accent1">
                    <a:lumMod val="75000"/>
                  </a:schemeClr>
                </a:solidFill>
              </a:rPr>
              <a:t> Santé</a:t>
            </a:r>
          </a:p>
          <a:p>
            <a:endParaRPr lang="fr-FR" sz="2400" dirty="0">
              <a:solidFill>
                <a:schemeClr val="accent1">
                  <a:lumMod val="75000"/>
                </a:schemeClr>
              </a:solidFill>
            </a:endParaRPr>
          </a:p>
        </p:txBody>
      </p:sp>
    </p:spTree>
    <p:extLst>
      <p:ext uri="{BB962C8B-B14F-4D97-AF65-F5344CB8AC3E}">
        <p14:creationId xmlns:p14="http://schemas.microsoft.com/office/powerpoint/2010/main" val="678002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9497" y="-13826"/>
            <a:ext cx="12236246" cy="6882889"/>
          </a:xfrm>
          <a:prstGeom prst="rect">
            <a:avLst/>
          </a:prstGeom>
        </p:spPr>
      </p:pic>
    </p:spTree>
    <p:extLst>
      <p:ext uri="{BB962C8B-B14F-4D97-AF65-F5344CB8AC3E}">
        <p14:creationId xmlns:p14="http://schemas.microsoft.com/office/powerpoint/2010/main" val="991886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49614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29032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20131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460090" y="324465"/>
            <a:ext cx="10220632" cy="707886"/>
          </a:xfrm>
          <a:prstGeom prst="rect">
            <a:avLst/>
          </a:prstGeom>
          <a:noFill/>
        </p:spPr>
        <p:txBody>
          <a:bodyPr wrap="square" rtlCol="0">
            <a:spAutoFit/>
          </a:bodyPr>
          <a:lstStyle/>
          <a:p>
            <a:r>
              <a:rPr lang="fr-FR" sz="4000" dirty="0" smtClean="0">
                <a:solidFill>
                  <a:schemeClr val="accent1">
                    <a:lumMod val="75000"/>
                  </a:schemeClr>
                </a:solidFill>
              </a:rPr>
              <a:t>Allocution introductive</a:t>
            </a:r>
            <a:endParaRPr lang="fr-FR" sz="4000" dirty="0">
              <a:solidFill>
                <a:schemeClr val="accent1">
                  <a:lumMod val="75000"/>
                </a:schemeClr>
              </a:solidFill>
            </a:endParaRPr>
          </a:p>
        </p:txBody>
      </p:sp>
      <p:sp>
        <p:nvSpPr>
          <p:cNvPr id="6" name="ZoneTexte 5"/>
          <p:cNvSpPr txBox="1"/>
          <p:nvPr/>
        </p:nvSpPr>
        <p:spPr>
          <a:xfrm>
            <a:off x="375799" y="2051444"/>
            <a:ext cx="11634493" cy="2554545"/>
          </a:xfrm>
          <a:prstGeom prst="rect">
            <a:avLst/>
          </a:prstGeom>
          <a:noFill/>
        </p:spPr>
        <p:txBody>
          <a:bodyPr wrap="square" rtlCol="0">
            <a:spAutoFit/>
          </a:bodyPr>
          <a:lstStyle/>
          <a:p>
            <a:endParaRPr lang="fr-FR" sz="2000" dirty="0" smtClean="0">
              <a:solidFill>
                <a:schemeClr val="accent1">
                  <a:lumMod val="75000"/>
                </a:schemeClr>
              </a:solidFill>
            </a:endParaRPr>
          </a:p>
          <a:p>
            <a:r>
              <a:rPr lang="fr-FR" sz="2000" dirty="0" smtClean="0">
                <a:solidFill>
                  <a:schemeClr val="accent1">
                    <a:lumMod val="75000"/>
                  </a:schemeClr>
                </a:solidFill>
              </a:rPr>
              <a:t>Denis Robin, Directeur Général  Agence Régionale de Santé Provence Alpes Côte d’Azur</a:t>
            </a:r>
          </a:p>
          <a:p>
            <a:endParaRPr lang="fr-FR" sz="2000" dirty="0">
              <a:solidFill>
                <a:schemeClr val="accent1">
                  <a:lumMod val="75000"/>
                </a:schemeClr>
              </a:solidFill>
            </a:endParaRPr>
          </a:p>
          <a:p>
            <a:endParaRPr lang="fr-FR" sz="2000" dirty="0" smtClean="0">
              <a:solidFill>
                <a:schemeClr val="accent1">
                  <a:lumMod val="75000"/>
                </a:schemeClr>
              </a:solidFill>
            </a:endParaRPr>
          </a:p>
          <a:p>
            <a:endParaRPr lang="fr-FR" sz="2000" dirty="0" smtClean="0">
              <a:solidFill>
                <a:schemeClr val="accent1">
                  <a:lumMod val="75000"/>
                </a:schemeClr>
              </a:solidFill>
            </a:endParaRPr>
          </a:p>
          <a:p>
            <a:r>
              <a:rPr lang="fr-FR" sz="2000" dirty="0" smtClean="0">
                <a:solidFill>
                  <a:schemeClr val="accent1">
                    <a:lumMod val="75000"/>
                  </a:schemeClr>
                </a:solidFill>
              </a:rPr>
              <a:t>Héla </a:t>
            </a:r>
            <a:r>
              <a:rPr lang="fr-FR" sz="2000" dirty="0" err="1" smtClean="0">
                <a:solidFill>
                  <a:schemeClr val="accent1">
                    <a:lumMod val="75000"/>
                  </a:schemeClr>
                </a:solidFill>
              </a:rPr>
              <a:t>Ghariani</a:t>
            </a:r>
            <a:r>
              <a:rPr lang="fr-FR" sz="2000" dirty="0" smtClean="0">
                <a:solidFill>
                  <a:schemeClr val="accent1">
                    <a:lumMod val="75000"/>
                  </a:schemeClr>
                </a:solidFill>
              </a:rPr>
              <a:t>, co-responsable du numérique en santé, Délégation du Numérique en Santé (DNS)</a:t>
            </a:r>
          </a:p>
          <a:p>
            <a:endParaRPr lang="fr-FR" sz="2000" dirty="0">
              <a:solidFill>
                <a:schemeClr val="accent1">
                  <a:lumMod val="75000"/>
                </a:schemeClr>
              </a:solidFill>
            </a:endParaRPr>
          </a:p>
          <a:p>
            <a:r>
              <a:rPr lang="fr-FR" sz="2000" dirty="0" smtClean="0">
                <a:solidFill>
                  <a:schemeClr val="accent1">
                    <a:lumMod val="75000"/>
                  </a:schemeClr>
                </a:solidFill>
              </a:rPr>
              <a:t>Raphaël </a:t>
            </a:r>
            <a:r>
              <a:rPr lang="fr-FR" sz="2000" dirty="0" err="1" smtClean="0">
                <a:solidFill>
                  <a:schemeClr val="accent1">
                    <a:lumMod val="75000"/>
                  </a:schemeClr>
                </a:solidFill>
              </a:rPr>
              <a:t>Beaufret</a:t>
            </a:r>
            <a:r>
              <a:rPr lang="fr-FR" sz="2000" dirty="0" smtClean="0">
                <a:solidFill>
                  <a:schemeClr val="accent1">
                    <a:lumMod val="75000"/>
                  </a:schemeClr>
                </a:solidFill>
              </a:rPr>
              <a:t>, </a:t>
            </a:r>
            <a:r>
              <a:rPr lang="fr-FR" sz="2000" dirty="0">
                <a:solidFill>
                  <a:schemeClr val="accent1">
                    <a:lumMod val="75000"/>
                  </a:schemeClr>
                </a:solidFill>
              </a:rPr>
              <a:t>co-responsable du numérique en </a:t>
            </a:r>
            <a:r>
              <a:rPr lang="fr-FR" sz="2000" dirty="0" smtClean="0">
                <a:solidFill>
                  <a:schemeClr val="accent1">
                    <a:lumMod val="75000"/>
                  </a:schemeClr>
                </a:solidFill>
              </a:rPr>
              <a:t>santé, </a:t>
            </a:r>
            <a:r>
              <a:rPr lang="fr-FR" sz="2000" dirty="0">
                <a:solidFill>
                  <a:schemeClr val="accent1">
                    <a:lumMod val="75000"/>
                  </a:schemeClr>
                </a:solidFill>
              </a:rPr>
              <a:t>Délégation du Numérique en </a:t>
            </a:r>
            <a:r>
              <a:rPr lang="fr-FR" sz="2000" dirty="0" smtClean="0">
                <a:solidFill>
                  <a:schemeClr val="accent1">
                    <a:lumMod val="75000"/>
                  </a:schemeClr>
                </a:solidFill>
              </a:rPr>
              <a:t>Santé (DNS)</a:t>
            </a:r>
          </a:p>
        </p:txBody>
      </p:sp>
    </p:spTree>
    <p:extLst>
      <p:ext uri="{BB962C8B-B14F-4D97-AF65-F5344CB8AC3E}">
        <p14:creationId xmlns:p14="http://schemas.microsoft.com/office/powerpoint/2010/main" val="462791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11673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91566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07164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65905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3754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16753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424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191999" cy="6866471"/>
          </a:xfrm>
          <a:prstGeom prst="rect">
            <a:avLst/>
          </a:prstGeom>
        </p:spPr>
      </p:pic>
    </p:spTree>
    <p:extLst>
      <p:ext uri="{BB962C8B-B14F-4D97-AF65-F5344CB8AC3E}">
        <p14:creationId xmlns:p14="http://schemas.microsoft.com/office/powerpoint/2010/main" val="818757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9">
            <a:extLst>
              <a:ext uri="{FF2B5EF4-FFF2-40B4-BE49-F238E27FC236}">
                <a16:creationId xmlns:a16="http://schemas.microsoft.com/office/drawing/2014/main" id="{51B8ABF6-6A2A-4349-B4B0-1D2436BF027B}"/>
              </a:ext>
            </a:extLst>
          </p:cNvPr>
          <p:cNvSpPr txBox="1">
            <a:spLocks/>
          </p:cNvSpPr>
          <p:nvPr/>
        </p:nvSpPr>
        <p:spPr>
          <a:xfrm>
            <a:off x="3037534" y="4521289"/>
            <a:ext cx="3139679" cy="4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b">
            <a:normAutofit/>
          </a:bodyPr>
          <a:lstStyle>
            <a:lvl1pPr marL="0" marR="0" indent="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1pPr>
            <a:lvl2pPr marL="0" marR="0" indent="2286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2pPr>
            <a:lvl3pPr marL="0" marR="0" indent="4572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3pPr>
            <a:lvl4pPr marL="0" marR="0" indent="6858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4pPr>
            <a:lvl5pPr marL="0" marR="0" indent="9144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5pPr>
            <a:lvl6pPr marL="0" marR="0" indent="11430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6pPr>
            <a:lvl7pPr marL="0" marR="0" indent="13716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7pPr>
            <a:lvl8pPr marL="0" marR="0" indent="16002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8pPr>
            <a:lvl9pPr marL="0" marR="0" indent="18288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9pPr>
          </a:lstStyle>
          <a:p>
            <a:pPr algn="ctr"/>
            <a:r>
              <a:rPr lang="fr-FR" sz="2100" kern="0" dirty="0">
                <a:latin typeface="Arial" panose="020B0604020202020204" pitchFamily="34" charset="0"/>
                <a:cs typeface="Arial" panose="020B0604020202020204" pitchFamily="34" charset="0"/>
              </a:rPr>
              <a:t>Questions / Réponses</a:t>
            </a:r>
            <a:endParaRPr lang="fr-FR" sz="2100" kern="0" dirty="0"/>
          </a:p>
        </p:txBody>
      </p:sp>
      <p:pic>
        <p:nvPicPr>
          <p:cNvPr id="10" name="Image 9">
            <a:extLst>
              <a:ext uri="{FF2B5EF4-FFF2-40B4-BE49-F238E27FC236}">
                <a16:creationId xmlns:a16="http://schemas.microsoft.com/office/drawing/2014/main" id="{D6A896EF-CCC3-E041-8623-F3C9C82040E3}"/>
              </a:ext>
            </a:extLst>
          </p:cNvPr>
          <p:cNvPicPr>
            <a:picLocks noChangeAspect="1"/>
          </p:cNvPicPr>
          <p:nvPr/>
        </p:nvPicPr>
        <p:blipFill>
          <a:blip r:embed="rId2"/>
          <a:stretch>
            <a:fillRect/>
          </a:stretch>
        </p:blipFill>
        <p:spPr>
          <a:xfrm>
            <a:off x="4248211" y="2447520"/>
            <a:ext cx="3758804" cy="2514510"/>
          </a:xfrm>
          <a:prstGeom prst="rect">
            <a:avLst/>
          </a:prstGeom>
        </p:spPr>
      </p:pic>
    </p:spTree>
    <p:extLst>
      <p:ext uri="{BB962C8B-B14F-4D97-AF65-F5344CB8AC3E}">
        <p14:creationId xmlns:p14="http://schemas.microsoft.com/office/powerpoint/2010/main" val="569840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081" y="1660814"/>
            <a:ext cx="4525241" cy="4525241"/>
          </a:xfrm>
          <a:prstGeom prst="rect">
            <a:avLst/>
          </a:prstGeom>
        </p:spPr>
      </p:pic>
    </p:spTree>
    <p:extLst>
      <p:ext uri="{BB962C8B-B14F-4D97-AF65-F5344CB8AC3E}">
        <p14:creationId xmlns:p14="http://schemas.microsoft.com/office/powerpoint/2010/main" val="3169447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294967295"/>
          </p:nvPr>
        </p:nvSpPr>
        <p:spPr>
          <a:xfrm>
            <a:off x="10392834" y="6377517"/>
            <a:ext cx="1799167" cy="480483"/>
          </a:xfrm>
        </p:spPr>
        <p:txBody>
          <a:bodyPr/>
          <a:lstStyle/>
          <a:p>
            <a:fld id="{733122C9-A0B9-462F-8757-0847AD287B63}" type="slidenum">
              <a:rPr lang="fr-FR" smtClean="0"/>
              <a:pPr/>
              <a:t>3</a:t>
            </a:fld>
            <a:endParaRPr lang="fr-FR" dirty="0"/>
          </a:p>
        </p:txBody>
      </p:sp>
      <p:pic>
        <p:nvPicPr>
          <p:cNvPr id="20482" name="Picture 2" descr="infographie bilan chiffré feuille de rou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26" y="185044"/>
            <a:ext cx="11615345" cy="6432715"/>
          </a:xfrm>
          <a:prstGeom prst="rect">
            <a:avLst/>
          </a:prstGeom>
          <a:noFill/>
          <a:extLst>
            <a:ext uri="{909E8E84-426E-40DD-AFC4-6F175D3DCCD1}">
              <a14:hiddenFill xmlns:a14="http://schemas.microsoft.com/office/drawing/2010/main">
                <a:solidFill>
                  <a:srgbClr val="FFFFFF"/>
                </a:solidFill>
              </a14:hiddenFill>
            </a:ext>
          </a:extLst>
        </p:spPr>
      </p:pic>
      <p:sp>
        <p:nvSpPr>
          <p:cNvPr id="2" name="Bouton d’action : Suivant 1">
            <a:hlinkClick r:id="" action="ppaction://hlinkshowjump?jump=nextslide" highlightClick="1"/>
          </p:cNvPr>
          <p:cNvSpPr/>
          <p:nvPr/>
        </p:nvSpPr>
        <p:spPr>
          <a:xfrm>
            <a:off x="5423925" y="5157192"/>
            <a:ext cx="384043" cy="19202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5" name="Bouton d’action : Suivant 4">
            <a:hlinkClick r:id="rId3" action="ppaction://hlinksldjump" highlightClick="1"/>
          </p:cNvPr>
          <p:cNvSpPr/>
          <p:nvPr/>
        </p:nvSpPr>
        <p:spPr>
          <a:xfrm>
            <a:off x="11285737" y="2660915"/>
            <a:ext cx="384043" cy="19202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6" name="Bouton d’action : Suivant 5">
            <a:hlinkClick r:id="rId4" action="ppaction://hlinksldjump" highlightClick="1"/>
          </p:cNvPr>
          <p:cNvSpPr/>
          <p:nvPr/>
        </p:nvSpPr>
        <p:spPr>
          <a:xfrm>
            <a:off x="9264352" y="2180862"/>
            <a:ext cx="384043" cy="19202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7" name="Bouton d’action : Suivant 6">
            <a:hlinkClick r:id="rId5" action="ppaction://hlinksldjump" highlightClick="1"/>
          </p:cNvPr>
          <p:cNvSpPr/>
          <p:nvPr/>
        </p:nvSpPr>
        <p:spPr>
          <a:xfrm>
            <a:off x="10392833" y="3401402"/>
            <a:ext cx="384043" cy="19202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8" name="Bouton d’action : Suivant 7">
            <a:hlinkClick r:id="rId6" action="ppaction://hlinksldjump" highlightClick="1"/>
          </p:cNvPr>
          <p:cNvSpPr/>
          <p:nvPr/>
        </p:nvSpPr>
        <p:spPr>
          <a:xfrm>
            <a:off x="11314896" y="6521748"/>
            <a:ext cx="384043" cy="19202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Tree>
    <p:extLst>
      <p:ext uri="{BB962C8B-B14F-4D97-AF65-F5344CB8AC3E}">
        <p14:creationId xmlns:p14="http://schemas.microsoft.com/office/powerpoint/2010/main" val="22676085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9"/>
          <p:cNvPicPr preferRelativeResize="0"/>
          <p:nvPr/>
        </p:nvPicPr>
        <p:blipFill rotWithShape="1">
          <a:blip r:embed="rId3">
            <a:alphaModFix/>
          </a:blip>
          <a:srcRect/>
          <a:stretch/>
        </p:blipFill>
        <p:spPr>
          <a:xfrm>
            <a:off x="3669203" y="2625895"/>
            <a:ext cx="3266854" cy="263706"/>
          </a:xfrm>
          <a:prstGeom prst="rect">
            <a:avLst/>
          </a:prstGeom>
          <a:noFill/>
          <a:ln>
            <a:noFill/>
          </a:ln>
        </p:spPr>
      </p:pic>
      <p:sp>
        <p:nvSpPr>
          <p:cNvPr id="407" name="Google Shape;407;p9"/>
          <p:cNvSpPr txBox="1"/>
          <p:nvPr/>
        </p:nvSpPr>
        <p:spPr>
          <a:xfrm>
            <a:off x="3588481" y="3044297"/>
            <a:ext cx="8220659"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600" b="1">
                <a:solidFill>
                  <a:schemeClr val="lt1"/>
                </a:solidFill>
                <a:highlight>
                  <a:srgbClr val="F18A5F"/>
                </a:highlight>
                <a:latin typeface="Arial"/>
                <a:ea typeface="Arial"/>
                <a:cs typeface="Arial"/>
                <a:sym typeface="Arial"/>
              </a:rPr>
              <a:t> Dégager du temps pour tous</a:t>
            </a:r>
            <a:r>
              <a:rPr lang="fr-FR" sz="3600" b="1">
                <a:solidFill>
                  <a:srgbClr val="F18A5F"/>
                </a:solidFill>
                <a:highlight>
                  <a:srgbClr val="F18A5F"/>
                </a:highlight>
                <a:latin typeface="Arial"/>
                <a:ea typeface="Arial"/>
                <a:cs typeface="Arial"/>
                <a:sym typeface="Arial"/>
              </a:rPr>
              <a:t>.</a:t>
            </a:r>
            <a:r>
              <a:rPr lang="fr-FR" sz="3600" b="1">
                <a:solidFill>
                  <a:schemeClr val="lt1"/>
                </a:solidFill>
                <a:highlight>
                  <a:srgbClr val="F18A5F"/>
                </a:highlight>
                <a:latin typeface="Arial"/>
                <a:ea typeface="Arial"/>
                <a:cs typeface="Arial"/>
                <a:sym typeface="Arial"/>
              </a:rPr>
              <a:t> </a:t>
            </a:r>
            <a:br>
              <a:rPr lang="fr-FR" sz="3600" b="1">
                <a:solidFill>
                  <a:schemeClr val="lt1"/>
                </a:solidFill>
                <a:highlight>
                  <a:srgbClr val="F18A5F"/>
                </a:highlight>
                <a:latin typeface="Arial"/>
                <a:ea typeface="Arial"/>
                <a:cs typeface="Arial"/>
                <a:sym typeface="Arial"/>
              </a:rPr>
            </a:br>
            <a:r>
              <a:rPr lang="fr-FR" sz="3600" b="1">
                <a:solidFill>
                  <a:schemeClr val="lt1"/>
                </a:solidFill>
                <a:highlight>
                  <a:srgbClr val="F18A5F"/>
                </a:highlight>
                <a:latin typeface="Arial"/>
                <a:ea typeface="Arial"/>
                <a:cs typeface="Arial"/>
                <a:sym typeface="Arial"/>
              </a:rPr>
              <a:t> les professionnels</a:t>
            </a:r>
            <a:r>
              <a:rPr lang="fr-FR" sz="3600" b="1">
                <a:solidFill>
                  <a:srgbClr val="F18A5F"/>
                </a:solidFill>
                <a:highlight>
                  <a:srgbClr val="F18A5F"/>
                </a:highlight>
                <a:latin typeface="Arial"/>
                <a:ea typeface="Arial"/>
                <a:cs typeface="Arial"/>
                <a:sym typeface="Arial"/>
              </a:rPr>
              <a:t> </a:t>
            </a:r>
            <a:r>
              <a:rPr lang="fr-FR" sz="3600" b="1">
                <a:solidFill>
                  <a:schemeClr val="lt1"/>
                </a:solidFill>
                <a:highlight>
                  <a:srgbClr val="F18A5F"/>
                </a:highlight>
                <a:latin typeface="Arial"/>
                <a:ea typeface="Arial"/>
                <a:cs typeface="Arial"/>
                <a:sym typeface="Arial"/>
              </a:rPr>
              <a:t>de santé</a:t>
            </a:r>
            <a:r>
              <a:rPr lang="fr-FR" sz="3600" b="1">
                <a:solidFill>
                  <a:srgbClr val="F18A5F"/>
                </a:solidFill>
                <a:highlight>
                  <a:srgbClr val="F18A5F"/>
                </a:highlight>
                <a:latin typeface="Arial"/>
                <a:ea typeface="Arial"/>
                <a:cs typeface="Arial"/>
                <a:sym typeface="Arial"/>
              </a:rPr>
              <a:t>.</a:t>
            </a:r>
            <a:r>
              <a:rPr lang="fr-FR" sz="3600" b="1">
                <a:solidFill>
                  <a:schemeClr val="lt1"/>
                </a:solidFill>
                <a:highlight>
                  <a:srgbClr val="F18A5F"/>
                </a:highlight>
                <a:latin typeface="Arial"/>
                <a:ea typeface="Arial"/>
                <a:cs typeface="Arial"/>
                <a:sym typeface="Arial"/>
              </a:rPr>
              <a:t> </a:t>
            </a:r>
            <a:br>
              <a:rPr lang="fr-FR" sz="3600" b="1">
                <a:solidFill>
                  <a:schemeClr val="lt1"/>
                </a:solidFill>
                <a:highlight>
                  <a:srgbClr val="F18A5F"/>
                </a:highlight>
                <a:latin typeface="Arial"/>
                <a:ea typeface="Arial"/>
                <a:cs typeface="Arial"/>
                <a:sym typeface="Arial"/>
              </a:rPr>
            </a:br>
            <a:r>
              <a:rPr lang="fr-FR" sz="3600" b="1">
                <a:solidFill>
                  <a:schemeClr val="lt1"/>
                </a:solidFill>
                <a:highlight>
                  <a:srgbClr val="F18A5F"/>
                </a:highlight>
                <a:latin typeface="Arial"/>
                <a:ea typeface="Arial"/>
                <a:cs typeface="Arial"/>
                <a:sym typeface="Arial"/>
              </a:rPr>
              <a:t> et améliorer la prise en charge</a:t>
            </a:r>
            <a:r>
              <a:rPr lang="fr-FR" sz="3600" b="1">
                <a:solidFill>
                  <a:srgbClr val="F18A5F"/>
                </a:solidFill>
                <a:highlight>
                  <a:srgbClr val="F18A5F"/>
                </a:highlight>
                <a:latin typeface="Arial"/>
                <a:ea typeface="Arial"/>
                <a:cs typeface="Arial"/>
                <a:sym typeface="Arial"/>
              </a:rPr>
              <a:t>.</a:t>
            </a:r>
            <a:r>
              <a:rPr lang="fr-FR" sz="3600" b="1">
                <a:solidFill>
                  <a:schemeClr val="lt1"/>
                </a:solidFill>
                <a:highlight>
                  <a:srgbClr val="F18A5F"/>
                </a:highlight>
                <a:latin typeface="Arial"/>
                <a:ea typeface="Arial"/>
                <a:cs typeface="Arial"/>
                <a:sym typeface="Arial"/>
              </a:rPr>
              <a:t> </a:t>
            </a:r>
            <a:br>
              <a:rPr lang="fr-FR" sz="3600" b="1">
                <a:solidFill>
                  <a:schemeClr val="lt1"/>
                </a:solidFill>
                <a:highlight>
                  <a:srgbClr val="F18A5F"/>
                </a:highlight>
                <a:latin typeface="Arial"/>
                <a:ea typeface="Arial"/>
                <a:cs typeface="Arial"/>
                <a:sym typeface="Arial"/>
              </a:rPr>
            </a:br>
            <a:r>
              <a:rPr lang="fr-FR" sz="3600" b="1">
                <a:solidFill>
                  <a:schemeClr val="lt1"/>
                </a:solidFill>
                <a:highlight>
                  <a:srgbClr val="F18A5F"/>
                </a:highlight>
                <a:latin typeface="Arial"/>
                <a:ea typeface="Arial"/>
                <a:cs typeface="Arial"/>
                <a:sym typeface="Arial"/>
              </a:rPr>
              <a:t> des personnes grâce au numérique</a:t>
            </a:r>
            <a:r>
              <a:rPr lang="fr-FR" sz="3600" b="1">
                <a:solidFill>
                  <a:srgbClr val="F18A5F"/>
                </a:solidFill>
                <a:highlight>
                  <a:srgbClr val="F18A5F"/>
                </a:highlight>
                <a:latin typeface="Arial"/>
                <a:ea typeface="Arial"/>
                <a:cs typeface="Arial"/>
                <a:sym typeface="Arial"/>
              </a:rPr>
              <a:t>.</a:t>
            </a:r>
            <a:endParaRPr sz="3600" b="1">
              <a:solidFill>
                <a:schemeClr val="lt1"/>
              </a:solidFill>
              <a:highlight>
                <a:srgbClr val="4888C7"/>
              </a:highlight>
              <a:latin typeface="Arial"/>
              <a:ea typeface="Arial"/>
              <a:cs typeface="Arial"/>
              <a:sym typeface="Arial"/>
            </a:endParaRPr>
          </a:p>
        </p:txBody>
      </p:sp>
      <p:sp>
        <p:nvSpPr>
          <p:cNvPr id="408" name="Google Shape;408;p9"/>
          <p:cNvSpPr txBox="1"/>
          <p:nvPr/>
        </p:nvSpPr>
        <p:spPr>
          <a:xfrm>
            <a:off x="4171140" y="5507317"/>
            <a:ext cx="7638000" cy="1477297"/>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FR" b="1" dirty="0">
                <a:solidFill>
                  <a:schemeClr val="lt1"/>
                </a:solidFill>
                <a:highlight>
                  <a:srgbClr val="F18A5F"/>
                </a:highlight>
              </a:rPr>
              <a:t>Intervenants :</a:t>
            </a:r>
            <a:endParaRPr dirty="0">
              <a:highlight>
                <a:srgbClr val="F18A5F"/>
              </a:highlight>
            </a:endParaRPr>
          </a:p>
          <a:p>
            <a:pPr marL="0" lvl="0" indent="0" algn="r" rtl="0">
              <a:spcBef>
                <a:spcPts val="0"/>
              </a:spcBef>
              <a:spcAft>
                <a:spcPts val="0"/>
              </a:spcAft>
              <a:buNone/>
            </a:pPr>
            <a:r>
              <a:rPr lang="fr-FR" dirty="0" smtClean="0"/>
              <a:t>Jean-Christophe </a:t>
            </a:r>
            <a:r>
              <a:rPr lang="fr-FR" dirty="0" err="1" smtClean="0"/>
              <a:t>Turbatte</a:t>
            </a:r>
            <a:r>
              <a:rPr lang="fr-FR" dirty="0" smtClean="0"/>
              <a:t> ANS</a:t>
            </a:r>
          </a:p>
          <a:p>
            <a:pPr marL="0" lvl="0" indent="0" algn="r" rtl="0">
              <a:spcBef>
                <a:spcPts val="0"/>
              </a:spcBef>
              <a:spcAft>
                <a:spcPts val="0"/>
              </a:spcAft>
              <a:buNone/>
            </a:pPr>
            <a:r>
              <a:rPr lang="fr-FR" dirty="0" smtClean="0"/>
              <a:t> Xavier Vitry DNS</a:t>
            </a:r>
          </a:p>
          <a:p>
            <a:pPr marL="0" lvl="0" indent="0" algn="r" rtl="0">
              <a:spcBef>
                <a:spcPts val="0"/>
              </a:spcBef>
              <a:spcAft>
                <a:spcPts val="0"/>
              </a:spcAft>
              <a:buNone/>
            </a:pPr>
            <a:r>
              <a:rPr lang="fr-FR" dirty="0" smtClean="0"/>
              <a:t>Dr </a:t>
            </a:r>
            <a:r>
              <a:rPr lang="fr-FR" dirty="0" err="1"/>
              <a:t>Borhane</a:t>
            </a:r>
            <a:r>
              <a:rPr lang="fr-FR" dirty="0"/>
              <a:t> </a:t>
            </a:r>
            <a:r>
              <a:rPr lang="fr-FR" dirty="0" err="1"/>
              <a:t>Slama</a:t>
            </a:r>
            <a:r>
              <a:rPr lang="fr-FR" dirty="0"/>
              <a:t>, chef de pôle oncologie CH Avignon </a:t>
            </a:r>
          </a:p>
          <a:p>
            <a:pPr marL="0" lvl="0" indent="0" algn="r" rtl="0">
              <a:spcBef>
                <a:spcPts val="0"/>
              </a:spcBef>
              <a:spcAft>
                <a:spcPts val="0"/>
              </a:spcAft>
              <a:buNone/>
            </a:pPr>
            <a:r>
              <a:rPr lang="fr-FR" dirty="0" smtClean="0"/>
              <a:t>M</a:t>
            </a:r>
            <a:r>
              <a:rPr lang="fr-FR" dirty="0"/>
              <a:t>. François Barrière, directeur DAC Ressources Santé</a:t>
            </a:r>
            <a:endParaRPr dirty="0"/>
          </a:p>
          <a:p>
            <a:pPr marL="0" lvl="0" indent="0" algn="r" rtl="0">
              <a:spcBef>
                <a:spcPts val="0"/>
              </a:spcBef>
              <a:spcAft>
                <a:spcPts val="0"/>
              </a:spcAft>
              <a:buNone/>
            </a:pP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10"/>
          <p:cNvPicPr preferRelativeResize="0"/>
          <p:nvPr/>
        </p:nvPicPr>
        <p:blipFill rotWithShape="1">
          <a:blip r:embed="rId3">
            <a:alphaModFix/>
          </a:blip>
          <a:srcRect/>
          <a:stretch/>
        </p:blipFill>
        <p:spPr>
          <a:xfrm>
            <a:off x="4678210" y="344184"/>
            <a:ext cx="2505207" cy="202225"/>
          </a:xfrm>
          <a:prstGeom prst="rect">
            <a:avLst/>
          </a:prstGeom>
          <a:noFill/>
          <a:ln>
            <a:noFill/>
          </a:ln>
        </p:spPr>
      </p:pic>
      <p:sp>
        <p:nvSpPr>
          <p:cNvPr id="414" name="Google Shape;414;p10"/>
          <p:cNvSpPr txBox="1"/>
          <p:nvPr/>
        </p:nvSpPr>
        <p:spPr>
          <a:xfrm>
            <a:off x="4580942" y="699939"/>
            <a:ext cx="882282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b="1">
                <a:solidFill>
                  <a:schemeClr val="lt1"/>
                </a:solidFill>
                <a:highlight>
                  <a:srgbClr val="F18A5F"/>
                </a:highlight>
                <a:latin typeface="Arial"/>
                <a:ea typeface="Arial"/>
                <a:cs typeface="Arial"/>
                <a:sym typeface="Arial"/>
              </a:rPr>
              <a:t> Dégager du temps pour tous les professionnels</a:t>
            </a:r>
            <a:r>
              <a:rPr lang="fr-FR" sz="2400" b="1">
                <a:solidFill>
                  <a:srgbClr val="F18A5F"/>
                </a:solidFill>
                <a:highlight>
                  <a:srgbClr val="F18A5F"/>
                </a:highlight>
                <a:latin typeface="Arial"/>
                <a:ea typeface="Arial"/>
                <a:cs typeface="Arial"/>
                <a:sym typeface="Arial"/>
              </a:rPr>
              <a:t>.</a:t>
            </a:r>
            <a:r>
              <a:rPr lang="fr-FR" sz="2400" b="1">
                <a:solidFill>
                  <a:schemeClr val="lt1"/>
                </a:solidFill>
                <a:highlight>
                  <a:srgbClr val="F18A5F"/>
                </a:highlight>
                <a:latin typeface="Arial"/>
                <a:ea typeface="Arial"/>
                <a:cs typeface="Arial"/>
                <a:sym typeface="Arial"/>
              </a:rPr>
              <a:t> </a:t>
            </a:r>
            <a:endParaRPr/>
          </a:p>
          <a:p>
            <a:pPr marL="0" marR="0" lvl="0" indent="0" algn="l" rtl="0">
              <a:spcBef>
                <a:spcPts val="0"/>
              </a:spcBef>
              <a:spcAft>
                <a:spcPts val="0"/>
              </a:spcAft>
              <a:buNone/>
            </a:pPr>
            <a:r>
              <a:rPr lang="fr-FR" sz="2400" b="1">
                <a:solidFill>
                  <a:schemeClr val="lt1"/>
                </a:solidFill>
                <a:highlight>
                  <a:srgbClr val="F18A5F"/>
                </a:highlight>
                <a:latin typeface="Arial"/>
                <a:ea typeface="Arial"/>
                <a:cs typeface="Arial"/>
                <a:sym typeface="Arial"/>
              </a:rPr>
              <a:t> de santé et améliorer la prise en charge</a:t>
            </a:r>
            <a:r>
              <a:rPr lang="fr-FR" sz="2400" b="1">
                <a:solidFill>
                  <a:srgbClr val="F18A5F"/>
                </a:solidFill>
                <a:highlight>
                  <a:srgbClr val="F18A5F"/>
                </a:highlight>
                <a:latin typeface="Arial"/>
                <a:ea typeface="Arial"/>
                <a:cs typeface="Arial"/>
                <a:sym typeface="Arial"/>
              </a:rPr>
              <a:t>.</a:t>
            </a:r>
            <a:r>
              <a:rPr lang="fr-FR" sz="2400" b="1">
                <a:solidFill>
                  <a:schemeClr val="lt1"/>
                </a:solidFill>
                <a:highlight>
                  <a:srgbClr val="F18A5F"/>
                </a:highlight>
                <a:latin typeface="Arial"/>
                <a:ea typeface="Arial"/>
                <a:cs typeface="Arial"/>
                <a:sym typeface="Arial"/>
              </a:rPr>
              <a:t> </a:t>
            </a:r>
            <a:br>
              <a:rPr lang="fr-FR" sz="2400" b="1">
                <a:solidFill>
                  <a:schemeClr val="lt1"/>
                </a:solidFill>
                <a:highlight>
                  <a:srgbClr val="F18A5F"/>
                </a:highlight>
                <a:latin typeface="Arial"/>
                <a:ea typeface="Arial"/>
                <a:cs typeface="Arial"/>
                <a:sym typeface="Arial"/>
              </a:rPr>
            </a:br>
            <a:r>
              <a:rPr lang="fr-FR" sz="2400" b="1">
                <a:solidFill>
                  <a:schemeClr val="lt1"/>
                </a:solidFill>
                <a:highlight>
                  <a:srgbClr val="F18A5F"/>
                </a:highlight>
                <a:latin typeface="Arial"/>
                <a:ea typeface="Arial"/>
                <a:cs typeface="Arial"/>
                <a:sym typeface="Arial"/>
              </a:rPr>
              <a:t> des personnes grâce au numérique</a:t>
            </a:r>
            <a:r>
              <a:rPr lang="fr-FR" sz="2400" b="1">
                <a:solidFill>
                  <a:srgbClr val="F18A5F"/>
                </a:solidFill>
                <a:highlight>
                  <a:srgbClr val="F18A5F"/>
                </a:highlight>
                <a:latin typeface="Arial"/>
                <a:ea typeface="Arial"/>
                <a:cs typeface="Arial"/>
                <a:sym typeface="Arial"/>
              </a:rPr>
              <a:t>.</a:t>
            </a:r>
            <a:endParaRPr sz="2400" b="1">
              <a:solidFill>
                <a:schemeClr val="lt1"/>
              </a:solidFill>
              <a:highlight>
                <a:srgbClr val="4888C7"/>
              </a:highlight>
              <a:latin typeface="Arial"/>
              <a:ea typeface="Arial"/>
              <a:cs typeface="Arial"/>
              <a:sym typeface="Arial"/>
            </a:endParaRPr>
          </a:p>
        </p:txBody>
      </p:sp>
      <p:sp>
        <p:nvSpPr>
          <p:cNvPr id="415" name="Google Shape;415;p10"/>
          <p:cNvSpPr txBox="1"/>
          <p:nvPr/>
        </p:nvSpPr>
        <p:spPr>
          <a:xfrm>
            <a:off x="4580943" y="2064633"/>
            <a:ext cx="7397697"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Si on veut que le numérique améliore la santé des français, il doit d'abord </a:t>
            </a:r>
            <a:r>
              <a:rPr lang="fr-FR" sz="1400" b="1" u="none" strike="noStrike">
                <a:solidFill>
                  <a:srgbClr val="3F3F3F"/>
                </a:solidFill>
                <a:latin typeface="Arial"/>
                <a:ea typeface="Arial"/>
                <a:cs typeface="Arial"/>
                <a:sym typeface="Arial"/>
              </a:rPr>
              <a:t>simplifier la vie des professionnels </a:t>
            </a:r>
            <a:r>
              <a:rPr lang="fr-FR" sz="1400" u="none" strike="noStrike">
                <a:solidFill>
                  <a:srgbClr val="3F3F3F"/>
                </a:solidFill>
                <a:latin typeface="Arial"/>
                <a:ea typeface="Arial"/>
                <a:cs typeface="Arial"/>
                <a:sym typeface="Arial"/>
              </a:rPr>
              <a:t>!</a:t>
            </a:r>
            <a:endParaRPr/>
          </a:p>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Un professionnel peut changer d'outil plusieurs fois dans sa journée. Il faut simplifier le passage d'un service à un autre</a:t>
            </a:r>
            <a:r>
              <a:rPr lang="fr-FR" sz="1400" b="1" u="none" strike="noStrike">
                <a:solidFill>
                  <a:srgbClr val="3F3F3F"/>
                </a:solidFill>
                <a:latin typeface="Arial"/>
                <a:ea typeface="Arial"/>
                <a:cs typeface="Arial"/>
                <a:sym typeface="Arial"/>
              </a:rPr>
              <a:t>, faciliter l'accès à la donnée pertinente</a:t>
            </a:r>
            <a:r>
              <a:rPr lang="fr-FR" sz="1400" u="none" strike="noStrike">
                <a:solidFill>
                  <a:srgbClr val="3F3F3F"/>
                </a:solidFill>
                <a:latin typeface="Arial"/>
                <a:ea typeface="Arial"/>
                <a:cs typeface="Arial"/>
                <a:sym typeface="Arial"/>
              </a:rPr>
              <a:t> et la lisibilité de l'offre des services qui émergent.</a:t>
            </a:r>
            <a:endParaRPr/>
          </a:p>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Un grand chantier est devant nous pour permettre aux acteurs de santé d'accéder à l'historique médical de leur patient, quel que soit leur lieu d'exercice.</a:t>
            </a:r>
            <a:endParaRPr/>
          </a:p>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Enfin, comme toute transformation d'envergure, le développement du numérique en santé doit s'accompagner d'un </a:t>
            </a:r>
            <a:r>
              <a:rPr lang="fr-FR" sz="1400" b="1" u="none" strike="noStrike">
                <a:solidFill>
                  <a:srgbClr val="3F3F3F"/>
                </a:solidFill>
                <a:latin typeface="Arial"/>
                <a:ea typeface="Arial"/>
                <a:cs typeface="Arial"/>
                <a:sym typeface="Arial"/>
              </a:rPr>
              <a:t>plan de formation massif</a:t>
            </a:r>
            <a:r>
              <a:rPr lang="fr-FR" sz="1400" u="none" strike="noStrike">
                <a:solidFill>
                  <a:srgbClr val="3F3F3F"/>
                </a:solidFill>
                <a:latin typeface="Arial"/>
                <a:ea typeface="Arial"/>
                <a:cs typeface="Arial"/>
                <a:sym typeface="Arial"/>
              </a:rPr>
              <a:t>, à la hauteur des enjeux.</a:t>
            </a:r>
            <a:endParaRPr/>
          </a:p>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
            </a:r>
            <a:br>
              <a:rPr lang="fr-FR" sz="1400" u="none" strike="noStrike">
                <a:solidFill>
                  <a:srgbClr val="3F3F3F"/>
                </a:solidFill>
                <a:latin typeface="Arial"/>
                <a:ea typeface="Arial"/>
                <a:cs typeface="Arial"/>
                <a:sym typeface="Arial"/>
              </a:rPr>
            </a:br>
            <a:endParaRPr sz="1400" u="none" strike="noStrike">
              <a:solidFill>
                <a:srgbClr val="3F3F3F"/>
              </a:solidFill>
              <a:latin typeface="Arial"/>
              <a:ea typeface="Arial"/>
              <a:cs typeface="Arial"/>
              <a:sym typeface="Arial"/>
            </a:endParaRPr>
          </a:p>
        </p:txBody>
      </p:sp>
      <p:sp>
        <p:nvSpPr>
          <p:cNvPr id="416" name="Google Shape;416;p10"/>
          <p:cNvSpPr txBox="1"/>
          <p:nvPr/>
        </p:nvSpPr>
        <p:spPr>
          <a:xfrm>
            <a:off x="4580942" y="4409339"/>
            <a:ext cx="7072081" cy="2246769"/>
          </a:xfrm>
          <a:prstGeom prst="rect">
            <a:avLst/>
          </a:prstGeom>
          <a:noFill/>
          <a:ln>
            <a:noFill/>
          </a:ln>
        </p:spPr>
        <p:txBody>
          <a:bodyPr spcFirstLastPara="1" wrap="square" lIns="91425" tIns="45700" rIns="91425" bIns="45700" anchor="t" anchorCtr="0">
            <a:spAutoFit/>
          </a:bodyPr>
          <a:lstStyle/>
          <a:p>
            <a:pPr marL="225425" marR="0" lvl="0" indent="-225425" algn="l" rtl="0">
              <a:spcBef>
                <a:spcPts val="0"/>
              </a:spcBef>
              <a:spcAft>
                <a:spcPts val="0"/>
              </a:spcAft>
              <a:buClr>
                <a:srgbClr val="F18A5F"/>
              </a:buClr>
              <a:buSzPts val="1400"/>
              <a:buFont typeface="Calibri"/>
              <a:buAutoNum type="arabicPeriod" startAt="6"/>
            </a:pPr>
            <a:r>
              <a:rPr lang="fr-FR" sz="1400" b="1" u="none" strike="noStrike">
                <a:solidFill>
                  <a:srgbClr val="F18A5F"/>
                </a:solidFill>
                <a:latin typeface="Arial"/>
                <a:ea typeface="Arial"/>
                <a:cs typeface="Arial"/>
                <a:sym typeface="Arial"/>
              </a:rPr>
              <a:t>Permettre aux professionnels d’accéder à l’historique de santé des patients qu’ils prennent en charge </a:t>
            </a:r>
            <a:endParaRPr/>
          </a:p>
          <a:p>
            <a:pPr marL="225425" marR="0" lvl="0" indent="-225425" algn="l" rtl="0">
              <a:spcBef>
                <a:spcPts val="0"/>
              </a:spcBef>
              <a:spcAft>
                <a:spcPts val="0"/>
              </a:spcAft>
              <a:buClr>
                <a:srgbClr val="F18A5F"/>
              </a:buClr>
              <a:buSzPts val="1400"/>
              <a:buFont typeface="Calibri"/>
              <a:buAutoNum type="arabicPeriod" startAt="6"/>
            </a:pPr>
            <a:r>
              <a:rPr lang="fr-FR" sz="1400" b="1" u="none" strike="noStrike">
                <a:solidFill>
                  <a:srgbClr val="F18A5F"/>
                </a:solidFill>
                <a:latin typeface="Arial"/>
                <a:ea typeface="Arial"/>
                <a:cs typeface="Arial"/>
                <a:sym typeface="Arial"/>
              </a:rPr>
              <a:t>Simplifier et sécuriser l’accès des professionnels aux services numériques depuis leurs logiciels métiers et en mobilité</a:t>
            </a:r>
            <a:endParaRPr/>
          </a:p>
          <a:p>
            <a:pPr marL="225425" marR="0" lvl="0" indent="-225425" algn="l" rtl="0">
              <a:spcBef>
                <a:spcPts val="0"/>
              </a:spcBef>
              <a:spcAft>
                <a:spcPts val="0"/>
              </a:spcAft>
              <a:buClr>
                <a:srgbClr val="F18A5F"/>
              </a:buClr>
              <a:buSzPts val="1400"/>
              <a:buFont typeface="Calibri"/>
              <a:buAutoNum type="arabicPeriod" startAt="6"/>
            </a:pPr>
            <a:r>
              <a:rPr lang="fr-FR" sz="1400" b="1" u="none" strike="noStrike">
                <a:solidFill>
                  <a:srgbClr val="F18A5F"/>
                </a:solidFill>
                <a:latin typeface="Arial"/>
                <a:ea typeface="Arial"/>
                <a:cs typeface="Arial"/>
                <a:sym typeface="Arial"/>
              </a:rPr>
              <a:t>Aider la montée en puissance des nouvelles organisations territoriales </a:t>
            </a:r>
            <a:br>
              <a:rPr lang="fr-FR" sz="1400" b="1" u="none" strike="noStrike">
                <a:solidFill>
                  <a:srgbClr val="F18A5F"/>
                </a:solidFill>
                <a:latin typeface="Arial"/>
                <a:ea typeface="Arial"/>
                <a:cs typeface="Arial"/>
                <a:sym typeface="Arial"/>
              </a:rPr>
            </a:br>
            <a:r>
              <a:rPr lang="fr-FR" sz="1400" b="1" u="none" strike="noStrike">
                <a:solidFill>
                  <a:srgbClr val="F18A5F"/>
                </a:solidFill>
                <a:latin typeface="Arial"/>
                <a:ea typeface="Arial"/>
                <a:cs typeface="Arial"/>
                <a:sym typeface="Arial"/>
              </a:rPr>
              <a:t>des professionnels avec une offre régionale clarifiée et des messageries instantanées interopérables</a:t>
            </a:r>
            <a:endParaRPr/>
          </a:p>
          <a:p>
            <a:pPr marL="225425" marR="0" lvl="0" indent="-225425" algn="l" rtl="0">
              <a:spcBef>
                <a:spcPts val="0"/>
              </a:spcBef>
              <a:spcAft>
                <a:spcPts val="0"/>
              </a:spcAft>
              <a:buClr>
                <a:srgbClr val="F18A5F"/>
              </a:buClr>
              <a:buSzPts val="1400"/>
              <a:buFont typeface="Calibri"/>
              <a:buAutoNum type="arabicPeriod" startAt="6"/>
            </a:pPr>
            <a:r>
              <a:rPr lang="fr-FR" sz="1400" b="1" u="none" strike="noStrike">
                <a:solidFill>
                  <a:srgbClr val="F18A5F"/>
                </a:solidFill>
                <a:latin typeface="Arial"/>
                <a:ea typeface="Arial"/>
                <a:cs typeface="Arial"/>
                <a:sym typeface="Arial"/>
              </a:rPr>
              <a:t>Renforcer l’accompagnement de proximité et la formation </a:t>
            </a:r>
            <a:br>
              <a:rPr lang="fr-FR" sz="1400" b="1" u="none" strike="noStrike">
                <a:solidFill>
                  <a:srgbClr val="F18A5F"/>
                </a:solidFill>
                <a:latin typeface="Arial"/>
                <a:ea typeface="Arial"/>
                <a:cs typeface="Arial"/>
                <a:sym typeface="Arial"/>
              </a:rPr>
            </a:br>
            <a:r>
              <a:rPr lang="fr-FR" sz="1400" b="1" u="none" strike="noStrike">
                <a:solidFill>
                  <a:srgbClr val="F18A5F"/>
                </a:solidFill>
                <a:latin typeface="Arial"/>
                <a:ea typeface="Arial"/>
                <a:cs typeface="Arial"/>
                <a:sym typeface="Arial"/>
              </a:rPr>
              <a:t>des professionnels de santé, du médico-social et du social vis-à-vis du numérique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1"/>
          <p:cNvSpPr txBox="1"/>
          <p:nvPr/>
        </p:nvSpPr>
        <p:spPr>
          <a:xfrm>
            <a:off x="2402451" y="645736"/>
            <a:ext cx="8867554" cy="1477328"/>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E44F39"/>
                </a:solidFill>
                <a:latin typeface="Arial"/>
                <a:ea typeface="Arial"/>
                <a:cs typeface="Arial"/>
                <a:sym typeface="Arial"/>
              </a:rPr>
              <a:t>ACTION 6</a:t>
            </a:r>
            <a:endParaRPr/>
          </a:p>
          <a:p>
            <a:pPr marL="0" marR="0" lvl="0" indent="0" algn="l" rtl="0">
              <a:lnSpc>
                <a:spcPct val="75000"/>
              </a:lnSpc>
              <a:spcBef>
                <a:spcPts val="0"/>
              </a:spcBef>
              <a:spcAft>
                <a:spcPts val="0"/>
              </a:spcAft>
              <a:buNone/>
            </a:pPr>
            <a:r>
              <a:rPr lang="fr-FR" sz="3200" b="1">
                <a:solidFill>
                  <a:srgbClr val="F18A5F"/>
                </a:solidFill>
                <a:latin typeface="Arial"/>
                <a:ea typeface="Arial"/>
                <a:cs typeface="Arial"/>
                <a:sym typeface="Arial"/>
              </a:rPr>
              <a:t>Permettre aux professionnels d’accéder </a:t>
            </a:r>
            <a:br>
              <a:rPr lang="fr-FR" sz="3200" b="1">
                <a:solidFill>
                  <a:srgbClr val="F18A5F"/>
                </a:solidFill>
                <a:latin typeface="Arial"/>
                <a:ea typeface="Arial"/>
                <a:cs typeface="Arial"/>
                <a:sym typeface="Arial"/>
              </a:rPr>
            </a:br>
            <a:r>
              <a:rPr lang="fr-FR" sz="3200" b="1">
                <a:solidFill>
                  <a:srgbClr val="F18A5F"/>
                </a:solidFill>
                <a:latin typeface="Arial"/>
                <a:ea typeface="Arial"/>
                <a:cs typeface="Arial"/>
                <a:sym typeface="Arial"/>
              </a:rPr>
              <a:t>à l’historique de santé des patients </a:t>
            </a:r>
            <a:br>
              <a:rPr lang="fr-FR" sz="3200" b="1">
                <a:solidFill>
                  <a:srgbClr val="F18A5F"/>
                </a:solidFill>
                <a:latin typeface="Arial"/>
                <a:ea typeface="Arial"/>
                <a:cs typeface="Arial"/>
                <a:sym typeface="Arial"/>
              </a:rPr>
            </a:br>
            <a:r>
              <a:rPr lang="fr-FR" sz="3200" b="1">
                <a:solidFill>
                  <a:srgbClr val="F18A5F"/>
                </a:solidFill>
                <a:latin typeface="Arial"/>
                <a:ea typeface="Arial"/>
                <a:cs typeface="Arial"/>
                <a:sym typeface="Arial"/>
              </a:rPr>
              <a:t>qu’ils prennent en charge</a:t>
            </a:r>
            <a:endParaRPr/>
          </a:p>
        </p:txBody>
      </p:sp>
      <p:sp>
        <p:nvSpPr>
          <p:cNvPr id="423" name="Google Shape;423;p11"/>
          <p:cNvSpPr txBox="1"/>
          <p:nvPr/>
        </p:nvSpPr>
        <p:spPr>
          <a:xfrm>
            <a:off x="4395020" y="2904433"/>
            <a:ext cx="60960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44F39"/>
                </a:solidFill>
                <a:latin typeface="Arial"/>
                <a:ea typeface="Arial"/>
                <a:cs typeface="Arial"/>
                <a:sym typeface="Arial"/>
              </a:rPr>
              <a:t>Consultation du DMP par les professionnels</a:t>
            </a:r>
            <a:endParaRPr/>
          </a:p>
        </p:txBody>
      </p:sp>
      <p:sp>
        <p:nvSpPr>
          <p:cNvPr id="424" name="Google Shape;424;p11"/>
          <p:cNvSpPr txBox="1"/>
          <p:nvPr/>
        </p:nvSpPr>
        <p:spPr>
          <a:xfrm>
            <a:off x="4395020" y="3293382"/>
            <a:ext cx="609600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Permettre aux professionnels de mieux prendre en charge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leurs patients grâce à la consultation de leur historique de santé directement dans leurs logiciels métier</a:t>
            </a:r>
            <a:endParaRPr/>
          </a:p>
        </p:txBody>
      </p:sp>
      <p:sp>
        <p:nvSpPr>
          <p:cNvPr id="425" name="Google Shape;425;p11"/>
          <p:cNvSpPr txBox="1"/>
          <p:nvPr/>
        </p:nvSpPr>
        <p:spPr>
          <a:xfrm>
            <a:off x="4395020" y="4449023"/>
            <a:ext cx="60960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44F39"/>
                </a:solidFill>
                <a:latin typeface="Arial"/>
                <a:ea typeface="Arial"/>
                <a:cs typeface="Arial"/>
                <a:sym typeface="Arial"/>
              </a:rPr>
              <a:t>MaSanté@UE </a:t>
            </a:r>
            <a:endParaRPr/>
          </a:p>
        </p:txBody>
      </p:sp>
      <p:sp>
        <p:nvSpPr>
          <p:cNvPr id="426" name="Google Shape;426;p11"/>
          <p:cNvSpPr txBox="1"/>
          <p:nvPr/>
        </p:nvSpPr>
        <p:spPr>
          <a:xfrm>
            <a:off x="4395020" y="4872577"/>
            <a:ext cx="609600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Étendre la plateforme de partage sécurisé MaSanté@UE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pour améliorer la prise en charge des personnes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qui se déplacent dans l'UE.</a:t>
            </a:r>
            <a:endParaRPr/>
          </a:p>
        </p:txBody>
      </p:sp>
      <p:pic>
        <p:nvPicPr>
          <p:cNvPr id="427" name="Google Shape;427;p11"/>
          <p:cNvPicPr preferRelativeResize="0"/>
          <p:nvPr/>
        </p:nvPicPr>
        <p:blipFill rotWithShape="1">
          <a:blip r:embed="rId3">
            <a:alphaModFix/>
          </a:blip>
          <a:srcRect/>
          <a:stretch/>
        </p:blipFill>
        <p:spPr>
          <a:xfrm>
            <a:off x="3724885" y="4549728"/>
            <a:ext cx="461262" cy="824950"/>
          </a:xfrm>
          <a:prstGeom prst="rect">
            <a:avLst/>
          </a:prstGeom>
          <a:noFill/>
          <a:ln>
            <a:noFill/>
          </a:ln>
        </p:spPr>
      </p:pic>
      <p:pic>
        <p:nvPicPr>
          <p:cNvPr id="428" name="Google Shape;428;p11"/>
          <p:cNvPicPr preferRelativeResize="0"/>
          <p:nvPr/>
        </p:nvPicPr>
        <p:blipFill rotWithShape="1">
          <a:blip r:embed="rId4">
            <a:alphaModFix/>
          </a:blip>
          <a:srcRect/>
          <a:stretch/>
        </p:blipFill>
        <p:spPr>
          <a:xfrm>
            <a:off x="2840636" y="3082239"/>
            <a:ext cx="1432839" cy="85572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2"/>
          <p:cNvSpPr txBox="1"/>
          <p:nvPr/>
        </p:nvSpPr>
        <p:spPr>
          <a:xfrm>
            <a:off x="2402451" y="611791"/>
            <a:ext cx="8867554" cy="1477328"/>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E44F39"/>
                </a:solidFill>
                <a:latin typeface="Arial"/>
                <a:ea typeface="Arial"/>
                <a:cs typeface="Arial"/>
                <a:sym typeface="Arial"/>
              </a:rPr>
              <a:t>ACTION 7</a:t>
            </a:r>
            <a:endParaRPr/>
          </a:p>
          <a:p>
            <a:pPr marL="0" marR="0" lvl="0" indent="0" algn="l" rtl="0">
              <a:lnSpc>
                <a:spcPct val="75000"/>
              </a:lnSpc>
              <a:spcBef>
                <a:spcPts val="0"/>
              </a:spcBef>
              <a:spcAft>
                <a:spcPts val="0"/>
              </a:spcAft>
              <a:buNone/>
            </a:pPr>
            <a:r>
              <a:rPr lang="fr-FR" sz="3200" b="1">
                <a:solidFill>
                  <a:srgbClr val="F18A5F"/>
                </a:solidFill>
                <a:latin typeface="Arial"/>
                <a:ea typeface="Arial"/>
                <a:cs typeface="Arial"/>
                <a:sym typeface="Arial"/>
              </a:rPr>
              <a:t>Simplifier et sécuriser l’accès des professionnels aux services numériques depuis leurs logiciels métiers et en mobilité</a:t>
            </a:r>
            <a:endParaRPr/>
          </a:p>
        </p:txBody>
      </p:sp>
      <p:sp>
        <p:nvSpPr>
          <p:cNvPr id="435" name="Google Shape;435;p12"/>
          <p:cNvSpPr txBox="1"/>
          <p:nvPr/>
        </p:nvSpPr>
        <p:spPr>
          <a:xfrm>
            <a:off x="1396336" y="2631008"/>
            <a:ext cx="369354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44F39"/>
                </a:solidFill>
                <a:latin typeface="Arial"/>
                <a:ea typeface="Arial"/>
                <a:cs typeface="Arial"/>
                <a:sym typeface="Arial"/>
              </a:rPr>
              <a:t>Résoudre les irritants numériques </a:t>
            </a:r>
            <a:br>
              <a:rPr lang="fr-FR" sz="1600" b="1" u="none" strike="noStrike">
                <a:solidFill>
                  <a:srgbClr val="E44F39"/>
                </a:solidFill>
                <a:latin typeface="Arial"/>
                <a:ea typeface="Arial"/>
                <a:cs typeface="Arial"/>
                <a:sym typeface="Arial"/>
              </a:rPr>
            </a:br>
            <a:r>
              <a:rPr lang="fr-FR" sz="1600" b="1" u="none" strike="noStrike">
                <a:solidFill>
                  <a:srgbClr val="E44F39"/>
                </a:solidFill>
                <a:latin typeface="Arial"/>
                <a:ea typeface="Arial"/>
                <a:cs typeface="Arial"/>
                <a:sym typeface="Arial"/>
              </a:rPr>
              <a:t>des professionnels </a:t>
            </a:r>
            <a:endParaRPr/>
          </a:p>
        </p:txBody>
      </p:sp>
      <p:sp>
        <p:nvSpPr>
          <p:cNvPr id="436" name="Google Shape;436;p12"/>
          <p:cNvSpPr txBox="1"/>
          <p:nvPr/>
        </p:nvSpPr>
        <p:spPr>
          <a:xfrm>
            <a:off x="8229600" y="2631008"/>
            <a:ext cx="677752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44F39"/>
                </a:solidFill>
                <a:latin typeface="Arial"/>
                <a:ea typeface="Arial"/>
                <a:cs typeface="Arial"/>
                <a:sym typeface="Arial"/>
              </a:rPr>
              <a:t>Accès Pro Santé Connect </a:t>
            </a:r>
            <a:br>
              <a:rPr lang="fr-FR" sz="1600" b="1" u="none" strike="noStrike">
                <a:solidFill>
                  <a:srgbClr val="E44F39"/>
                </a:solidFill>
                <a:latin typeface="Arial"/>
                <a:ea typeface="Arial"/>
                <a:cs typeface="Arial"/>
                <a:sym typeface="Arial"/>
              </a:rPr>
            </a:br>
            <a:r>
              <a:rPr lang="fr-FR" sz="1600" b="1" u="none" strike="noStrike">
                <a:solidFill>
                  <a:srgbClr val="E44F39"/>
                </a:solidFill>
                <a:latin typeface="Arial"/>
                <a:ea typeface="Arial"/>
                <a:cs typeface="Arial"/>
                <a:sym typeface="Arial"/>
              </a:rPr>
              <a:t>à tous les services</a:t>
            </a:r>
            <a:endParaRPr/>
          </a:p>
        </p:txBody>
      </p:sp>
      <p:sp>
        <p:nvSpPr>
          <p:cNvPr id="437" name="Google Shape;437;p12"/>
          <p:cNvSpPr txBox="1"/>
          <p:nvPr/>
        </p:nvSpPr>
        <p:spPr>
          <a:xfrm>
            <a:off x="1416589" y="4399329"/>
            <a:ext cx="288288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44F39"/>
                </a:solidFill>
                <a:latin typeface="Arial"/>
                <a:ea typeface="Arial"/>
                <a:cs typeface="Arial"/>
                <a:sym typeface="Arial"/>
              </a:rPr>
              <a:t>Ordonnance numérique </a:t>
            </a:r>
            <a:endParaRPr/>
          </a:p>
        </p:txBody>
      </p:sp>
      <p:sp>
        <p:nvSpPr>
          <p:cNvPr id="438" name="Google Shape;438;p12"/>
          <p:cNvSpPr txBox="1"/>
          <p:nvPr/>
        </p:nvSpPr>
        <p:spPr>
          <a:xfrm>
            <a:off x="5479935" y="4299561"/>
            <a:ext cx="272665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44F39"/>
                </a:solidFill>
                <a:latin typeface="Arial"/>
                <a:ea typeface="Arial"/>
                <a:cs typeface="Arial"/>
                <a:sym typeface="Arial"/>
              </a:rPr>
              <a:t>Bouquet de services </a:t>
            </a:r>
            <a:br>
              <a:rPr lang="fr-FR" sz="1600" b="1" u="none" strike="noStrike">
                <a:solidFill>
                  <a:srgbClr val="E44F39"/>
                </a:solidFill>
                <a:latin typeface="Arial"/>
                <a:ea typeface="Arial"/>
                <a:cs typeface="Arial"/>
                <a:sym typeface="Arial"/>
              </a:rPr>
            </a:br>
            <a:r>
              <a:rPr lang="fr-FR" sz="1600" b="1" u="none" strike="noStrike">
                <a:solidFill>
                  <a:srgbClr val="E44F39"/>
                </a:solidFill>
                <a:latin typeface="Arial"/>
                <a:ea typeface="Arial"/>
                <a:cs typeface="Arial"/>
                <a:sym typeface="Arial"/>
              </a:rPr>
              <a:t>aux professionnels </a:t>
            </a:r>
            <a:endParaRPr/>
          </a:p>
        </p:txBody>
      </p:sp>
      <p:sp>
        <p:nvSpPr>
          <p:cNvPr id="439" name="Google Shape;439;p12"/>
          <p:cNvSpPr txBox="1"/>
          <p:nvPr/>
        </p:nvSpPr>
        <p:spPr>
          <a:xfrm>
            <a:off x="9362496" y="4319225"/>
            <a:ext cx="218921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44F39"/>
                </a:solidFill>
                <a:latin typeface="Arial"/>
                <a:ea typeface="Arial"/>
                <a:cs typeface="Arial"/>
                <a:sym typeface="Arial"/>
              </a:rPr>
              <a:t>2FA dans </a:t>
            </a:r>
            <a:br>
              <a:rPr lang="fr-FR" sz="1600" b="1" u="none" strike="noStrike">
                <a:solidFill>
                  <a:srgbClr val="E44F39"/>
                </a:solidFill>
                <a:latin typeface="Arial"/>
                <a:ea typeface="Arial"/>
                <a:cs typeface="Arial"/>
                <a:sym typeface="Arial"/>
              </a:rPr>
            </a:br>
            <a:r>
              <a:rPr lang="fr-FR" sz="1600" b="1" u="none" strike="noStrike">
                <a:solidFill>
                  <a:srgbClr val="E44F39"/>
                </a:solidFill>
                <a:latin typeface="Arial"/>
                <a:ea typeface="Arial"/>
                <a:cs typeface="Arial"/>
                <a:sym typeface="Arial"/>
              </a:rPr>
              <a:t>les établissements </a:t>
            </a:r>
            <a:endParaRPr/>
          </a:p>
        </p:txBody>
      </p:sp>
      <p:sp>
        <p:nvSpPr>
          <p:cNvPr id="440" name="Google Shape;440;p12"/>
          <p:cNvSpPr txBox="1"/>
          <p:nvPr/>
        </p:nvSpPr>
        <p:spPr>
          <a:xfrm>
            <a:off x="809722" y="3264955"/>
            <a:ext cx="4197175"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Mieux recueillir les retours des professionnels sur les outils numériques, et corriger rapidement les irritants du quotidien. </a:t>
            </a:r>
            <a:endParaRPr/>
          </a:p>
        </p:txBody>
      </p:sp>
      <p:sp>
        <p:nvSpPr>
          <p:cNvPr id="441" name="Google Shape;441;p12"/>
          <p:cNvSpPr txBox="1"/>
          <p:nvPr/>
        </p:nvSpPr>
        <p:spPr>
          <a:xfrm>
            <a:off x="6096001" y="3264954"/>
            <a:ext cx="5653548"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Généraliser la connexion des professionnels par Pro Santé Connect pour tous les services, simplifiant le passage d'un service à un autre, avec un passage d'information de contexte.</a:t>
            </a:r>
            <a:endParaRPr/>
          </a:p>
        </p:txBody>
      </p:sp>
      <p:sp>
        <p:nvSpPr>
          <p:cNvPr id="442" name="Google Shape;442;p12"/>
          <p:cNvSpPr txBox="1"/>
          <p:nvPr/>
        </p:nvSpPr>
        <p:spPr>
          <a:xfrm>
            <a:off x="801879" y="4896602"/>
            <a:ext cx="36337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Adopter largement l'ordonnance numérique et son QR code, pour gagner du temps et éviter les erreurs de ressaisie des lignes de prescription.</a:t>
            </a:r>
            <a:endParaRPr/>
          </a:p>
        </p:txBody>
      </p:sp>
      <p:sp>
        <p:nvSpPr>
          <p:cNvPr id="443" name="Google Shape;443;p12"/>
          <p:cNvSpPr txBox="1"/>
          <p:nvPr/>
        </p:nvSpPr>
        <p:spPr>
          <a:xfrm>
            <a:off x="4672358" y="5016448"/>
            <a:ext cx="3412273"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Avec le bouquet de services aux professionnels, faciliter les échanges de données structurées entre leurs logiciels métier et Mon espace santé, en promouvant les services référencés par la puissance publique.</a:t>
            </a:r>
            <a:endParaRPr/>
          </a:p>
        </p:txBody>
      </p:sp>
      <p:sp>
        <p:nvSpPr>
          <p:cNvPr id="444" name="Google Shape;444;p12"/>
          <p:cNvSpPr txBox="1"/>
          <p:nvPr/>
        </p:nvSpPr>
        <p:spPr>
          <a:xfrm>
            <a:off x="8508284" y="5021590"/>
            <a:ext cx="3412272"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Généraliser une authentification à double facteur ergonomique pour tous les professionnels de santé, afin de renforcer la sécurité des données de santé.</a:t>
            </a:r>
            <a:endParaRPr/>
          </a:p>
        </p:txBody>
      </p:sp>
      <p:pic>
        <p:nvPicPr>
          <p:cNvPr id="445" name="Google Shape;445;p12"/>
          <p:cNvPicPr preferRelativeResize="0"/>
          <p:nvPr/>
        </p:nvPicPr>
        <p:blipFill rotWithShape="1">
          <a:blip r:embed="rId3">
            <a:alphaModFix/>
          </a:blip>
          <a:srcRect/>
          <a:stretch/>
        </p:blipFill>
        <p:spPr>
          <a:xfrm>
            <a:off x="894811" y="2703421"/>
            <a:ext cx="419771" cy="419771"/>
          </a:xfrm>
          <a:prstGeom prst="rect">
            <a:avLst/>
          </a:prstGeom>
          <a:noFill/>
          <a:ln>
            <a:noFill/>
          </a:ln>
        </p:spPr>
      </p:pic>
      <p:pic>
        <p:nvPicPr>
          <p:cNvPr id="446" name="Google Shape;446;p12"/>
          <p:cNvPicPr preferRelativeResize="0"/>
          <p:nvPr/>
        </p:nvPicPr>
        <p:blipFill rotWithShape="1">
          <a:blip r:embed="rId4">
            <a:alphaModFix/>
          </a:blip>
          <a:srcRect t="31324" b="27080"/>
          <a:stretch/>
        </p:blipFill>
        <p:spPr>
          <a:xfrm>
            <a:off x="6083639" y="2703421"/>
            <a:ext cx="2012804" cy="463468"/>
          </a:xfrm>
          <a:prstGeom prst="rect">
            <a:avLst/>
          </a:prstGeom>
          <a:noFill/>
          <a:ln>
            <a:noFill/>
          </a:ln>
        </p:spPr>
      </p:pic>
      <p:pic>
        <p:nvPicPr>
          <p:cNvPr id="447" name="Google Shape;447;p12"/>
          <p:cNvPicPr preferRelativeResize="0"/>
          <p:nvPr/>
        </p:nvPicPr>
        <p:blipFill rotWithShape="1">
          <a:blip r:embed="rId5">
            <a:alphaModFix/>
          </a:blip>
          <a:srcRect/>
          <a:stretch/>
        </p:blipFill>
        <p:spPr>
          <a:xfrm>
            <a:off x="912194" y="4338623"/>
            <a:ext cx="475301" cy="468153"/>
          </a:xfrm>
          <a:prstGeom prst="rect">
            <a:avLst/>
          </a:prstGeom>
          <a:noFill/>
          <a:ln>
            <a:noFill/>
          </a:ln>
        </p:spPr>
      </p:pic>
      <p:pic>
        <p:nvPicPr>
          <p:cNvPr id="448" name="Google Shape;448;p12" descr="Une image contenant objets métalliques, charnière&#10;&#10;Description générée automatiquement"/>
          <p:cNvPicPr preferRelativeResize="0"/>
          <p:nvPr/>
        </p:nvPicPr>
        <p:blipFill rotWithShape="1">
          <a:blip r:embed="rId6">
            <a:alphaModFix/>
          </a:blip>
          <a:srcRect/>
          <a:stretch/>
        </p:blipFill>
        <p:spPr>
          <a:xfrm>
            <a:off x="8312495" y="4250118"/>
            <a:ext cx="432428" cy="432428"/>
          </a:xfrm>
          <a:prstGeom prst="rect">
            <a:avLst/>
          </a:prstGeom>
          <a:noFill/>
          <a:ln>
            <a:noFill/>
          </a:ln>
        </p:spPr>
      </p:pic>
      <p:pic>
        <p:nvPicPr>
          <p:cNvPr id="449" name="Google Shape;449;p12"/>
          <p:cNvPicPr preferRelativeResize="0"/>
          <p:nvPr/>
        </p:nvPicPr>
        <p:blipFill rotWithShape="1">
          <a:blip r:embed="rId7">
            <a:alphaModFix/>
          </a:blip>
          <a:srcRect/>
          <a:stretch/>
        </p:blipFill>
        <p:spPr>
          <a:xfrm>
            <a:off x="8604695" y="4362761"/>
            <a:ext cx="677521" cy="465391"/>
          </a:xfrm>
          <a:prstGeom prst="rect">
            <a:avLst/>
          </a:prstGeom>
          <a:noFill/>
          <a:ln>
            <a:noFill/>
          </a:ln>
        </p:spPr>
      </p:pic>
      <p:pic>
        <p:nvPicPr>
          <p:cNvPr id="450" name="Google Shape;450;p12"/>
          <p:cNvPicPr preferRelativeResize="0"/>
          <p:nvPr/>
        </p:nvPicPr>
        <p:blipFill rotWithShape="1">
          <a:blip r:embed="rId8">
            <a:alphaModFix/>
          </a:blip>
          <a:srcRect/>
          <a:stretch/>
        </p:blipFill>
        <p:spPr>
          <a:xfrm>
            <a:off x="8952748" y="4233755"/>
            <a:ext cx="346217" cy="685221"/>
          </a:xfrm>
          <a:prstGeom prst="rect">
            <a:avLst/>
          </a:prstGeom>
          <a:noFill/>
          <a:ln>
            <a:noFill/>
          </a:ln>
        </p:spPr>
      </p:pic>
      <p:pic>
        <p:nvPicPr>
          <p:cNvPr id="451" name="Google Shape;451;p12"/>
          <p:cNvPicPr preferRelativeResize="0"/>
          <p:nvPr/>
        </p:nvPicPr>
        <p:blipFill rotWithShape="1">
          <a:blip r:embed="rId9">
            <a:alphaModFix/>
          </a:blip>
          <a:srcRect/>
          <a:stretch/>
        </p:blipFill>
        <p:spPr>
          <a:xfrm>
            <a:off x="4801417" y="4329012"/>
            <a:ext cx="584200" cy="546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13"/>
          <p:cNvSpPr txBox="1"/>
          <p:nvPr/>
        </p:nvSpPr>
        <p:spPr>
          <a:xfrm>
            <a:off x="2402451" y="325120"/>
            <a:ext cx="8867554" cy="2215991"/>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E44F39"/>
                </a:solidFill>
                <a:latin typeface="Arial"/>
                <a:ea typeface="Arial"/>
                <a:cs typeface="Arial"/>
                <a:sym typeface="Arial"/>
              </a:rPr>
              <a:t>ACTION 8</a:t>
            </a:r>
            <a:endParaRPr/>
          </a:p>
          <a:p>
            <a:pPr marL="0" marR="0" lvl="0" indent="0" algn="l" rtl="0">
              <a:lnSpc>
                <a:spcPct val="75000"/>
              </a:lnSpc>
              <a:spcBef>
                <a:spcPts val="0"/>
              </a:spcBef>
              <a:spcAft>
                <a:spcPts val="0"/>
              </a:spcAft>
              <a:buNone/>
            </a:pPr>
            <a:r>
              <a:rPr lang="fr-FR" sz="3200" b="1">
                <a:solidFill>
                  <a:srgbClr val="F18A5F"/>
                </a:solidFill>
                <a:latin typeface="Arial"/>
                <a:ea typeface="Arial"/>
                <a:cs typeface="Arial"/>
                <a:sym typeface="Arial"/>
              </a:rPr>
              <a:t>Aider la montée en puissance des nouvelles organisations territoriales des professionnels avec une offre régionale clarifiée et des messageries instantanées interopérables</a:t>
            </a:r>
            <a:endParaRPr/>
          </a:p>
        </p:txBody>
      </p:sp>
      <p:sp>
        <p:nvSpPr>
          <p:cNvPr id="458" name="Google Shape;458;p13"/>
          <p:cNvSpPr txBox="1"/>
          <p:nvPr/>
        </p:nvSpPr>
        <p:spPr>
          <a:xfrm>
            <a:off x="1469949" y="3406351"/>
            <a:ext cx="306766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44F39"/>
                </a:solidFill>
                <a:latin typeface="Arial"/>
                <a:ea typeface="Arial"/>
                <a:cs typeface="Arial"/>
                <a:sym typeface="Arial"/>
              </a:rPr>
              <a:t>Optimiser l’offre territoriale de services numériques </a:t>
            </a:r>
            <a:endParaRPr/>
          </a:p>
        </p:txBody>
      </p:sp>
      <p:sp>
        <p:nvSpPr>
          <p:cNvPr id="459" name="Google Shape;459;p13"/>
          <p:cNvSpPr txBox="1"/>
          <p:nvPr/>
        </p:nvSpPr>
        <p:spPr>
          <a:xfrm>
            <a:off x="5670712" y="3454106"/>
            <a:ext cx="306766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44F39"/>
                </a:solidFill>
                <a:latin typeface="Arial"/>
                <a:ea typeface="Arial"/>
                <a:cs typeface="Arial"/>
                <a:sym typeface="Arial"/>
              </a:rPr>
              <a:t>E-parcours </a:t>
            </a:r>
            <a:endParaRPr/>
          </a:p>
        </p:txBody>
      </p:sp>
      <p:sp>
        <p:nvSpPr>
          <p:cNvPr id="460" name="Google Shape;460;p13"/>
          <p:cNvSpPr txBox="1"/>
          <p:nvPr/>
        </p:nvSpPr>
        <p:spPr>
          <a:xfrm>
            <a:off x="9309748" y="3454106"/>
            <a:ext cx="288085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44F39"/>
                </a:solidFill>
                <a:latin typeface="Arial"/>
                <a:ea typeface="Arial"/>
                <a:cs typeface="Arial"/>
                <a:sym typeface="Arial"/>
              </a:rPr>
              <a:t>MSS instantanées </a:t>
            </a:r>
            <a:endParaRPr/>
          </a:p>
        </p:txBody>
      </p:sp>
      <p:sp>
        <p:nvSpPr>
          <p:cNvPr id="461" name="Google Shape;461;p13"/>
          <p:cNvSpPr txBox="1"/>
          <p:nvPr/>
        </p:nvSpPr>
        <p:spPr>
          <a:xfrm>
            <a:off x="1469948" y="4105684"/>
            <a:ext cx="3067665"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Simplifier, optimiser et rendre plus lisible l’offre de services numériques publics territoriaux.</a:t>
            </a:r>
            <a:endParaRPr/>
          </a:p>
        </p:txBody>
      </p:sp>
      <p:sp>
        <p:nvSpPr>
          <p:cNvPr id="462" name="Google Shape;462;p13"/>
          <p:cNvSpPr txBox="1"/>
          <p:nvPr/>
        </p:nvSpPr>
        <p:spPr>
          <a:xfrm>
            <a:off x="4881741" y="4036511"/>
            <a:ext cx="3336973"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Assurer la continuité et l’évolution des solutions de e-parcours, outils métier des dispositifs d'appui à la coordination, en conformité avec les services socles.</a:t>
            </a:r>
            <a:endParaRPr/>
          </a:p>
        </p:txBody>
      </p:sp>
      <p:sp>
        <p:nvSpPr>
          <p:cNvPr id="463" name="Google Shape;463;p13"/>
          <p:cNvSpPr txBox="1"/>
          <p:nvPr/>
        </p:nvSpPr>
        <p:spPr>
          <a:xfrm>
            <a:off x="8474459" y="4036511"/>
            <a:ext cx="345628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Expérimenter et développer un cadre pour des solutions de messageries sécurisées de santé instantanées, pour les professionnels.</a:t>
            </a:r>
            <a:endParaRPr/>
          </a:p>
        </p:txBody>
      </p:sp>
      <p:pic>
        <p:nvPicPr>
          <p:cNvPr id="464" name="Google Shape;464;p13"/>
          <p:cNvPicPr preferRelativeResize="0"/>
          <p:nvPr/>
        </p:nvPicPr>
        <p:blipFill rotWithShape="1">
          <a:blip r:embed="rId3">
            <a:alphaModFix/>
          </a:blip>
          <a:srcRect/>
          <a:stretch/>
        </p:blipFill>
        <p:spPr>
          <a:xfrm>
            <a:off x="5003195" y="3135228"/>
            <a:ext cx="568778" cy="715559"/>
          </a:xfrm>
          <a:prstGeom prst="rect">
            <a:avLst/>
          </a:prstGeom>
          <a:noFill/>
          <a:ln>
            <a:noFill/>
          </a:ln>
        </p:spPr>
      </p:pic>
      <p:pic>
        <p:nvPicPr>
          <p:cNvPr id="465" name="Google Shape;465;p13"/>
          <p:cNvPicPr preferRelativeResize="0"/>
          <p:nvPr/>
        </p:nvPicPr>
        <p:blipFill rotWithShape="1">
          <a:blip r:embed="rId4">
            <a:alphaModFix/>
          </a:blip>
          <a:srcRect/>
          <a:stretch/>
        </p:blipFill>
        <p:spPr>
          <a:xfrm>
            <a:off x="8493114" y="3334576"/>
            <a:ext cx="568778" cy="551850"/>
          </a:xfrm>
          <a:prstGeom prst="rect">
            <a:avLst/>
          </a:prstGeom>
          <a:noFill/>
          <a:ln>
            <a:noFill/>
          </a:ln>
        </p:spPr>
      </p:pic>
      <p:pic>
        <p:nvPicPr>
          <p:cNvPr id="466" name="Google Shape;466;p13"/>
          <p:cNvPicPr preferRelativeResize="0"/>
          <p:nvPr/>
        </p:nvPicPr>
        <p:blipFill rotWithShape="1">
          <a:blip r:embed="rId5">
            <a:alphaModFix/>
          </a:blip>
          <a:srcRect/>
          <a:stretch/>
        </p:blipFill>
        <p:spPr>
          <a:xfrm>
            <a:off x="683498" y="3273251"/>
            <a:ext cx="786450" cy="79064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4"/>
          <p:cNvSpPr txBox="1"/>
          <p:nvPr/>
        </p:nvSpPr>
        <p:spPr>
          <a:xfrm>
            <a:off x="2402451" y="526288"/>
            <a:ext cx="8867554" cy="1846659"/>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E44F39"/>
                </a:solidFill>
                <a:latin typeface="Arial"/>
                <a:ea typeface="Arial"/>
                <a:cs typeface="Arial"/>
                <a:sym typeface="Arial"/>
              </a:rPr>
              <a:t>ACTION 9</a:t>
            </a:r>
            <a:endParaRPr/>
          </a:p>
          <a:p>
            <a:pPr marL="0" marR="0" lvl="0" indent="0" algn="l" rtl="0">
              <a:lnSpc>
                <a:spcPct val="75000"/>
              </a:lnSpc>
              <a:spcBef>
                <a:spcPts val="0"/>
              </a:spcBef>
              <a:spcAft>
                <a:spcPts val="0"/>
              </a:spcAft>
              <a:buNone/>
            </a:pPr>
            <a:r>
              <a:rPr lang="fr-FR" sz="3200" b="1">
                <a:solidFill>
                  <a:srgbClr val="F18A5F"/>
                </a:solidFill>
                <a:latin typeface="Arial"/>
                <a:ea typeface="Arial"/>
                <a:cs typeface="Arial"/>
                <a:sym typeface="Arial"/>
              </a:rPr>
              <a:t>Renforcer l’accompagnement de proximité et la formation des professionnels de santé, du médico-social et du social vis-à-vis </a:t>
            </a:r>
            <a:br>
              <a:rPr lang="fr-FR" sz="3200" b="1">
                <a:solidFill>
                  <a:srgbClr val="F18A5F"/>
                </a:solidFill>
                <a:latin typeface="Arial"/>
                <a:ea typeface="Arial"/>
                <a:cs typeface="Arial"/>
                <a:sym typeface="Arial"/>
              </a:rPr>
            </a:br>
            <a:r>
              <a:rPr lang="fr-FR" sz="3200" b="1">
                <a:solidFill>
                  <a:srgbClr val="F18A5F"/>
                </a:solidFill>
                <a:latin typeface="Arial"/>
                <a:ea typeface="Arial"/>
                <a:cs typeface="Arial"/>
                <a:sym typeface="Arial"/>
              </a:rPr>
              <a:t>du numérique</a:t>
            </a:r>
            <a:endParaRPr/>
          </a:p>
        </p:txBody>
      </p:sp>
      <p:sp>
        <p:nvSpPr>
          <p:cNvPr id="473" name="Google Shape;473;p14"/>
          <p:cNvSpPr txBox="1"/>
          <p:nvPr/>
        </p:nvSpPr>
        <p:spPr>
          <a:xfrm>
            <a:off x="2085062" y="3560476"/>
            <a:ext cx="23776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44F39"/>
                </a:solidFill>
                <a:latin typeface="Arial"/>
                <a:ea typeface="Arial"/>
                <a:cs typeface="Arial"/>
                <a:sym typeface="Arial"/>
              </a:rPr>
              <a:t>Formation initiale </a:t>
            </a:r>
            <a:br>
              <a:rPr lang="fr-FR" sz="1600" b="1" u="none" strike="noStrike">
                <a:solidFill>
                  <a:srgbClr val="E44F39"/>
                </a:solidFill>
                <a:latin typeface="Arial"/>
                <a:ea typeface="Arial"/>
                <a:cs typeface="Arial"/>
                <a:sym typeface="Arial"/>
              </a:rPr>
            </a:br>
            <a:r>
              <a:rPr lang="fr-FR" sz="1600" b="1" u="none" strike="noStrike">
                <a:solidFill>
                  <a:srgbClr val="E44F39"/>
                </a:solidFill>
                <a:latin typeface="Arial"/>
                <a:ea typeface="Arial"/>
                <a:cs typeface="Arial"/>
                <a:sym typeface="Arial"/>
              </a:rPr>
              <a:t>des PS au numérique </a:t>
            </a:r>
            <a:endParaRPr/>
          </a:p>
        </p:txBody>
      </p:sp>
      <p:sp>
        <p:nvSpPr>
          <p:cNvPr id="474" name="Google Shape;474;p14"/>
          <p:cNvSpPr txBox="1"/>
          <p:nvPr/>
        </p:nvSpPr>
        <p:spPr>
          <a:xfrm>
            <a:off x="5181153" y="3560475"/>
            <a:ext cx="229670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44F39"/>
                </a:solidFill>
                <a:latin typeface="Arial"/>
                <a:ea typeface="Arial"/>
                <a:cs typeface="Arial"/>
                <a:sym typeface="Arial"/>
              </a:rPr>
              <a:t>Formation continue des PS au numérique </a:t>
            </a:r>
            <a:endParaRPr/>
          </a:p>
        </p:txBody>
      </p:sp>
      <p:sp>
        <p:nvSpPr>
          <p:cNvPr id="475" name="Google Shape;475;p14"/>
          <p:cNvSpPr txBox="1"/>
          <p:nvPr/>
        </p:nvSpPr>
        <p:spPr>
          <a:xfrm>
            <a:off x="8190341" y="3560474"/>
            <a:ext cx="224785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44F39"/>
                </a:solidFill>
                <a:latin typeface="Arial"/>
                <a:ea typeface="Arial"/>
                <a:cs typeface="Arial"/>
                <a:sym typeface="Arial"/>
              </a:rPr>
              <a:t>Accompagner les PS sur le terrain </a:t>
            </a:r>
            <a:endParaRPr/>
          </a:p>
        </p:txBody>
      </p:sp>
      <p:sp>
        <p:nvSpPr>
          <p:cNvPr id="476" name="Google Shape;476;p14"/>
          <p:cNvSpPr txBox="1"/>
          <p:nvPr/>
        </p:nvSpPr>
        <p:spPr>
          <a:xfrm>
            <a:off x="2119265" y="4162263"/>
            <a:ext cx="2593517"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Former tous les élèves des formations médicales, paramédicales et du social aux compétences de base du numérique en santé (RGPD, sécurité, etc.)</a:t>
            </a:r>
            <a:endParaRPr/>
          </a:p>
        </p:txBody>
      </p:sp>
      <p:sp>
        <p:nvSpPr>
          <p:cNvPr id="477" name="Google Shape;477;p14"/>
          <p:cNvSpPr txBox="1"/>
          <p:nvPr/>
        </p:nvSpPr>
        <p:spPr>
          <a:xfrm>
            <a:off x="5181153" y="4162263"/>
            <a:ext cx="2424719"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Faciliter l'accès et assurer la prise en charge d'une formation au numérique en santé pour chaque professionnel (formation continue).</a:t>
            </a:r>
            <a:endParaRPr/>
          </a:p>
        </p:txBody>
      </p:sp>
      <p:sp>
        <p:nvSpPr>
          <p:cNvPr id="478" name="Google Shape;478;p14"/>
          <p:cNvSpPr txBox="1"/>
          <p:nvPr/>
        </p:nvSpPr>
        <p:spPr>
          <a:xfrm>
            <a:off x="8174465" y="4223896"/>
            <a:ext cx="2424719" cy="1600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Accompagner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les professionnels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sur le terrain sur l'usage du numérique et les transformations organisationnelles associées.</a:t>
            </a:r>
            <a:endParaRPr/>
          </a:p>
        </p:txBody>
      </p:sp>
      <p:pic>
        <p:nvPicPr>
          <p:cNvPr id="479" name="Google Shape;479;p14"/>
          <p:cNvPicPr preferRelativeResize="0"/>
          <p:nvPr/>
        </p:nvPicPr>
        <p:blipFill rotWithShape="1">
          <a:blip r:embed="rId3">
            <a:alphaModFix/>
          </a:blip>
          <a:srcRect/>
          <a:stretch/>
        </p:blipFill>
        <p:spPr>
          <a:xfrm>
            <a:off x="2228109" y="2847127"/>
            <a:ext cx="536155" cy="581873"/>
          </a:xfrm>
          <a:prstGeom prst="rect">
            <a:avLst/>
          </a:prstGeom>
          <a:noFill/>
          <a:ln>
            <a:noFill/>
          </a:ln>
        </p:spPr>
      </p:pic>
      <p:pic>
        <p:nvPicPr>
          <p:cNvPr id="480" name="Google Shape;480;p14"/>
          <p:cNvPicPr preferRelativeResize="0"/>
          <p:nvPr/>
        </p:nvPicPr>
        <p:blipFill rotWithShape="1">
          <a:blip r:embed="rId4">
            <a:alphaModFix/>
          </a:blip>
          <a:srcRect/>
          <a:stretch/>
        </p:blipFill>
        <p:spPr>
          <a:xfrm>
            <a:off x="5325365" y="2750594"/>
            <a:ext cx="526995" cy="603430"/>
          </a:xfrm>
          <a:prstGeom prst="rect">
            <a:avLst/>
          </a:prstGeom>
          <a:noFill/>
          <a:ln>
            <a:noFill/>
          </a:ln>
        </p:spPr>
      </p:pic>
      <p:pic>
        <p:nvPicPr>
          <p:cNvPr id="481" name="Google Shape;481;p14"/>
          <p:cNvPicPr preferRelativeResize="0"/>
          <p:nvPr/>
        </p:nvPicPr>
        <p:blipFill rotWithShape="1">
          <a:blip r:embed="rId5">
            <a:alphaModFix/>
          </a:blip>
          <a:srcRect/>
          <a:stretch/>
        </p:blipFill>
        <p:spPr>
          <a:xfrm>
            <a:off x="8309766" y="2803155"/>
            <a:ext cx="748187" cy="6212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88140" y="3613354"/>
            <a:ext cx="10176389" cy="830997"/>
          </a:xfrm>
          <a:prstGeom prst="rect">
            <a:avLst/>
          </a:prstGeom>
          <a:noFill/>
        </p:spPr>
        <p:txBody>
          <a:bodyPr wrap="square" rtlCol="0">
            <a:spAutoFit/>
          </a:bodyPr>
          <a:lstStyle/>
          <a:p>
            <a:endParaRPr lang="fr-FR" sz="2400" dirty="0" smtClean="0">
              <a:solidFill>
                <a:schemeClr val="accent1">
                  <a:lumMod val="75000"/>
                </a:schemeClr>
              </a:solidFill>
            </a:endParaRPr>
          </a:p>
          <a:p>
            <a:r>
              <a:rPr lang="fr-FR" sz="2400" dirty="0">
                <a:solidFill>
                  <a:schemeClr val="accent1">
                    <a:lumMod val="75000"/>
                  </a:schemeClr>
                </a:solidFill>
              </a:rPr>
              <a:t>Dr </a:t>
            </a:r>
            <a:r>
              <a:rPr lang="fr-FR" sz="2400" dirty="0" err="1">
                <a:solidFill>
                  <a:schemeClr val="accent1">
                    <a:lumMod val="75000"/>
                  </a:schemeClr>
                </a:solidFill>
              </a:rPr>
              <a:t>Borhane</a:t>
            </a:r>
            <a:r>
              <a:rPr lang="fr-FR" sz="2400" dirty="0">
                <a:solidFill>
                  <a:schemeClr val="accent1">
                    <a:lumMod val="75000"/>
                  </a:schemeClr>
                </a:solidFill>
              </a:rPr>
              <a:t> </a:t>
            </a:r>
            <a:r>
              <a:rPr lang="fr-FR" sz="2400" dirty="0" err="1">
                <a:solidFill>
                  <a:schemeClr val="accent1">
                    <a:lumMod val="75000"/>
                  </a:schemeClr>
                </a:solidFill>
              </a:rPr>
              <a:t>Slama</a:t>
            </a:r>
            <a:r>
              <a:rPr lang="fr-FR" sz="2400" dirty="0">
                <a:solidFill>
                  <a:schemeClr val="accent1">
                    <a:lumMod val="75000"/>
                  </a:schemeClr>
                </a:solidFill>
              </a:rPr>
              <a:t>, chef de pôle oncologie </a:t>
            </a:r>
            <a:r>
              <a:rPr lang="fr-FR" sz="2400" dirty="0" smtClean="0">
                <a:solidFill>
                  <a:schemeClr val="accent1">
                    <a:lumMod val="75000"/>
                  </a:schemeClr>
                </a:solidFill>
              </a:rPr>
              <a:t>au CH d’Avignon</a:t>
            </a:r>
            <a:endParaRPr lang="fr-FR" sz="2400" dirty="0">
              <a:solidFill>
                <a:schemeClr val="accent1">
                  <a:lumMod val="75000"/>
                </a:schemeClr>
              </a:solidFill>
            </a:endParaRPr>
          </a:p>
        </p:txBody>
      </p:sp>
    </p:spTree>
    <p:extLst>
      <p:ext uri="{BB962C8B-B14F-4D97-AF65-F5344CB8AC3E}">
        <p14:creationId xmlns:p14="http://schemas.microsoft.com/office/powerpoint/2010/main" val="2075314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88140" y="3613354"/>
            <a:ext cx="10176389" cy="830997"/>
          </a:xfrm>
          <a:prstGeom prst="rect">
            <a:avLst/>
          </a:prstGeom>
          <a:noFill/>
        </p:spPr>
        <p:txBody>
          <a:bodyPr wrap="square" rtlCol="0">
            <a:spAutoFit/>
          </a:bodyPr>
          <a:lstStyle/>
          <a:p>
            <a:endParaRPr lang="fr-FR" sz="2400" dirty="0" smtClean="0">
              <a:solidFill>
                <a:schemeClr val="accent1">
                  <a:lumMod val="75000"/>
                </a:schemeClr>
              </a:solidFill>
            </a:endParaRPr>
          </a:p>
          <a:p>
            <a:r>
              <a:rPr lang="fr-FR" sz="2400" dirty="0">
                <a:solidFill>
                  <a:schemeClr val="accent1">
                    <a:lumMod val="75000"/>
                  </a:schemeClr>
                </a:solidFill>
              </a:rPr>
              <a:t>M. François Barrière, directeur DAC Ressources Santé</a:t>
            </a:r>
          </a:p>
        </p:txBody>
      </p:sp>
    </p:spTree>
    <p:extLst>
      <p:ext uri="{BB962C8B-B14F-4D97-AF65-F5344CB8AC3E}">
        <p14:creationId xmlns:p14="http://schemas.microsoft.com/office/powerpoint/2010/main" val="494665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276860-F7F4-0112-C27D-22FFFF0DAEA4}"/>
              </a:ext>
            </a:extLst>
          </p:cNvPr>
          <p:cNvSpPr>
            <a:spLocks noGrp="1"/>
          </p:cNvSpPr>
          <p:nvPr>
            <p:ph type="ctrTitle"/>
          </p:nvPr>
        </p:nvSpPr>
        <p:spPr>
          <a:xfrm>
            <a:off x="255156" y="2838081"/>
            <a:ext cx="10770606" cy="2232000"/>
          </a:xfrm>
        </p:spPr>
        <p:txBody>
          <a:bodyPr>
            <a:normAutofit/>
          </a:bodyPr>
          <a:lstStyle/>
          <a:p>
            <a:r>
              <a:rPr lang="fr-FR" dirty="0">
                <a:solidFill>
                  <a:schemeClr val="accent6">
                    <a:lumMod val="75000"/>
                  </a:schemeClr>
                </a:solidFill>
                <a:latin typeface="Arial Narrow" panose="020B0606020202030204" pitchFamily="34" charset="0"/>
              </a:rPr>
              <a:t>AXE 2 - Dégager du temps pour tous les professionnels de santé et améliorer la prise en charge des personnes grâce au numérique</a:t>
            </a:r>
          </a:p>
        </p:txBody>
      </p:sp>
      <p:sp>
        <p:nvSpPr>
          <p:cNvPr id="3" name="Sous-titre 2">
            <a:extLst>
              <a:ext uri="{FF2B5EF4-FFF2-40B4-BE49-F238E27FC236}">
                <a16:creationId xmlns:a16="http://schemas.microsoft.com/office/drawing/2014/main" id="{13ADAC5B-4E36-6C95-B10C-D99B53900178}"/>
              </a:ext>
            </a:extLst>
          </p:cNvPr>
          <p:cNvSpPr>
            <a:spLocks noGrp="1"/>
          </p:cNvSpPr>
          <p:nvPr>
            <p:ph type="subTitle" idx="1"/>
          </p:nvPr>
        </p:nvSpPr>
        <p:spPr>
          <a:xfrm>
            <a:off x="2069197" y="5320061"/>
            <a:ext cx="8534400" cy="824948"/>
          </a:xfrm>
        </p:spPr>
        <p:txBody>
          <a:bodyPr>
            <a:normAutofit fontScale="92500" lnSpcReduction="20000"/>
          </a:bodyPr>
          <a:lstStyle/>
          <a:p>
            <a:r>
              <a:rPr lang="fr-FR" dirty="0">
                <a:solidFill>
                  <a:schemeClr val="tx1"/>
                </a:solidFill>
                <a:latin typeface="Arial Narrow" panose="020B0606020202030204" pitchFamily="34" charset="0"/>
              </a:rPr>
              <a:t>François BARRIERE, Directeur de la C360/DAC Ressources Santé Vaucluse</a:t>
            </a:r>
          </a:p>
        </p:txBody>
      </p:sp>
      <p:pic>
        <p:nvPicPr>
          <p:cNvPr id="7" name="Image 6">
            <a:extLst>
              <a:ext uri="{FF2B5EF4-FFF2-40B4-BE49-F238E27FC236}">
                <a16:creationId xmlns:a16="http://schemas.microsoft.com/office/drawing/2014/main" id="{5E423F1F-8CCE-F9C7-52DB-35902C8CE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001" y="83099"/>
            <a:ext cx="2387998" cy="2232000"/>
          </a:xfrm>
          <a:prstGeom prst="rect">
            <a:avLst/>
          </a:prstGeom>
        </p:spPr>
      </p:pic>
      <p:pic>
        <p:nvPicPr>
          <p:cNvPr id="5" name="Image 4">
            <a:extLst>
              <a:ext uri="{FF2B5EF4-FFF2-40B4-BE49-F238E27FC236}">
                <a16:creationId xmlns:a16="http://schemas.microsoft.com/office/drawing/2014/main" id="{D9BE729F-A8D8-D56D-6DDC-4ABFCFD307B1}"/>
              </a:ext>
            </a:extLst>
          </p:cNvPr>
          <p:cNvPicPr>
            <a:picLocks noChangeAspect="1"/>
          </p:cNvPicPr>
          <p:nvPr/>
        </p:nvPicPr>
        <p:blipFill>
          <a:blip r:embed="rId4"/>
          <a:stretch>
            <a:fillRect/>
          </a:stretch>
        </p:blipFill>
        <p:spPr>
          <a:xfrm>
            <a:off x="8177644" y="353292"/>
            <a:ext cx="3759199" cy="2648526"/>
          </a:xfrm>
          <a:prstGeom prst="rect">
            <a:avLst/>
          </a:prstGeom>
        </p:spPr>
      </p:pic>
      <p:pic>
        <p:nvPicPr>
          <p:cNvPr id="8" name="Image 7">
            <a:extLst>
              <a:ext uri="{FF2B5EF4-FFF2-40B4-BE49-F238E27FC236}">
                <a16:creationId xmlns:a16="http://schemas.microsoft.com/office/drawing/2014/main" id="{B520622A-1129-6459-0C83-B3D37A297B7E}"/>
              </a:ext>
            </a:extLst>
          </p:cNvPr>
          <p:cNvPicPr>
            <a:picLocks noChangeAspect="1"/>
          </p:cNvPicPr>
          <p:nvPr/>
        </p:nvPicPr>
        <p:blipFill>
          <a:blip r:embed="rId5"/>
          <a:stretch>
            <a:fillRect/>
          </a:stretch>
        </p:blipFill>
        <p:spPr>
          <a:xfrm>
            <a:off x="255156" y="2175627"/>
            <a:ext cx="993422" cy="1162756"/>
          </a:xfrm>
          <a:prstGeom prst="rect">
            <a:avLst/>
          </a:prstGeom>
        </p:spPr>
      </p:pic>
      <p:pic>
        <p:nvPicPr>
          <p:cNvPr id="10" name="Image 9">
            <a:extLst>
              <a:ext uri="{FF2B5EF4-FFF2-40B4-BE49-F238E27FC236}">
                <a16:creationId xmlns:a16="http://schemas.microsoft.com/office/drawing/2014/main" id="{3ACA50BB-9F92-D0EF-0C64-1C748E819B03}"/>
              </a:ext>
            </a:extLst>
          </p:cNvPr>
          <p:cNvPicPr>
            <a:picLocks noChangeAspect="1"/>
          </p:cNvPicPr>
          <p:nvPr/>
        </p:nvPicPr>
        <p:blipFill>
          <a:blip r:embed="rId6"/>
          <a:stretch>
            <a:fillRect/>
          </a:stretch>
        </p:blipFill>
        <p:spPr>
          <a:xfrm>
            <a:off x="1336780" y="2429783"/>
            <a:ext cx="1941689" cy="338667"/>
          </a:xfrm>
          <a:prstGeom prst="rect">
            <a:avLst/>
          </a:prstGeom>
        </p:spPr>
      </p:pic>
    </p:spTree>
    <p:extLst>
      <p:ext uri="{BB962C8B-B14F-4D97-AF65-F5344CB8AC3E}">
        <p14:creationId xmlns:p14="http://schemas.microsoft.com/office/powerpoint/2010/main" val="3177879574"/>
      </p:ext>
    </p:extLst>
  </p:cSld>
  <p:clrMapOvr>
    <a:masterClrMapping/>
  </p:clrMapOvr>
  <p:transition spd="slow" advTm="8000">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Bulle narrative : rectangle à coins arrondis 53">
            <a:extLst>
              <a:ext uri="{FF2B5EF4-FFF2-40B4-BE49-F238E27FC236}">
                <a16:creationId xmlns:a16="http://schemas.microsoft.com/office/drawing/2014/main" id="{B67748F7-2441-4E34-8AD7-799448D97624}"/>
              </a:ext>
            </a:extLst>
          </p:cNvPr>
          <p:cNvSpPr/>
          <p:nvPr/>
        </p:nvSpPr>
        <p:spPr>
          <a:xfrm>
            <a:off x="558798" y="3306170"/>
            <a:ext cx="3722659" cy="2266007"/>
          </a:xfrm>
          <a:prstGeom prst="wedgeRoundRectCallout">
            <a:avLst>
              <a:gd name="adj1" fmla="val 70446"/>
              <a:gd name="adj2" fmla="val -2762"/>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Narrow" panose="020B0606020202030204" pitchFamily="34" charset="0"/>
                <a:ea typeface="Roboto" panose="02000000000000000000" pitchFamily="2" charset="0"/>
                <a:cs typeface="+mn-cs"/>
              </a:rPr>
              <a:t>Un service d’appui destiné à </a:t>
            </a:r>
            <a:r>
              <a:rPr kumimoji="0" lang="fr-FR" sz="1800" b="1" i="0" u="none" strike="noStrike" kern="1200" cap="none" spc="0" normalizeH="0" baseline="0" noProof="0" dirty="0">
                <a:ln>
                  <a:noFill/>
                </a:ln>
                <a:solidFill>
                  <a:srgbClr val="F79646">
                    <a:lumMod val="75000"/>
                  </a:srgbClr>
                </a:solidFill>
                <a:effectLst/>
                <a:uLnTx/>
                <a:uFillTx/>
                <a:latin typeface="Arial Narrow" panose="020B0606020202030204" pitchFamily="34" charset="0"/>
                <a:ea typeface="Roboto" panose="02000000000000000000" pitchFamily="2" charset="0"/>
                <a:cs typeface="+mn-cs"/>
              </a:rPr>
              <a:t>tous les professionnels</a:t>
            </a:r>
            <a:r>
              <a:rPr kumimoji="0" lang="fr-FR" sz="1800" b="1" i="0" u="none" strike="noStrike" kern="1200" cap="none" spc="0" normalizeH="0" baseline="0" noProof="0" dirty="0">
                <a:ln>
                  <a:noFill/>
                </a:ln>
                <a:solidFill>
                  <a:prstClr val="black"/>
                </a:solidFill>
                <a:effectLst/>
                <a:uLnTx/>
                <a:uFillTx/>
                <a:latin typeface="Arial Narrow" panose="020B0606020202030204" pitchFamily="34" charset="0"/>
                <a:ea typeface="Roboto" panose="02000000000000000000" pitchFamily="2" charset="0"/>
                <a:cs typeface="+mn-cs"/>
              </a:rPr>
              <a:t>, pour améliorer le parcours de Soins des </a:t>
            </a:r>
            <a:r>
              <a:rPr kumimoji="0" lang="fr-FR" sz="1800" b="1" i="0" u="none" strike="noStrike" kern="1200" cap="none" spc="0" normalizeH="0" baseline="0" noProof="0" dirty="0">
                <a:ln>
                  <a:noFill/>
                </a:ln>
                <a:solidFill>
                  <a:srgbClr val="F79646">
                    <a:lumMod val="75000"/>
                  </a:srgbClr>
                </a:solidFill>
                <a:effectLst/>
                <a:uLnTx/>
                <a:uFillTx/>
                <a:latin typeface="Arial Narrow" panose="020B0606020202030204" pitchFamily="34" charset="0"/>
                <a:ea typeface="Roboto" panose="02000000000000000000" pitchFamily="2" charset="0"/>
                <a:cs typeface="+mn-cs"/>
              </a:rPr>
              <a:t>personnes en situation complexe, tout âge, toute pathologie, tout public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prstClr val="black"/>
                </a:solidFill>
                <a:effectLst/>
                <a:uLnTx/>
                <a:uFillTx/>
                <a:latin typeface="Arial Narrow" panose="020B0606020202030204" pitchFamily="34" charset="0"/>
                <a:ea typeface="Roboto" panose="02000000000000000000" pitchFamily="2" charset="0"/>
                <a:cs typeface="+mn-cs"/>
              </a:rPr>
              <a:t>(hors canton de Pertuis)</a:t>
            </a:r>
          </a:p>
        </p:txBody>
      </p:sp>
      <p:sp>
        <p:nvSpPr>
          <p:cNvPr id="14" name="Espace réservé du numéro de diapositive 2">
            <a:extLst>
              <a:ext uri="{FF2B5EF4-FFF2-40B4-BE49-F238E27FC236}">
                <a16:creationId xmlns:a16="http://schemas.microsoft.com/office/drawing/2014/main" id="{DF326ED7-60C3-411D-A4CC-D114C517A9DB}"/>
              </a:ext>
            </a:extLst>
          </p:cNvPr>
          <p:cNvSpPr txBox="1">
            <a:spLocks/>
          </p:cNvSpPr>
          <p:nvPr/>
        </p:nvSpPr>
        <p:spPr>
          <a:xfrm>
            <a:off x="11487155" y="6492875"/>
            <a:ext cx="704845"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2C8F9A3-8E2C-4C25-AFE8-7872BB1D874E}" type="slidenum">
              <a:rPr kumimoji="0" lang="fr-FR" sz="14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fr-FR"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4" name="Bulle narrative : rectangle à coins arrondis 3">
            <a:extLst>
              <a:ext uri="{FF2B5EF4-FFF2-40B4-BE49-F238E27FC236}">
                <a16:creationId xmlns:a16="http://schemas.microsoft.com/office/drawing/2014/main" id="{65A4D23D-E427-0D86-9EB2-7FD8B84E1E7B}"/>
              </a:ext>
            </a:extLst>
          </p:cNvPr>
          <p:cNvSpPr/>
          <p:nvPr/>
        </p:nvSpPr>
        <p:spPr>
          <a:xfrm>
            <a:off x="8198829" y="3275565"/>
            <a:ext cx="3722659" cy="2119547"/>
          </a:xfrm>
          <a:prstGeom prst="wedgeRoundRectCallout">
            <a:avLst>
              <a:gd name="adj1" fmla="val -66301"/>
              <a:gd name="adj2" fmla="val -1036"/>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Narrow" panose="020B0606020202030204" pitchFamily="34" charset="0"/>
                <a:ea typeface="Roboto" panose="02000000000000000000" pitchFamily="2" charset="0"/>
                <a:cs typeface="+mn-cs"/>
              </a:rPr>
              <a:t>Un service d’appui destiné aux </a:t>
            </a:r>
            <a:r>
              <a:rPr kumimoji="0" lang="fr-FR" sz="1800" b="1" i="0" u="none" strike="noStrike" kern="1200" cap="none" spc="0" normalizeH="0" baseline="0" noProof="0" dirty="0">
                <a:ln>
                  <a:noFill/>
                </a:ln>
                <a:solidFill>
                  <a:srgbClr val="F79646">
                    <a:lumMod val="75000"/>
                  </a:srgbClr>
                </a:solidFill>
                <a:effectLst/>
                <a:uLnTx/>
                <a:uFillTx/>
                <a:latin typeface="Arial Narrow" panose="020B0606020202030204" pitchFamily="34" charset="0"/>
                <a:ea typeface="Roboto" panose="02000000000000000000" pitchFamily="2" charset="0"/>
                <a:cs typeface="+mn-cs"/>
              </a:rPr>
              <a:t>personnes en situation de handicap et leurs aidants </a:t>
            </a:r>
            <a:r>
              <a:rPr kumimoji="0" lang="fr-FR" sz="1800" b="1" i="0" u="none" strike="noStrike" kern="1200" cap="none" spc="0" normalizeH="0" baseline="0" noProof="0" dirty="0">
                <a:ln>
                  <a:noFill/>
                </a:ln>
                <a:solidFill>
                  <a:prstClr val="black"/>
                </a:solidFill>
                <a:effectLst/>
                <a:uLnTx/>
                <a:uFillTx/>
                <a:latin typeface="Arial Narrow" panose="020B0606020202030204" pitchFamily="34" charset="0"/>
                <a:ea typeface="Roboto" panose="02000000000000000000" pitchFamily="2" charset="0"/>
                <a:cs typeface="+mn-cs"/>
              </a:rPr>
              <a:t>pour </a:t>
            </a:r>
            <a:r>
              <a:rPr kumimoji="0" lang="fr-FR" sz="1800" b="1" i="0" u="none" strike="noStrike" kern="1200" cap="none" spc="0" normalizeH="0" baseline="0" noProof="0" dirty="0" err="1">
                <a:ln>
                  <a:noFill/>
                </a:ln>
                <a:solidFill>
                  <a:prstClr val="black"/>
                </a:solidFill>
                <a:effectLst/>
                <a:uLnTx/>
                <a:uFillTx/>
                <a:latin typeface="Arial Narrow" panose="020B0606020202030204" pitchFamily="34" charset="0"/>
                <a:ea typeface="Roboto" panose="02000000000000000000" pitchFamily="2" charset="0"/>
                <a:cs typeface="+mn-cs"/>
              </a:rPr>
              <a:t>co-construire</a:t>
            </a:r>
            <a:r>
              <a:rPr kumimoji="0" lang="fr-FR" sz="1800" b="1" i="0" u="none" strike="noStrike" kern="1200" cap="none" spc="0" normalizeH="0" baseline="0" noProof="0" dirty="0">
                <a:ln>
                  <a:noFill/>
                </a:ln>
                <a:solidFill>
                  <a:prstClr val="black"/>
                </a:solidFill>
                <a:effectLst/>
                <a:uLnTx/>
                <a:uFillTx/>
                <a:latin typeface="Arial Narrow" panose="020B0606020202030204" pitchFamily="34" charset="0"/>
                <a:ea typeface="Roboto" panose="02000000000000000000" pitchFamily="2" charset="0"/>
                <a:cs typeface="+mn-cs"/>
              </a:rPr>
              <a:t> le projet de vie et mobiliser le droit commun sur l’ensemble du Vaucluse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prstClr val="black"/>
                </a:solidFill>
                <a:effectLst/>
                <a:uLnTx/>
                <a:uFillTx/>
                <a:latin typeface="Arial Narrow" panose="020B0606020202030204" pitchFamily="34" charset="0"/>
                <a:ea typeface="Roboto" panose="02000000000000000000" pitchFamily="2" charset="0"/>
                <a:cs typeface="+mn-cs"/>
              </a:rPr>
              <a:t>(Canton de Pertuis inclus) </a:t>
            </a:r>
          </a:p>
        </p:txBody>
      </p:sp>
      <p:sp>
        <p:nvSpPr>
          <p:cNvPr id="21" name="Bulle narrative : rectangle à coins arrondis 20">
            <a:extLst>
              <a:ext uri="{FF2B5EF4-FFF2-40B4-BE49-F238E27FC236}">
                <a16:creationId xmlns:a16="http://schemas.microsoft.com/office/drawing/2014/main" id="{9ADD517E-E94B-4434-BF5C-F9475250BEC8}"/>
              </a:ext>
            </a:extLst>
          </p:cNvPr>
          <p:cNvSpPr/>
          <p:nvPr/>
        </p:nvSpPr>
        <p:spPr>
          <a:xfrm>
            <a:off x="794656" y="1109633"/>
            <a:ext cx="5301343" cy="1722373"/>
          </a:xfrm>
          <a:prstGeom prst="wedgeRoundRectCallout">
            <a:avLst>
              <a:gd name="adj1" fmla="val 15323"/>
              <a:gd name="adj2" fmla="val 47420"/>
              <a:gd name="adj3" fmla="val 16667"/>
            </a:avLst>
          </a:prstGeom>
          <a:solidFill>
            <a:schemeClr val="accent5">
              <a:lumMod val="60000"/>
              <a:lumOff val="40000"/>
            </a:schemeClr>
          </a:solid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Narrow" panose="020B0606020202030204" pitchFamily="34" charset="0"/>
                <a:ea typeface="Roboto" panose="02000000000000000000" pitchFamily="2" charset="0"/>
                <a:cs typeface="+mn-cs"/>
              </a:rPr>
              <a:t>Appui aux </a:t>
            </a:r>
            <a:r>
              <a:rPr kumimoji="0" lang="fr-FR" sz="1800" b="1" i="0" u="sng" strike="noStrike" kern="1200" cap="none" spc="0" normalizeH="0" baseline="0" noProof="0" dirty="0">
                <a:ln>
                  <a:noFill/>
                </a:ln>
                <a:solidFill>
                  <a:prstClr val="black"/>
                </a:solidFill>
                <a:effectLst/>
                <a:uLnTx/>
                <a:uFillTx/>
                <a:latin typeface="Arial Narrow" panose="020B0606020202030204" pitchFamily="34" charset="0"/>
                <a:ea typeface="Roboto" panose="02000000000000000000" pitchFamily="2" charset="0"/>
                <a:cs typeface="+mn-cs"/>
              </a:rPr>
              <a:t>situations individuelles </a:t>
            </a:r>
            <a:r>
              <a:rPr kumimoji="0" lang="fr-FR" sz="1800" b="1" i="0" u="none" strike="noStrike" kern="1200" cap="none" spc="0" normalizeH="0" baseline="0" noProof="0" dirty="0">
                <a:ln>
                  <a:noFill/>
                </a:ln>
                <a:solidFill>
                  <a:prstClr val="black"/>
                </a:solidFill>
                <a:effectLst/>
                <a:uLnTx/>
                <a:uFillTx/>
                <a:latin typeface="Arial Narrow" panose="020B0606020202030204" pitchFamily="34" charset="0"/>
                <a:ea typeface="Roboto" panose="02000000000000000000" pitchFamily="2" charset="0"/>
                <a:cs typeface="+mn-cs"/>
              </a:rPr>
              <a:t>avec une </a:t>
            </a:r>
            <a:r>
              <a:rPr kumimoji="0" lang="fr-FR" sz="1800" b="1" i="0" u="none" strike="noStrike" kern="1200" cap="none" spc="0" normalizeH="0" baseline="0" noProof="0" dirty="0">
                <a:ln>
                  <a:noFill/>
                </a:ln>
                <a:solidFill>
                  <a:srgbClr val="FF6600"/>
                </a:solidFill>
                <a:effectLst/>
                <a:uLnTx/>
                <a:uFillTx/>
                <a:latin typeface="Arial Narrow" panose="020B0606020202030204" pitchFamily="34" charset="0"/>
                <a:ea typeface="Roboto" panose="02000000000000000000" pitchFamily="2" charset="0"/>
                <a:cs typeface="+mn-cs"/>
              </a:rPr>
              <a:t>réponse graduée allant  de l’information 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6600"/>
                </a:solidFill>
                <a:effectLst/>
                <a:uLnTx/>
                <a:uFillTx/>
                <a:latin typeface="Arial Narrow" panose="020B0606020202030204" pitchFamily="34" charset="0"/>
                <a:ea typeface="Roboto" panose="02000000000000000000" pitchFamily="2" charset="0"/>
                <a:cs typeface="+mn-cs"/>
              </a:rPr>
              <a:t> la coordination intensive</a:t>
            </a:r>
            <a:endParaRPr kumimoji="0" lang="fr-FR" sz="3200" b="1" i="0" u="none" strike="noStrike" kern="1200" cap="none" spc="0" normalizeH="0" baseline="0" noProof="0" dirty="0">
              <a:ln>
                <a:noFill/>
              </a:ln>
              <a:solidFill>
                <a:srgbClr val="FF6600"/>
              </a:solidFill>
              <a:effectLst/>
              <a:uLnTx/>
              <a:uFillTx/>
              <a:latin typeface="Arial Narrow" panose="020B0606020202030204" pitchFamily="34" charset="0"/>
              <a:ea typeface="Roboto" panose="02000000000000000000" pitchFamily="2" charset="0"/>
              <a:cs typeface="+mn-cs"/>
            </a:endParaRPr>
          </a:p>
        </p:txBody>
      </p:sp>
      <p:sp>
        <p:nvSpPr>
          <p:cNvPr id="26" name="Bulle narrative : rectangle à coins arrondis 25">
            <a:extLst>
              <a:ext uri="{FF2B5EF4-FFF2-40B4-BE49-F238E27FC236}">
                <a16:creationId xmlns:a16="http://schemas.microsoft.com/office/drawing/2014/main" id="{DE140639-5E71-493F-9895-AB4B0B6205B9}"/>
              </a:ext>
            </a:extLst>
          </p:cNvPr>
          <p:cNvSpPr/>
          <p:nvPr/>
        </p:nvSpPr>
        <p:spPr>
          <a:xfrm>
            <a:off x="6302377" y="1099190"/>
            <a:ext cx="5537200" cy="1722373"/>
          </a:xfrm>
          <a:prstGeom prst="wedgeRoundRectCallout">
            <a:avLst>
              <a:gd name="adj1" fmla="val -19262"/>
              <a:gd name="adj2" fmla="val 48375"/>
              <a:gd name="adj3" fmla="val 16667"/>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Appui aux pratiques professionnelles et à la </a:t>
            </a:r>
            <a:r>
              <a:rPr kumimoji="0" lang="fr-FR" sz="1800" b="1"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coordination territoriale </a:t>
            </a:r>
            <a:r>
              <a:rPr kumimoji="0" lang="fr-FR"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via </a:t>
            </a:r>
            <a:r>
              <a:rPr kumimoji="0" lang="fr-FR" sz="1800" b="1" i="0" u="none" strike="noStrike" kern="1200" cap="none" spc="0" normalizeH="0" baseline="0" noProof="0" dirty="0">
                <a:ln>
                  <a:noFill/>
                </a:ln>
                <a:solidFill>
                  <a:srgbClr val="F79646">
                    <a:lumMod val="50000"/>
                  </a:srgbClr>
                </a:solidFill>
                <a:effectLst/>
                <a:uLnTx/>
                <a:uFillTx/>
                <a:latin typeface="Arial Narrow" panose="020B0606020202030204" pitchFamily="34" charset="0"/>
                <a:ea typeface="Roboto" panose="02000000000000000000" pitchFamily="2" charset="0"/>
                <a:cs typeface="+mn-cs"/>
              </a:rPr>
              <a:t>le pilotage de projets, la </a:t>
            </a:r>
            <a:r>
              <a:rPr kumimoji="0" lang="fr-FR" sz="1800" b="1" i="0" u="none" strike="noStrike" kern="1200" cap="none" spc="0" normalizeH="0" baseline="0" noProof="0" dirty="0" err="1">
                <a:ln>
                  <a:noFill/>
                </a:ln>
                <a:solidFill>
                  <a:srgbClr val="F79646">
                    <a:lumMod val="50000"/>
                  </a:srgbClr>
                </a:solidFill>
                <a:effectLst/>
                <a:uLnTx/>
                <a:uFillTx/>
                <a:latin typeface="Arial Narrow" panose="020B0606020202030204" pitchFamily="34" charset="0"/>
                <a:ea typeface="Roboto" panose="02000000000000000000" pitchFamily="2" charset="0"/>
                <a:cs typeface="+mn-cs"/>
              </a:rPr>
              <a:t>co</a:t>
            </a:r>
            <a:r>
              <a:rPr kumimoji="0" lang="fr-FR" sz="1800" b="1" i="0" u="none" strike="noStrike" kern="1200" cap="none" spc="0" normalizeH="0" baseline="0" noProof="0" dirty="0">
                <a:ln>
                  <a:noFill/>
                </a:ln>
                <a:solidFill>
                  <a:srgbClr val="F79646">
                    <a:lumMod val="50000"/>
                  </a:srgbClr>
                </a:solidFill>
                <a:effectLst/>
                <a:uLnTx/>
                <a:uFillTx/>
                <a:latin typeface="Arial Narrow" panose="020B0606020202030204" pitchFamily="34" charset="0"/>
                <a:ea typeface="Roboto" panose="02000000000000000000" pitchFamily="2" charset="0"/>
                <a:cs typeface="+mn-cs"/>
              </a:rPr>
              <a:t>-élaboration de solutions innovantes &amp; l’animation territoriale</a:t>
            </a:r>
          </a:p>
        </p:txBody>
      </p:sp>
      <p:sp>
        <p:nvSpPr>
          <p:cNvPr id="2" name="ZoneTexte 1">
            <a:extLst>
              <a:ext uri="{FF2B5EF4-FFF2-40B4-BE49-F238E27FC236}">
                <a16:creationId xmlns:a16="http://schemas.microsoft.com/office/drawing/2014/main" id="{388D9310-F02C-FA3C-C934-85BCEC1076C8}"/>
              </a:ext>
            </a:extLst>
          </p:cNvPr>
          <p:cNvSpPr txBox="1"/>
          <p:nvPr/>
        </p:nvSpPr>
        <p:spPr>
          <a:xfrm>
            <a:off x="0" y="233434"/>
            <a:ext cx="123006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Calibri"/>
                <a:ea typeface="+mn-ea"/>
                <a:cs typeface="+mn-cs"/>
              </a:rPr>
              <a:t>2 Missions de service public, en subsidiarité,  assurées par une équipe pluriprofessionnelle</a:t>
            </a:r>
          </a:p>
        </p:txBody>
      </p:sp>
      <p:grpSp>
        <p:nvGrpSpPr>
          <p:cNvPr id="6" name="Groupe 5">
            <a:extLst>
              <a:ext uri="{FF2B5EF4-FFF2-40B4-BE49-F238E27FC236}">
                <a16:creationId xmlns:a16="http://schemas.microsoft.com/office/drawing/2014/main" id="{5504D011-8740-A6F8-2559-62A10D975292}"/>
              </a:ext>
            </a:extLst>
          </p:cNvPr>
          <p:cNvGrpSpPr/>
          <p:nvPr/>
        </p:nvGrpSpPr>
        <p:grpSpPr>
          <a:xfrm>
            <a:off x="924791" y="4425052"/>
            <a:ext cx="7480416" cy="2437155"/>
            <a:chOff x="924791" y="4425052"/>
            <a:chExt cx="7480416" cy="2437155"/>
          </a:xfrm>
        </p:grpSpPr>
        <p:grpSp>
          <p:nvGrpSpPr>
            <p:cNvPr id="5" name="Groupe 4">
              <a:extLst>
                <a:ext uri="{FF2B5EF4-FFF2-40B4-BE49-F238E27FC236}">
                  <a16:creationId xmlns:a16="http://schemas.microsoft.com/office/drawing/2014/main" id="{EE9722C2-B85D-3DAC-3247-E4FD9F108F4E}"/>
                </a:ext>
              </a:extLst>
            </p:cNvPr>
            <p:cNvGrpSpPr/>
            <p:nvPr/>
          </p:nvGrpSpPr>
          <p:grpSpPr>
            <a:xfrm>
              <a:off x="4199546" y="4425052"/>
              <a:ext cx="4205661" cy="2158200"/>
              <a:chOff x="4199546" y="4425052"/>
              <a:chExt cx="4205661" cy="2158200"/>
            </a:xfrm>
          </p:grpSpPr>
          <p:sp>
            <p:nvSpPr>
              <p:cNvPr id="11" name="ZoneTexte 10">
                <a:extLst>
                  <a:ext uri="{FF2B5EF4-FFF2-40B4-BE49-F238E27FC236}">
                    <a16:creationId xmlns:a16="http://schemas.microsoft.com/office/drawing/2014/main" id="{CC154515-B54D-4A8A-A2E1-01D9D9430BD8}"/>
                  </a:ext>
                </a:extLst>
              </p:cNvPr>
              <p:cNvSpPr txBox="1"/>
              <p:nvPr/>
            </p:nvSpPr>
            <p:spPr>
              <a:xfrm>
                <a:off x="4199546" y="4425052"/>
                <a:ext cx="4205661"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black"/>
                    </a:solidFill>
                    <a:effectLst/>
                    <a:uLnTx/>
                    <a:uFillTx/>
                    <a:latin typeface="Arial Narrow" panose="020B0606020202030204" pitchFamily="34" charset="0"/>
                    <a:ea typeface="Roboto" panose="02000000000000000000" pitchFamily="2" charset="0"/>
                    <a:cs typeface="+mn-cs"/>
                  </a:rPr>
                  <a:t>DAC</a:t>
                </a:r>
                <a:r>
                  <a:rPr kumimoji="0" lang="fr-FR" sz="2800" b="1" i="0" u="none" strike="noStrike" kern="1200" cap="none" spc="0" normalizeH="0" baseline="0" noProof="0" dirty="0">
                    <a:ln>
                      <a:noFill/>
                    </a:ln>
                    <a:solidFill>
                      <a:srgbClr val="0070C0"/>
                    </a:solidFill>
                    <a:effectLst/>
                    <a:uLnTx/>
                    <a:uFillTx/>
                    <a:latin typeface="Arial Narrow" panose="020B0606020202030204" pitchFamily="34" charset="0"/>
                    <a:ea typeface="Roboto" panose="02000000000000000000" pitchFamily="2" charset="0"/>
                    <a:cs typeface="+mn-cs"/>
                  </a:rPr>
                  <a:t> et </a:t>
                </a:r>
                <a:r>
                  <a:rPr kumimoji="0" lang="fr-FR" sz="4800" b="1" i="0" u="none" strike="noStrike" kern="1200" cap="none" spc="0" normalizeH="0" baseline="0" noProof="0" dirty="0">
                    <a:ln>
                      <a:noFill/>
                    </a:ln>
                    <a:solidFill>
                      <a:prstClr val="black"/>
                    </a:solidFill>
                    <a:effectLst/>
                    <a:uLnTx/>
                    <a:uFillTx/>
                    <a:latin typeface="Arial Narrow" panose="020B0606020202030204" pitchFamily="34" charset="0"/>
                    <a:ea typeface="Roboto" panose="02000000000000000000" pitchFamily="2" charset="0"/>
                    <a:cs typeface="+mn-cs"/>
                  </a:rPr>
                  <a:t>C360</a:t>
                </a:r>
                <a:r>
                  <a:rPr kumimoji="0" lang="fr-FR" sz="2800" b="1" i="0" u="none" strike="noStrike" kern="1200" cap="none" spc="0" normalizeH="0" baseline="0" noProof="0" dirty="0">
                    <a:ln>
                      <a:noFill/>
                    </a:ln>
                    <a:solidFill>
                      <a:srgbClr val="0070C0"/>
                    </a:solidFill>
                    <a:effectLst/>
                    <a:uLnTx/>
                    <a:uFillTx/>
                    <a:latin typeface="Arial Narrow" panose="020B0606020202030204" pitchFamily="34" charset="0"/>
                    <a:ea typeface="Roboto" panose="0200000000000000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70C0"/>
                    </a:solidFill>
                    <a:effectLst/>
                    <a:uLnTx/>
                    <a:uFillTx/>
                    <a:latin typeface="Arial Narrow" panose="020B0606020202030204" pitchFamily="34" charset="0"/>
                    <a:ea typeface="Roboto" panose="02000000000000000000" pitchFamily="2" charset="0"/>
                    <a:cs typeface="+mn-cs"/>
                  </a:rPr>
                  <a:t>Ressources Santé Vaucluse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6600"/>
                    </a:solidFill>
                    <a:effectLst/>
                    <a:uLnTx/>
                    <a:uFillTx/>
                    <a:latin typeface="Arial Narrow" panose="020B0606020202030204" pitchFamily="34" charset="0"/>
                    <a:ea typeface="Roboto" panose="02000000000000000000" pitchFamily="2" charset="0"/>
                    <a:cs typeface="+mn-cs"/>
                  </a:rPr>
                  <a:t>c’est quoi</a:t>
                </a:r>
              </a:p>
            </p:txBody>
          </p:sp>
          <p:pic>
            <p:nvPicPr>
              <p:cNvPr id="10" name="Graphique 9" descr="Point d’interrogation avec un remplissage uni">
                <a:extLst>
                  <a:ext uri="{FF2B5EF4-FFF2-40B4-BE49-F238E27FC236}">
                    <a16:creationId xmlns:a16="http://schemas.microsoft.com/office/drawing/2014/main" id="{278EAF40-8EB5-44E7-B109-5BBDCACF02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082284" y="5729812"/>
                <a:ext cx="853440" cy="853440"/>
              </a:xfrm>
              <a:prstGeom prst="rect">
                <a:avLst/>
              </a:prstGeom>
            </p:spPr>
          </p:pic>
        </p:grpSp>
        <p:sp>
          <p:nvSpPr>
            <p:cNvPr id="3" name="ZoneTexte 2">
              <a:extLst>
                <a:ext uri="{FF2B5EF4-FFF2-40B4-BE49-F238E27FC236}">
                  <a16:creationId xmlns:a16="http://schemas.microsoft.com/office/drawing/2014/main" id="{38DF6649-7441-5E88-A8AF-E556F8B628CF}"/>
                </a:ext>
              </a:extLst>
            </p:cNvPr>
            <p:cNvSpPr txBox="1"/>
            <p:nvPr/>
          </p:nvSpPr>
          <p:spPr>
            <a:xfrm>
              <a:off x="924791" y="6492875"/>
              <a:ext cx="54470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Dispositif d’Appui à la Coordination et Communauté 360 </a:t>
              </a:r>
            </a:p>
          </p:txBody>
        </p:sp>
      </p:grpSp>
      <p:sp>
        <p:nvSpPr>
          <p:cNvPr id="7" name="Espace réservé du pied de page 6">
            <a:extLst>
              <a:ext uri="{FF2B5EF4-FFF2-40B4-BE49-F238E27FC236}">
                <a16:creationId xmlns:a16="http://schemas.microsoft.com/office/drawing/2014/main" id="{B7624B25-0F79-5C31-9472-F46BA6EEF4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t>Présentation DAC et feuille de route numérique 10 janvier 2023</a:t>
            </a:r>
          </a:p>
        </p:txBody>
      </p:sp>
      <p:sp>
        <p:nvSpPr>
          <p:cNvPr id="8" name="Espace réservé du numéro de diapositive 7">
            <a:extLst>
              <a:ext uri="{FF2B5EF4-FFF2-40B4-BE49-F238E27FC236}">
                <a16:creationId xmlns:a16="http://schemas.microsoft.com/office/drawing/2014/main" id="{EB0D066E-EB14-79E9-9AD4-240CA09D32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C8F9A3-8E2C-4C25-AFE8-7872BB1D874E}"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794909"/>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4" grpId="0" animBg="1"/>
      <p:bldP spid="21" grpId="0" animBg="1"/>
      <p:bldP spid="26"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66018" y="2654710"/>
            <a:ext cx="10220632" cy="707886"/>
          </a:xfrm>
          <a:prstGeom prst="rect">
            <a:avLst/>
          </a:prstGeom>
          <a:noFill/>
        </p:spPr>
        <p:txBody>
          <a:bodyPr wrap="square" rtlCol="0">
            <a:spAutoFit/>
          </a:bodyPr>
          <a:lstStyle/>
          <a:p>
            <a:r>
              <a:rPr lang="fr-FR" sz="4000" dirty="0" smtClean="0">
                <a:solidFill>
                  <a:schemeClr val="accent1">
                    <a:lumMod val="75000"/>
                  </a:schemeClr>
                </a:solidFill>
              </a:rPr>
              <a:t>La dynamique régionale</a:t>
            </a:r>
            <a:endParaRPr lang="fr-FR" sz="4000" dirty="0">
              <a:solidFill>
                <a:schemeClr val="accent1">
                  <a:lumMod val="75000"/>
                </a:schemeClr>
              </a:solidFill>
            </a:endParaRPr>
          </a:p>
        </p:txBody>
      </p:sp>
      <p:sp>
        <p:nvSpPr>
          <p:cNvPr id="3" name="ZoneTexte 2"/>
          <p:cNvSpPr txBox="1"/>
          <p:nvPr/>
        </p:nvSpPr>
        <p:spPr>
          <a:xfrm>
            <a:off x="988140" y="3613354"/>
            <a:ext cx="10176389" cy="1200329"/>
          </a:xfrm>
          <a:prstGeom prst="rect">
            <a:avLst/>
          </a:prstGeom>
          <a:noFill/>
        </p:spPr>
        <p:txBody>
          <a:bodyPr wrap="square" rtlCol="0">
            <a:spAutoFit/>
          </a:bodyPr>
          <a:lstStyle/>
          <a:p>
            <a:endParaRPr lang="fr-FR" sz="2400" dirty="0" smtClean="0">
              <a:solidFill>
                <a:schemeClr val="accent1">
                  <a:lumMod val="75000"/>
                </a:schemeClr>
              </a:solidFill>
            </a:endParaRPr>
          </a:p>
          <a:p>
            <a:r>
              <a:rPr lang="fr-FR" sz="2400" dirty="0" smtClean="0">
                <a:solidFill>
                  <a:schemeClr val="accent1">
                    <a:lumMod val="75000"/>
                  </a:schemeClr>
                </a:solidFill>
              </a:rPr>
              <a:t>Géraldine Cornet Gicquel, directrice des services numériques ARS PACA</a:t>
            </a:r>
          </a:p>
          <a:p>
            <a:endParaRPr lang="fr-FR" sz="2400" dirty="0">
              <a:solidFill>
                <a:schemeClr val="accent1">
                  <a:lumMod val="75000"/>
                </a:schemeClr>
              </a:solidFill>
            </a:endParaRPr>
          </a:p>
        </p:txBody>
      </p:sp>
    </p:spTree>
    <p:extLst>
      <p:ext uri="{BB962C8B-B14F-4D97-AF65-F5344CB8AC3E}">
        <p14:creationId xmlns:p14="http://schemas.microsoft.com/office/powerpoint/2010/main" val="321089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C8BB1-5F33-47D9-8126-A193222BAFCA}"/>
              </a:ext>
            </a:extLst>
          </p:cNvPr>
          <p:cNvSpPr>
            <a:spLocks noGrp="1"/>
          </p:cNvSpPr>
          <p:nvPr>
            <p:ph type="title"/>
          </p:nvPr>
        </p:nvSpPr>
        <p:spPr>
          <a:xfrm>
            <a:off x="4374573" y="365928"/>
            <a:ext cx="7674088" cy="842906"/>
          </a:xfrm>
        </p:spPr>
        <p:txBody>
          <a:bodyPr>
            <a:normAutofit fontScale="90000"/>
          </a:bodyPr>
          <a:lstStyle/>
          <a:p>
            <a:pPr algn="l"/>
            <a:r>
              <a:rPr lang="fr-FR" dirty="0">
                <a:solidFill>
                  <a:schemeClr val="accent6">
                    <a:lumMod val="75000"/>
                  </a:schemeClr>
                </a:solidFill>
                <a:latin typeface="Arial Narrow" panose="020B0606020202030204" pitchFamily="34" charset="0"/>
              </a:rPr>
              <a:t>Rôle et missions du DAC/C360 et le lien numérique </a:t>
            </a:r>
          </a:p>
        </p:txBody>
      </p:sp>
      <p:sp>
        <p:nvSpPr>
          <p:cNvPr id="3" name="Espace réservé du numéro de diapositive 2">
            <a:extLst>
              <a:ext uri="{FF2B5EF4-FFF2-40B4-BE49-F238E27FC236}">
                <a16:creationId xmlns:a16="http://schemas.microsoft.com/office/drawing/2014/main" id="{2DE59309-A044-4403-8760-6FB84E66D6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C8F9A3-8E2C-4C25-AFE8-7872BB1D874E}" type="slidenum">
              <a:rPr kumimoji="0" lang="fr-FR" sz="1200" b="0" i="0" u="none" strike="noStrike" kern="1200" cap="none" spc="0" normalizeH="0" baseline="0" noProof="0" smtClean="0">
                <a:ln>
                  <a:noFill/>
                </a:ln>
                <a:solidFill>
                  <a:prstClr val="black">
                    <a:tint val="75000"/>
                  </a:prst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tint val="75000"/>
                </a:prstClr>
              </a:solidFill>
              <a:effectLst/>
              <a:uLnTx/>
              <a:uFillTx/>
              <a:latin typeface="Arial Narrow" panose="020B0606020202030204" pitchFamily="34" charset="0"/>
              <a:ea typeface="+mn-ea"/>
              <a:cs typeface="+mn-cs"/>
            </a:endParaRPr>
          </a:p>
        </p:txBody>
      </p:sp>
      <p:sp>
        <p:nvSpPr>
          <p:cNvPr id="9" name="Rectangle 8">
            <a:extLst>
              <a:ext uri="{FF2B5EF4-FFF2-40B4-BE49-F238E27FC236}">
                <a16:creationId xmlns:a16="http://schemas.microsoft.com/office/drawing/2014/main" id="{D38E0C4E-2CDD-4432-9A36-3DD019B76536}"/>
              </a:ext>
            </a:extLst>
          </p:cNvPr>
          <p:cNvSpPr/>
          <p:nvPr/>
        </p:nvSpPr>
        <p:spPr>
          <a:xfrm>
            <a:off x="4374573" y="1138467"/>
            <a:ext cx="7674088" cy="118833"/>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 4">
            <a:extLst>
              <a:ext uri="{FF2B5EF4-FFF2-40B4-BE49-F238E27FC236}">
                <a16:creationId xmlns:a16="http://schemas.microsoft.com/office/drawing/2014/main" id="{5C86F4E4-637E-F2AD-8B36-91999504C892}"/>
              </a:ext>
            </a:extLst>
          </p:cNvPr>
          <p:cNvPicPr>
            <a:picLocks noChangeAspect="1"/>
          </p:cNvPicPr>
          <p:nvPr/>
        </p:nvPicPr>
        <p:blipFill>
          <a:blip r:embed="rId3"/>
          <a:stretch>
            <a:fillRect/>
          </a:stretch>
        </p:blipFill>
        <p:spPr>
          <a:xfrm>
            <a:off x="606065" y="0"/>
            <a:ext cx="1182727" cy="1103472"/>
          </a:xfrm>
          <a:prstGeom prst="rect">
            <a:avLst/>
          </a:prstGeom>
        </p:spPr>
      </p:pic>
      <p:sp>
        <p:nvSpPr>
          <p:cNvPr id="8" name="Espace réservé du pied de page 5">
            <a:extLst>
              <a:ext uri="{FF2B5EF4-FFF2-40B4-BE49-F238E27FC236}">
                <a16:creationId xmlns:a16="http://schemas.microsoft.com/office/drawing/2014/main" id="{765EF8E1-97EA-4EC0-A1CA-E21D03DC5EB5}"/>
              </a:ext>
            </a:extLst>
          </p:cNvPr>
          <p:cNvSpPr>
            <a:spLocks noGrp="1"/>
          </p:cNvSpPr>
          <p:nvPr>
            <p:ph type="ftr" sz="quarter" idx="11"/>
          </p:nvPr>
        </p:nvSpPr>
        <p:spPr>
          <a:xfrm>
            <a:off x="3119670" y="6469847"/>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Arial Narrow" panose="020B0606020202030204" pitchFamily="34" charset="0"/>
                <a:ea typeface="+mn-ea"/>
                <a:cs typeface="+mn-cs"/>
              </a:rPr>
              <a:t>Présentation DAC et feuille de route numérique 10 janvier 2023</a:t>
            </a:r>
          </a:p>
        </p:txBody>
      </p:sp>
      <p:pic>
        <p:nvPicPr>
          <p:cNvPr id="10" name="Image 9">
            <a:extLst>
              <a:ext uri="{FF2B5EF4-FFF2-40B4-BE49-F238E27FC236}">
                <a16:creationId xmlns:a16="http://schemas.microsoft.com/office/drawing/2014/main" id="{CEB8377E-105F-A036-611B-07371C3A58B1}"/>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754086" y="936442"/>
            <a:ext cx="6901542" cy="6216462"/>
          </a:xfrm>
          <a:prstGeom prst="rect">
            <a:avLst/>
          </a:prstGeom>
          <a:effectLst>
            <a:softEdge rad="635000"/>
          </a:effectLst>
        </p:spPr>
      </p:pic>
      <p:sp>
        <p:nvSpPr>
          <p:cNvPr id="7" name="Espace réservé du contenu 6">
            <a:extLst>
              <a:ext uri="{FF2B5EF4-FFF2-40B4-BE49-F238E27FC236}">
                <a16:creationId xmlns:a16="http://schemas.microsoft.com/office/drawing/2014/main" id="{A916C9DE-E8E4-4AC0-89C8-E7F714FDA31D}"/>
              </a:ext>
            </a:extLst>
          </p:cNvPr>
          <p:cNvSpPr>
            <a:spLocks noGrp="1"/>
          </p:cNvSpPr>
          <p:nvPr>
            <p:ph idx="1"/>
          </p:nvPr>
        </p:nvSpPr>
        <p:spPr>
          <a:xfrm>
            <a:off x="113211" y="1459325"/>
            <a:ext cx="11935450" cy="4824536"/>
          </a:xfrm>
        </p:spPr>
        <p:txBody>
          <a:bodyPr>
            <a:normAutofit/>
          </a:bodyPr>
          <a:lstStyle/>
          <a:p>
            <a:pPr marL="0" indent="0">
              <a:buNone/>
            </a:pPr>
            <a:r>
              <a:rPr lang="fr-FR" dirty="0"/>
              <a:t>Constats locaux et nationaux (ANAP)</a:t>
            </a:r>
          </a:p>
          <a:p>
            <a:pPr marL="0" indent="0">
              <a:buNone/>
            </a:pPr>
            <a:r>
              <a:rPr lang="fr-FR" dirty="0"/>
              <a:t>Les professionnels de santé ont besoin du DAC dans trois principaux cas de figure : </a:t>
            </a:r>
          </a:p>
          <a:p>
            <a:r>
              <a:rPr lang="fr-FR" dirty="0"/>
              <a:t>Identifier le parcours dans lequel inscrire leurs patients ; </a:t>
            </a:r>
          </a:p>
          <a:p>
            <a:r>
              <a:rPr lang="fr-FR" dirty="0"/>
              <a:t>Identifier les acteurs pertinents à contacter ; </a:t>
            </a:r>
          </a:p>
          <a:p>
            <a:r>
              <a:rPr lang="fr-FR" u="sng" dirty="0"/>
              <a:t>Gagner du temps en s’appuyant sur une équipe dont la coordination est la mission principale</a:t>
            </a:r>
            <a:r>
              <a:rPr lang="fr-FR" dirty="0"/>
              <a:t>.  </a:t>
            </a:r>
          </a:p>
          <a:p>
            <a:pPr marL="0" indent="0">
              <a:buNone/>
            </a:pPr>
            <a:endParaRPr lang="fr-FR" dirty="0"/>
          </a:p>
        </p:txBody>
      </p:sp>
    </p:spTree>
    <p:extLst>
      <p:ext uri="{BB962C8B-B14F-4D97-AF65-F5344CB8AC3E}">
        <p14:creationId xmlns:p14="http://schemas.microsoft.com/office/powerpoint/2010/main" val="1430554479"/>
      </p:ext>
    </p:extLst>
  </p:cSld>
  <p:clrMapOvr>
    <a:masterClrMapping/>
  </p:clrMapOvr>
  <mc:AlternateContent xmlns:mc="http://schemas.openxmlformats.org/markup-compatibility/2006" xmlns:p14="http://schemas.microsoft.com/office/powerpoint/2010/main">
    <mc:Choice Requires="p14">
      <p:transition p14:dur="0" advTm="8000"/>
    </mc:Choice>
    <mc:Fallback xmlns="">
      <p:transition advTm="8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C8BB1-5F33-47D9-8126-A193222BAFCA}"/>
              </a:ext>
            </a:extLst>
          </p:cNvPr>
          <p:cNvSpPr>
            <a:spLocks noGrp="1"/>
          </p:cNvSpPr>
          <p:nvPr>
            <p:ph type="title"/>
          </p:nvPr>
        </p:nvSpPr>
        <p:spPr>
          <a:xfrm>
            <a:off x="4374573" y="365928"/>
            <a:ext cx="7674088" cy="842906"/>
          </a:xfrm>
        </p:spPr>
        <p:txBody>
          <a:bodyPr>
            <a:normAutofit fontScale="90000"/>
          </a:bodyPr>
          <a:lstStyle/>
          <a:p>
            <a:pPr algn="l"/>
            <a:r>
              <a:rPr lang="fr-FR" dirty="0">
                <a:solidFill>
                  <a:schemeClr val="accent6">
                    <a:lumMod val="75000"/>
                  </a:schemeClr>
                </a:solidFill>
                <a:latin typeface="Arial Narrow" panose="020B0606020202030204" pitchFamily="34" charset="0"/>
              </a:rPr>
              <a:t>Rôle et missions du DAC/C360 et le lien numérique </a:t>
            </a:r>
          </a:p>
        </p:txBody>
      </p:sp>
      <p:sp>
        <p:nvSpPr>
          <p:cNvPr id="3" name="Espace réservé du numéro de diapositive 2">
            <a:extLst>
              <a:ext uri="{FF2B5EF4-FFF2-40B4-BE49-F238E27FC236}">
                <a16:creationId xmlns:a16="http://schemas.microsoft.com/office/drawing/2014/main" id="{2DE59309-A044-4403-8760-6FB84E66D6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C8F9A3-8E2C-4C25-AFE8-7872BB1D874E}" type="slidenum">
              <a:rPr kumimoji="0" lang="fr-FR" sz="1200" b="0" i="0" u="none" strike="noStrike" kern="1200" cap="none" spc="0" normalizeH="0" baseline="0" noProof="0" smtClean="0">
                <a:ln>
                  <a:noFill/>
                </a:ln>
                <a:solidFill>
                  <a:prstClr val="black">
                    <a:tint val="75000"/>
                  </a:prst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tint val="75000"/>
                </a:prstClr>
              </a:solidFill>
              <a:effectLst/>
              <a:uLnTx/>
              <a:uFillTx/>
              <a:latin typeface="Arial Narrow" panose="020B0606020202030204" pitchFamily="34" charset="0"/>
              <a:ea typeface="+mn-ea"/>
              <a:cs typeface="+mn-cs"/>
            </a:endParaRPr>
          </a:p>
        </p:txBody>
      </p:sp>
      <p:sp>
        <p:nvSpPr>
          <p:cNvPr id="9" name="Rectangle 8">
            <a:extLst>
              <a:ext uri="{FF2B5EF4-FFF2-40B4-BE49-F238E27FC236}">
                <a16:creationId xmlns:a16="http://schemas.microsoft.com/office/drawing/2014/main" id="{D38E0C4E-2CDD-4432-9A36-3DD019B76536}"/>
              </a:ext>
            </a:extLst>
          </p:cNvPr>
          <p:cNvSpPr/>
          <p:nvPr/>
        </p:nvSpPr>
        <p:spPr>
          <a:xfrm>
            <a:off x="4374573" y="1138467"/>
            <a:ext cx="7674088" cy="118833"/>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 4">
            <a:extLst>
              <a:ext uri="{FF2B5EF4-FFF2-40B4-BE49-F238E27FC236}">
                <a16:creationId xmlns:a16="http://schemas.microsoft.com/office/drawing/2014/main" id="{5C86F4E4-637E-F2AD-8B36-91999504C892}"/>
              </a:ext>
            </a:extLst>
          </p:cNvPr>
          <p:cNvPicPr>
            <a:picLocks noChangeAspect="1"/>
          </p:cNvPicPr>
          <p:nvPr/>
        </p:nvPicPr>
        <p:blipFill>
          <a:blip r:embed="rId3"/>
          <a:stretch>
            <a:fillRect/>
          </a:stretch>
        </p:blipFill>
        <p:spPr>
          <a:xfrm>
            <a:off x="606065" y="0"/>
            <a:ext cx="1182727" cy="1103472"/>
          </a:xfrm>
          <a:prstGeom prst="rect">
            <a:avLst/>
          </a:prstGeom>
        </p:spPr>
      </p:pic>
      <p:sp>
        <p:nvSpPr>
          <p:cNvPr id="8" name="Espace réservé du pied de page 5">
            <a:extLst>
              <a:ext uri="{FF2B5EF4-FFF2-40B4-BE49-F238E27FC236}">
                <a16:creationId xmlns:a16="http://schemas.microsoft.com/office/drawing/2014/main" id="{765EF8E1-97EA-4EC0-A1CA-E21D03DC5EB5}"/>
              </a:ext>
            </a:extLst>
          </p:cNvPr>
          <p:cNvSpPr>
            <a:spLocks noGrp="1"/>
          </p:cNvSpPr>
          <p:nvPr>
            <p:ph type="ftr" sz="quarter" idx="11"/>
          </p:nvPr>
        </p:nvSpPr>
        <p:spPr>
          <a:xfrm>
            <a:off x="3119670" y="6469847"/>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Arial Narrow" panose="020B0606020202030204" pitchFamily="34" charset="0"/>
                <a:ea typeface="+mn-ea"/>
                <a:cs typeface="+mn-cs"/>
              </a:rPr>
              <a:t>Présentation DAC et feuille de route numérique 10 janvier 2023</a:t>
            </a:r>
          </a:p>
        </p:txBody>
      </p:sp>
      <p:pic>
        <p:nvPicPr>
          <p:cNvPr id="10" name="Image 9">
            <a:extLst>
              <a:ext uri="{FF2B5EF4-FFF2-40B4-BE49-F238E27FC236}">
                <a16:creationId xmlns:a16="http://schemas.microsoft.com/office/drawing/2014/main" id="{CEB8377E-105F-A036-611B-07371C3A58B1}"/>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754086" y="936442"/>
            <a:ext cx="6901542" cy="6216462"/>
          </a:xfrm>
          <a:prstGeom prst="rect">
            <a:avLst/>
          </a:prstGeom>
          <a:effectLst>
            <a:softEdge rad="635000"/>
          </a:effectLst>
        </p:spPr>
      </p:pic>
      <p:sp>
        <p:nvSpPr>
          <p:cNvPr id="7" name="Espace réservé du contenu 6">
            <a:extLst>
              <a:ext uri="{FF2B5EF4-FFF2-40B4-BE49-F238E27FC236}">
                <a16:creationId xmlns:a16="http://schemas.microsoft.com/office/drawing/2014/main" id="{A916C9DE-E8E4-4AC0-89C8-E7F714FDA31D}"/>
              </a:ext>
            </a:extLst>
          </p:cNvPr>
          <p:cNvSpPr>
            <a:spLocks noGrp="1"/>
          </p:cNvSpPr>
          <p:nvPr>
            <p:ph idx="1"/>
          </p:nvPr>
        </p:nvSpPr>
        <p:spPr>
          <a:xfrm>
            <a:off x="113211" y="1459325"/>
            <a:ext cx="11935450" cy="4824536"/>
          </a:xfrm>
        </p:spPr>
        <p:txBody>
          <a:bodyPr>
            <a:normAutofit fontScale="32500" lnSpcReduction="20000"/>
          </a:bodyPr>
          <a:lstStyle/>
          <a:p>
            <a:r>
              <a:rPr lang="fr-FR" sz="7000" dirty="0"/>
              <a:t>Clé de voute de la coordination des parcours;</a:t>
            </a:r>
          </a:p>
          <a:p>
            <a:pPr lvl="1"/>
            <a:r>
              <a:rPr lang="fr-FR" sz="7000" dirty="0"/>
              <a:t>Système d’information partagé avec une interopérabilité optimale</a:t>
            </a:r>
          </a:p>
          <a:p>
            <a:pPr lvl="2"/>
            <a:r>
              <a:rPr lang="fr-FR" sz="5500" dirty="0"/>
              <a:t>Favorise l’émergence de procédures partagées et d’habitudes de travail collaboratif entre les acteurs pour la sécurisation de parcours complexes </a:t>
            </a:r>
          </a:p>
          <a:p>
            <a:pPr lvl="2"/>
            <a:r>
              <a:rPr lang="fr-FR" sz="5500" dirty="0"/>
              <a:t>Facilite la coordination opérationnelle entre les acteurs sur une prise en charge donnée (centralisation des informations nécessaires, retour d’information plus systématique aux différents intervenants sur une situation…). </a:t>
            </a:r>
          </a:p>
          <a:p>
            <a:pPr lvl="2"/>
            <a:endParaRPr lang="fr-FR" sz="4000" dirty="0"/>
          </a:p>
          <a:p>
            <a:r>
              <a:rPr lang="fr-FR" sz="7000" dirty="0"/>
              <a:t>Mandaté dans un rôle de promotion des bonnes pratiques dans l’échange et le partage sécurisés d’infos : </a:t>
            </a:r>
          </a:p>
          <a:p>
            <a:pPr lvl="1"/>
            <a:r>
              <a:rPr lang="fr-FR" sz="7000" dirty="0"/>
              <a:t>Ambassadeurs d’une boite à outils du numérique : MSS , ROR , MES , INS, AZUREZO et cybersécurité (CAPSI)</a:t>
            </a:r>
          </a:p>
          <a:p>
            <a:pPr lvl="2"/>
            <a:r>
              <a:rPr lang="fr-FR" sz="5500" dirty="0"/>
              <a:t>Tiers facilitateurs pour aider à la prise en main des outils numériques en lien avec tous les acteurs</a:t>
            </a:r>
          </a:p>
          <a:p>
            <a:pPr lvl="3"/>
            <a:r>
              <a:rPr lang="fr-FR" sz="5500" dirty="0"/>
              <a:t>Délégué de proximité et délégué de territoire </a:t>
            </a:r>
            <a:r>
              <a:rPr lang="fr-FR" sz="5500" dirty="0" err="1"/>
              <a:t>IESs</a:t>
            </a:r>
            <a:r>
              <a:rPr lang="fr-FR" sz="5500" dirty="0"/>
              <a:t> </a:t>
            </a:r>
          </a:p>
          <a:p>
            <a:pPr lvl="3"/>
            <a:r>
              <a:rPr lang="fr-FR" sz="5500" dirty="0"/>
              <a:t>Conseiller Informatique Service de la CPAM 84</a:t>
            </a:r>
          </a:p>
          <a:p>
            <a:pPr marL="914400" lvl="2" indent="0">
              <a:buNone/>
            </a:pPr>
            <a:r>
              <a:rPr lang="fr-FR" sz="5500" dirty="0"/>
              <a:t>(ex : messageries sécurisées de santé en sollicitant des usages au quotidien) </a:t>
            </a:r>
          </a:p>
          <a:p>
            <a:pPr lvl="2"/>
            <a:endParaRPr lang="fr-FR" sz="4000" dirty="0"/>
          </a:p>
          <a:p>
            <a:endParaRPr lang="fr-FR" dirty="0"/>
          </a:p>
        </p:txBody>
      </p:sp>
    </p:spTree>
    <p:extLst>
      <p:ext uri="{BB962C8B-B14F-4D97-AF65-F5344CB8AC3E}">
        <p14:creationId xmlns:p14="http://schemas.microsoft.com/office/powerpoint/2010/main" val="2551916357"/>
      </p:ext>
    </p:extLst>
  </p:cSld>
  <p:clrMapOvr>
    <a:masterClrMapping/>
  </p:clrMapOvr>
  <mc:AlternateContent xmlns:mc="http://schemas.openxmlformats.org/markup-compatibility/2006" xmlns:p14="http://schemas.microsoft.com/office/powerpoint/2010/main">
    <mc:Choice Requires="p14">
      <p:transition p14:dur="0" advTm="8000"/>
    </mc:Choice>
    <mc:Fallback xmlns="">
      <p:transition advTm="8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BDFC19-1483-4AC7-A95D-85E6FC5F04C9}"/>
              </a:ext>
            </a:extLst>
          </p:cNvPr>
          <p:cNvSpPr>
            <a:spLocks noGrp="1"/>
          </p:cNvSpPr>
          <p:nvPr>
            <p:ph type="title"/>
          </p:nvPr>
        </p:nvSpPr>
        <p:spPr>
          <a:ln>
            <a:solidFill>
              <a:schemeClr val="bg1"/>
            </a:solidFill>
          </a:ln>
        </p:spPr>
        <p:txBody>
          <a:bodyPr>
            <a:normAutofit/>
          </a:bodyPr>
          <a:lstStyle/>
          <a:p>
            <a:pPr algn="just">
              <a:buClr>
                <a:srgbClr val="F79646">
                  <a:lumMod val="75000"/>
                </a:srgbClr>
              </a:buClr>
            </a:pPr>
            <a:r>
              <a:rPr lang="fr-FR" sz="3600" b="1" dirty="0">
                <a:solidFill>
                  <a:schemeClr val="accent6">
                    <a:lumMod val="75000"/>
                  </a:schemeClr>
                </a:solidFill>
                <a:latin typeface="Arial Narrow" panose="020B0606020202030204" pitchFamily="34" charset="0"/>
                <a:sym typeface="Wingdings" panose="05000000000000000000" pitchFamily="2" charset="2"/>
              </a:rPr>
              <a:t>Exemples de cas d’usage en cours </a:t>
            </a:r>
          </a:p>
        </p:txBody>
      </p:sp>
      <p:sp>
        <p:nvSpPr>
          <p:cNvPr id="10" name="Espace réservé du pied de page 5">
            <a:extLst>
              <a:ext uri="{FF2B5EF4-FFF2-40B4-BE49-F238E27FC236}">
                <a16:creationId xmlns:a16="http://schemas.microsoft.com/office/drawing/2014/main" id="{EBFF50B6-1EC0-4D8B-A786-DC969D68AC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Arial Narrow" panose="020B0606020202030204" pitchFamily="34" charset="0"/>
                <a:ea typeface="+mn-ea"/>
                <a:cs typeface="+mn-cs"/>
              </a:rPr>
              <a:t>Présentation DAC et feuille de route numérique 10 janvier 2023</a:t>
            </a:r>
          </a:p>
        </p:txBody>
      </p:sp>
      <p:sp>
        <p:nvSpPr>
          <p:cNvPr id="3" name="Espace réservé du contenu 2">
            <a:extLst>
              <a:ext uri="{FF2B5EF4-FFF2-40B4-BE49-F238E27FC236}">
                <a16:creationId xmlns:a16="http://schemas.microsoft.com/office/drawing/2014/main" id="{365DC4CD-5AC5-5F52-5A50-A4C1FCD18BB0}"/>
              </a:ext>
            </a:extLst>
          </p:cNvPr>
          <p:cNvSpPr>
            <a:spLocks noGrp="1"/>
          </p:cNvSpPr>
          <p:nvPr>
            <p:ph idx="1"/>
          </p:nvPr>
        </p:nvSpPr>
        <p:spPr>
          <a:xfrm>
            <a:off x="445013" y="1777119"/>
            <a:ext cx="11521280" cy="4824536"/>
          </a:xfrm>
        </p:spPr>
        <p:txBody>
          <a:bodyPr>
            <a:normAutofit fontScale="70000" lnSpcReduction="20000"/>
          </a:bodyPr>
          <a:lstStyle/>
          <a:p>
            <a:r>
              <a:rPr lang="fr-FR" dirty="0"/>
              <a:t>Echange et partage d’informations sur des situations accompagnées par l’équipe opérationnelle du DAC avec des intervenants du domicile : </a:t>
            </a:r>
          </a:p>
          <a:p>
            <a:pPr lvl="1"/>
            <a:r>
              <a:rPr lang="fr-FR" dirty="0"/>
              <a:t>inclusion des professionnels dans le cercle de soins avec une habilitation pour accès au dossier de coordination AZUREZO pour le référent du dossier </a:t>
            </a:r>
          </a:p>
          <a:p>
            <a:r>
              <a:rPr lang="fr-FR" dirty="0"/>
              <a:t>Un des rôles de nos référents parcours est d‘assurer la continuité informationnelle pour éviter les ruptures de parcours : </a:t>
            </a:r>
          </a:p>
          <a:p>
            <a:pPr lvl="1"/>
            <a:r>
              <a:rPr lang="fr-FR" dirty="0"/>
              <a:t>l’outil MSI  permet de faciliter la transmission en temps réel d’infos importantes pour la prise en charge des patients que nous accompagnons à toute l’équipe de soins de manière sécurisée</a:t>
            </a:r>
          </a:p>
          <a:p>
            <a:r>
              <a:rPr lang="fr-FR" dirty="0"/>
              <a:t>Travaux en cours avec les CPTS sur l’utilisation des outils numérique :</a:t>
            </a:r>
          </a:p>
          <a:p>
            <a:pPr lvl="1"/>
            <a:r>
              <a:rPr lang="fr-FR" dirty="0"/>
              <a:t> repérage et orientation sécurisée pour le recherche de médecin traitant </a:t>
            </a:r>
          </a:p>
          <a:p>
            <a:pPr lvl="1"/>
            <a:r>
              <a:rPr lang="fr-FR" dirty="0"/>
              <a:t>groupe sur AZUREZO incluant les référents CPTS et l’équipe opérationnelle </a:t>
            </a:r>
          </a:p>
          <a:p>
            <a:r>
              <a:rPr lang="fr-FR" dirty="0"/>
              <a:t>Travail en cours avec le Pole Oncologie du GHT 84 pour accompagner les patients atteint de pathologies cancéreuses en situation complexe: </a:t>
            </a:r>
          </a:p>
          <a:p>
            <a:pPr lvl="1"/>
            <a:r>
              <a:rPr lang="fr-FR" sz="2900" dirty="0">
                <a:effectLst/>
                <a:latin typeface="Calibri" panose="020F0502020204030204" pitchFamily="34" charset="0"/>
                <a:ea typeface="Calibri" panose="020F0502020204030204" pitchFamily="34" charset="0"/>
                <a:cs typeface="Calibri" panose="020F0502020204030204" pitchFamily="34" charset="0"/>
              </a:rPr>
              <a:t>L’objectif est d’aboutir à plus de  fluidité dans les accompagnements des patients atteints de cancer entre la ville et les ES grâce notamment aux outils numériques</a:t>
            </a:r>
            <a:r>
              <a:rPr lang="fr-FR" sz="2900" dirty="0">
                <a:effectLst/>
                <a:latin typeface="Calibri" panose="020F0502020204030204" pitchFamily="34" charset="0"/>
                <a:ea typeface="Calibri" panose="020F0502020204030204" pitchFamily="34" charset="0"/>
              </a:rPr>
              <a:t>.</a:t>
            </a:r>
            <a:endParaRPr lang="fr-FR" sz="4000" dirty="0"/>
          </a:p>
        </p:txBody>
      </p:sp>
      <p:sp>
        <p:nvSpPr>
          <p:cNvPr id="7" name="Rectangle 6">
            <a:extLst>
              <a:ext uri="{FF2B5EF4-FFF2-40B4-BE49-F238E27FC236}">
                <a16:creationId xmlns:a16="http://schemas.microsoft.com/office/drawing/2014/main" id="{6A9D6E3D-27A9-46E4-BD06-6AECF3FA8548}"/>
              </a:ext>
            </a:extLst>
          </p:cNvPr>
          <p:cNvSpPr/>
          <p:nvPr/>
        </p:nvSpPr>
        <p:spPr>
          <a:xfrm>
            <a:off x="3779601" y="1084467"/>
            <a:ext cx="8412399" cy="102076"/>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Espace réservé du numéro de diapositive 5">
            <a:extLst>
              <a:ext uri="{FF2B5EF4-FFF2-40B4-BE49-F238E27FC236}">
                <a16:creationId xmlns:a16="http://schemas.microsoft.com/office/drawing/2014/main" id="{DDFA9DE4-E89B-4E52-9ABC-104AAB7895F4}"/>
              </a:ext>
            </a:extLst>
          </p:cNvPr>
          <p:cNvSpPr txBox="1">
            <a:spLocks/>
          </p:cNvSpPr>
          <p:nvPr/>
        </p:nvSpPr>
        <p:spPr>
          <a:xfrm>
            <a:off x="3779601" y="6546652"/>
            <a:ext cx="3528392" cy="26205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prstClr val="white">
                  <a:lumMod val="50000"/>
                </a:prstClr>
              </a:solidFill>
              <a:effectLst/>
              <a:uLnTx/>
              <a:uFillTx/>
              <a:latin typeface="Arial Narrow" panose="020B0606020202030204" pitchFamily="34" charset="0"/>
              <a:ea typeface="+mn-ea"/>
              <a:cs typeface="+mn-cs"/>
            </a:endParaRPr>
          </a:p>
        </p:txBody>
      </p:sp>
      <p:sp>
        <p:nvSpPr>
          <p:cNvPr id="4" name="Espace réservé du numéro de diapositive 3">
            <a:extLst>
              <a:ext uri="{FF2B5EF4-FFF2-40B4-BE49-F238E27FC236}">
                <a16:creationId xmlns:a16="http://schemas.microsoft.com/office/drawing/2014/main" id="{216054E2-65F9-7EE5-8376-7A15D0E71D26}"/>
              </a:ext>
            </a:extLst>
          </p:cNvPr>
          <p:cNvSpPr>
            <a:spLocks noGrp="1"/>
          </p:cNvSpPr>
          <p:nvPr>
            <p:ph type="sldNum" sz="quarter" idx="12"/>
          </p:nvPr>
        </p:nvSpPr>
        <p:spPr>
          <a:xfrm>
            <a:off x="9011840" y="6637982"/>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C8F9A3-8E2C-4C25-AFE8-7872BB1D874E}"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83089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BDFC19-1483-4AC7-A95D-85E6FC5F04C9}"/>
              </a:ext>
            </a:extLst>
          </p:cNvPr>
          <p:cNvSpPr>
            <a:spLocks noGrp="1"/>
          </p:cNvSpPr>
          <p:nvPr>
            <p:ph type="title"/>
          </p:nvPr>
        </p:nvSpPr>
        <p:spPr/>
        <p:txBody>
          <a:bodyPr>
            <a:normAutofit/>
          </a:bodyPr>
          <a:lstStyle/>
          <a:p>
            <a:pPr algn="just">
              <a:buClr>
                <a:srgbClr val="F79646">
                  <a:lumMod val="75000"/>
                </a:srgbClr>
              </a:buClr>
            </a:pPr>
            <a:r>
              <a:rPr lang="fr-FR" dirty="0">
                <a:solidFill>
                  <a:schemeClr val="accent6">
                    <a:lumMod val="75000"/>
                  </a:schemeClr>
                </a:solidFill>
                <a:latin typeface="Arial Narrow" panose="020B0606020202030204" pitchFamily="34" charset="0"/>
                <a:sym typeface="Wingdings" panose="05000000000000000000" pitchFamily="2" charset="2"/>
              </a:rPr>
              <a:t>                                         Facteurs de réussite </a:t>
            </a:r>
            <a:endParaRPr lang="fr-FR" b="1" dirty="0">
              <a:solidFill>
                <a:schemeClr val="accent6">
                  <a:lumMod val="75000"/>
                </a:schemeClr>
              </a:solidFill>
              <a:latin typeface="Arial Narrow" panose="020B0606020202030204" pitchFamily="34" charset="0"/>
              <a:sym typeface="Wingdings" panose="05000000000000000000" pitchFamily="2" charset="2"/>
            </a:endParaRPr>
          </a:p>
        </p:txBody>
      </p:sp>
      <p:sp>
        <p:nvSpPr>
          <p:cNvPr id="10" name="Espace réservé du pied de page 5">
            <a:extLst>
              <a:ext uri="{FF2B5EF4-FFF2-40B4-BE49-F238E27FC236}">
                <a16:creationId xmlns:a16="http://schemas.microsoft.com/office/drawing/2014/main" id="{D6B4A00D-EDB3-4DEA-A974-A1D8CA1B95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Arial Narrow" panose="020B0606020202030204" pitchFamily="34" charset="0"/>
                <a:ea typeface="+mn-ea"/>
                <a:cs typeface="+mn-cs"/>
              </a:rPr>
              <a:t>Présentation DAC et feuille de route numérique 10 janvier 2023</a:t>
            </a:r>
          </a:p>
        </p:txBody>
      </p:sp>
      <p:sp>
        <p:nvSpPr>
          <p:cNvPr id="4" name="Espace réservé du contenu 3">
            <a:extLst>
              <a:ext uri="{FF2B5EF4-FFF2-40B4-BE49-F238E27FC236}">
                <a16:creationId xmlns:a16="http://schemas.microsoft.com/office/drawing/2014/main" id="{16AD12B2-65E2-DE6F-4D26-D8D03CE8CBD3}"/>
              </a:ext>
            </a:extLst>
          </p:cNvPr>
          <p:cNvSpPr>
            <a:spLocks noGrp="1"/>
          </p:cNvSpPr>
          <p:nvPr>
            <p:ph idx="1"/>
          </p:nvPr>
        </p:nvSpPr>
        <p:spPr/>
        <p:txBody>
          <a:bodyPr>
            <a:normAutofit fontScale="85000" lnSpcReduction="10000"/>
          </a:bodyPr>
          <a:lstStyle/>
          <a:p>
            <a:r>
              <a:rPr lang="fr-FR" dirty="0"/>
              <a:t>On continue à travailler au quotidien sur l’interconnaissance et à créer des habitudes de travail pour produire des usages numériques « intéressants » </a:t>
            </a:r>
          </a:p>
          <a:p>
            <a:r>
              <a:rPr lang="fr-FR" dirty="0"/>
              <a:t>L’ensemble des parties prenantes est conscient de la nécessité de partager et d’échanger pour avoir des parcours sans rupture sur le territoire : </a:t>
            </a:r>
            <a:r>
              <a:rPr lang="fr-FR" dirty="0" err="1"/>
              <a:t>Azurezo</a:t>
            </a:r>
            <a:r>
              <a:rPr lang="fr-FR" dirty="0"/>
              <a:t>, MSS sont les bons outils</a:t>
            </a:r>
          </a:p>
          <a:p>
            <a:r>
              <a:rPr lang="fr-FR" dirty="0"/>
              <a:t>Inscription dans une dynamique nationale, régionale et territoriale de virage numérique du système de Santé</a:t>
            </a:r>
          </a:p>
          <a:p>
            <a:r>
              <a:rPr lang="fr-FR" dirty="0"/>
              <a:t>Politique volontariste dans notre projet d’établissement 2022-2027 : </a:t>
            </a:r>
          </a:p>
          <a:p>
            <a:pPr lvl="1"/>
            <a:r>
              <a:rPr lang="fr-FR" dirty="0"/>
              <a:t>Feuille de route avec des fiches actions </a:t>
            </a:r>
          </a:p>
          <a:p>
            <a:pPr lvl="1"/>
            <a:r>
              <a:rPr lang="fr-FR" dirty="0"/>
              <a:t>Montée </a:t>
            </a:r>
            <a:r>
              <a:rPr lang="fr-FR"/>
              <a:t>en compétences numériques </a:t>
            </a:r>
            <a:r>
              <a:rPr lang="fr-FR" dirty="0"/>
              <a:t>de nos équipes </a:t>
            </a:r>
          </a:p>
          <a:p>
            <a:pPr lvl="1"/>
            <a:r>
              <a:rPr lang="fr-FR" dirty="0"/>
              <a:t>Mise en place d’un chef de projet numérique</a:t>
            </a:r>
            <a:r>
              <a:rPr lang="fr-FR" dirty="0">
                <a:sym typeface="Wingdings" panose="05000000000000000000" pitchFamily="2" charset="2"/>
              </a:rPr>
              <a:t></a:t>
            </a:r>
            <a:r>
              <a:rPr lang="fr-FR" dirty="0"/>
              <a:t> ???</a:t>
            </a:r>
          </a:p>
        </p:txBody>
      </p:sp>
      <p:sp>
        <p:nvSpPr>
          <p:cNvPr id="7" name="Rectangle 6">
            <a:extLst>
              <a:ext uri="{FF2B5EF4-FFF2-40B4-BE49-F238E27FC236}">
                <a16:creationId xmlns:a16="http://schemas.microsoft.com/office/drawing/2014/main" id="{6A9D6E3D-27A9-46E4-BD06-6AECF3FA8548}"/>
              </a:ext>
            </a:extLst>
          </p:cNvPr>
          <p:cNvSpPr/>
          <p:nvPr/>
        </p:nvSpPr>
        <p:spPr>
          <a:xfrm flipV="1">
            <a:off x="7689954" y="922327"/>
            <a:ext cx="4502046" cy="10240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Image 2">
            <a:extLst>
              <a:ext uri="{FF2B5EF4-FFF2-40B4-BE49-F238E27FC236}">
                <a16:creationId xmlns:a16="http://schemas.microsoft.com/office/drawing/2014/main" id="{DC9C142C-CE0F-4A50-7525-9C0EDEF4A4C6}"/>
              </a:ext>
            </a:extLst>
          </p:cNvPr>
          <p:cNvPicPr>
            <a:picLocks noChangeAspect="1"/>
          </p:cNvPicPr>
          <p:nvPr/>
        </p:nvPicPr>
        <p:blipFill>
          <a:blip r:embed="rId3"/>
          <a:stretch>
            <a:fillRect/>
          </a:stretch>
        </p:blipFill>
        <p:spPr>
          <a:xfrm>
            <a:off x="587404" y="33316"/>
            <a:ext cx="1182727" cy="1103472"/>
          </a:xfrm>
          <a:prstGeom prst="rect">
            <a:avLst/>
          </a:prstGeom>
        </p:spPr>
      </p:pic>
      <p:sp>
        <p:nvSpPr>
          <p:cNvPr id="5" name="Espace réservé du numéro de diapositive 4">
            <a:extLst>
              <a:ext uri="{FF2B5EF4-FFF2-40B4-BE49-F238E27FC236}">
                <a16:creationId xmlns:a16="http://schemas.microsoft.com/office/drawing/2014/main" id="{E4FC1C54-AB51-C9CB-082A-0A0B5ABA0A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C8F9A3-8E2C-4C25-AFE8-7872BB1D874E}"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2356046"/>
      </p:ext>
    </p:extLst>
  </p:cSld>
  <p:clrMapOvr>
    <a:masterClrMapping/>
  </p:clrMapOvr>
  <mc:AlternateContent xmlns:mc="http://schemas.openxmlformats.org/markup-compatibility/2006" xmlns:p14="http://schemas.microsoft.com/office/powerpoint/2010/main">
    <mc:Choice Requires="p14">
      <p:transition p14:dur="0" advTm="8000"/>
    </mc:Choice>
    <mc:Fallback xmlns="">
      <p:transition advTm="8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BDFC19-1483-4AC7-A95D-85E6FC5F04C9}"/>
              </a:ext>
            </a:extLst>
          </p:cNvPr>
          <p:cNvSpPr>
            <a:spLocks noGrp="1"/>
          </p:cNvSpPr>
          <p:nvPr>
            <p:ph type="title"/>
          </p:nvPr>
        </p:nvSpPr>
        <p:spPr/>
        <p:txBody>
          <a:bodyPr>
            <a:normAutofit/>
          </a:bodyPr>
          <a:lstStyle/>
          <a:p>
            <a:pPr algn="l">
              <a:buClr>
                <a:srgbClr val="F79646">
                  <a:lumMod val="75000"/>
                </a:srgbClr>
              </a:buClr>
            </a:pPr>
            <a:r>
              <a:rPr lang="fr-FR" sz="3600" dirty="0">
                <a:solidFill>
                  <a:schemeClr val="accent6"/>
                </a:solidFill>
                <a:latin typeface="Arial Narrow" panose="020B0606020202030204" pitchFamily="34" charset="0"/>
                <a:sym typeface="Wingdings" panose="05000000000000000000" pitchFamily="2" charset="2"/>
              </a:rPr>
              <a:t>                                    </a:t>
            </a:r>
            <a:r>
              <a:rPr lang="fr-FR" dirty="0">
                <a:solidFill>
                  <a:schemeClr val="accent6">
                    <a:lumMod val="75000"/>
                  </a:schemeClr>
                </a:solidFill>
                <a:latin typeface="Arial Narrow" panose="020B0606020202030204" pitchFamily="34" charset="0"/>
                <a:sym typeface="Wingdings" panose="05000000000000000000" pitchFamily="2" charset="2"/>
              </a:rPr>
              <a:t>Points de vigilance</a:t>
            </a:r>
            <a:endParaRPr lang="fr-FR" sz="3600" b="1" dirty="0">
              <a:solidFill>
                <a:schemeClr val="accent6">
                  <a:lumMod val="75000"/>
                </a:schemeClr>
              </a:solidFill>
              <a:latin typeface="Arial Narrow" panose="020B0606020202030204" pitchFamily="34" charset="0"/>
              <a:sym typeface="Wingdings" panose="05000000000000000000" pitchFamily="2" charset="2"/>
            </a:endParaRPr>
          </a:p>
        </p:txBody>
      </p:sp>
      <p:sp>
        <p:nvSpPr>
          <p:cNvPr id="11" name="Espace réservé du pied de page 5">
            <a:extLst>
              <a:ext uri="{FF2B5EF4-FFF2-40B4-BE49-F238E27FC236}">
                <a16:creationId xmlns:a16="http://schemas.microsoft.com/office/drawing/2014/main" id="{07F0DE93-786A-4BE8-9CF8-B0D03DFFB9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Arial Narrow" panose="020B0606020202030204" pitchFamily="34" charset="0"/>
                <a:ea typeface="+mn-ea"/>
                <a:cs typeface="+mn-cs"/>
              </a:rPr>
              <a:t>Présentation DAC et feuille de route numérique 10 janvier 2023</a:t>
            </a:r>
          </a:p>
        </p:txBody>
      </p:sp>
      <p:sp>
        <p:nvSpPr>
          <p:cNvPr id="4" name="Espace réservé du contenu 3">
            <a:extLst>
              <a:ext uri="{FF2B5EF4-FFF2-40B4-BE49-F238E27FC236}">
                <a16:creationId xmlns:a16="http://schemas.microsoft.com/office/drawing/2014/main" id="{3D679617-5DD4-83BA-8872-0992FFA56B9E}"/>
              </a:ext>
            </a:extLst>
          </p:cNvPr>
          <p:cNvSpPr>
            <a:spLocks noGrp="1"/>
          </p:cNvSpPr>
          <p:nvPr>
            <p:ph idx="1"/>
          </p:nvPr>
        </p:nvSpPr>
        <p:spPr/>
        <p:txBody>
          <a:bodyPr/>
          <a:lstStyle/>
          <a:p>
            <a:r>
              <a:rPr lang="fr-FR" dirty="0"/>
              <a:t>Problèmes de ressources humaines dans tous les secteurs </a:t>
            </a:r>
          </a:p>
          <a:p>
            <a:pPr lvl="1"/>
            <a:r>
              <a:rPr lang="fr-FR" dirty="0"/>
              <a:t>Avec un sentiment de perdre du temps avant d’en gagner</a:t>
            </a:r>
          </a:p>
          <a:p>
            <a:pPr lvl="1"/>
            <a:r>
              <a:rPr lang="fr-FR" dirty="0"/>
              <a:t>Changer pour certains le sentiment de contraintes à celui d’opportunité  </a:t>
            </a:r>
          </a:p>
          <a:p>
            <a:r>
              <a:rPr lang="fr-FR" dirty="0"/>
              <a:t>Des degrés de maturité des SI hétérogènes entre le sanitaire, le médicosocial et le social </a:t>
            </a:r>
          </a:p>
          <a:p>
            <a:r>
              <a:rPr lang="fr-FR" dirty="0"/>
              <a:t>Des outils de coordination en concurrence sur l’usage et qui ne sont pas interopérables  </a:t>
            </a:r>
          </a:p>
        </p:txBody>
      </p:sp>
      <p:sp>
        <p:nvSpPr>
          <p:cNvPr id="7" name="Rectangle 6">
            <a:extLst>
              <a:ext uri="{FF2B5EF4-FFF2-40B4-BE49-F238E27FC236}">
                <a16:creationId xmlns:a16="http://schemas.microsoft.com/office/drawing/2014/main" id="{6A9D6E3D-27A9-46E4-BD06-6AECF3FA8548}"/>
              </a:ext>
            </a:extLst>
          </p:cNvPr>
          <p:cNvSpPr/>
          <p:nvPr/>
        </p:nvSpPr>
        <p:spPr>
          <a:xfrm flipV="1">
            <a:off x="7504045" y="973606"/>
            <a:ext cx="4621967" cy="79718"/>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Image 2">
            <a:extLst>
              <a:ext uri="{FF2B5EF4-FFF2-40B4-BE49-F238E27FC236}">
                <a16:creationId xmlns:a16="http://schemas.microsoft.com/office/drawing/2014/main" id="{DC9C142C-CE0F-4A50-7525-9C0EDEF4A4C6}"/>
              </a:ext>
            </a:extLst>
          </p:cNvPr>
          <p:cNvPicPr>
            <a:picLocks noChangeAspect="1"/>
          </p:cNvPicPr>
          <p:nvPr/>
        </p:nvPicPr>
        <p:blipFill>
          <a:blip r:embed="rId3"/>
          <a:stretch>
            <a:fillRect/>
          </a:stretch>
        </p:blipFill>
        <p:spPr>
          <a:xfrm>
            <a:off x="587404" y="33316"/>
            <a:ext cx="1182727" cy="1103472"/>
          </a:xfrm>
          <a:prstGeom prst="rect">
            <a:avLst/>
          </a:prstGeom>
        </p:spPr>
      </p:pic>
      <p:sp>
        <p:nvSpPr>
          <p:cNvPr id="5" name="Espace réservé du numéro de diapositive 4">
            <a:extLst>
              <a:ext uri="{FF2B5EF4-FFF2-40B4-BE49-F238E27FC236}">
                <a16:creationId xmlns:a16="http://schemas.microsoft.com/office/drawing/2014/main" id="{35833605-EA45-736C-5804-9C4BB3D208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C8F9A3-8E2C-4C25-AFE8-7872BB1D874E}"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7589789"/>
      </p:ext>
    </p:extLst>
  </p:cSld>
  <p:clrMapOvr>
    <a:masterClrMapping/>
  </p:clrMapOvr>
  <mc:AlternateContent xmlns:mc="http://schemas.openxmlformats.org/markup-compatibility/2006" xmlns:p14="http://schemas.microsoft.com/office/powerpoint/2010/main">
    <mc:Choice Requires="p14">
      <p:transition p14:dur="0" advTm="8000"/>
    </mc:Choice>
    <mc:Fallback xmlns="">
      <p:transition advTm="8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9">
            <a:extLst>
              <a:ext uri="{FF2B5EF4-FFF2-40B4-BE49-F238E27FC236}">
                <a16:creationId xmlns:a16="http://schemas.microsoft.com/office/drawing/2014/main" id="{51B8ABF6-6A2A-4349-B4B0-1D2436BF027B}"/>
              </a:ext>
            </a:extLst>
          </p:cNvPr>
          <p:cNvSpPr txBox="1">
            <a:spLocks/>
          </p:cNvSpPr>
          <p:nvPr/>
        </p:nvSpPr>
        <p:spPr>
          <a:xfrm>
            <a:off x="3037534" y="4521289"/>
            <a:ext cx="3139679" cy="4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b">
            <a:normAutofit/>
          </a:bodyPr>
          <a:lstStyle>
            <a:lvl1pPr marL="0" marR="0" indent="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1pPr>
            <a:lvl2pPr marL="0" marR="0" indent="2286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2pPr>
            <a:lvl3pPr marL="0" marR="0" indent="4572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3pPr>
            <a:lvl4pPr marL="0" marR="0" indent="6858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4pPr>
            <a:lvl5pPr marL="0" marR="0" indent="9144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5pPr>
            <a:lvl6pPr marL="0" marR="0" indent="11430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6pPr>
            <a:lvl7pPr marL="0" marR="0" indent="13716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7pPr>
            <a:lvl8pPr marL="0" marR="0" indent="16002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8pPr>
            <a:lvl9pPr marL="0" marR="0" indent="18288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9pPr>
          </a:lstStyle>
          <a:p>
            <a:pPr algn="ctr"/>
            <a:r>
              <a:rPr lang="fr-FR" sz="2100" kern="0" dirty="0">
                <a:latin typeface="Arial" panose="020B0604020202020204" pitchFamily="34" charset="0"/>
                <a:cs typeface="Arial" panose="020B0604020202020204" pitchFamily="34" charset="0"/>
              </a:rPr>
              <a:t>Questions / Réponses</a:t>
            </a:r>
            <a:endParaRPr lang="fr-FR" sz="2100" kern="0" dirty="0"/>
          </a:p>
        </p:txBody>
      </p:sp>
      <p:pic>
        <p:nvPicPr>
          <p:cNvPr id="10" name="Image 9">
            <a:extLst>
              <a:ext uri="{FF2B5EF4-FFF2-40B4-BE49-F238E27FC236}">
                <a16:creationId xmlns:a16="http://schemas.microsoft.com/office/drawing/2014/main" id="{D6A896EF-CCC3-E041-8623-F3C9C82040E3}"/>
              </a:ext>
            </a:extLst>
          </p:cNvPr>
          <p:cNvPicPr>
            <a:picLocks noChangeAspect="1"/>
          </p:cNvPicPr>
          <p:nvPr/>
        </p:nvPicPr>
        <p:blipFill>
          <a:blip r:embed="rId2"/>
          <a:stretch>
            <a:fillRect/>
          </a:stretch>
        </p:blipFill>
        <p:spPr>
          <a:xfrm>
            <a:off x="4248211" y="2447520"/>
            <a:ext cx="3758804" cy="2514510"/>
          </a:xfrm>
          <a:prstGeom prst="rect">
            <a:avLst/>
          </a:prstGeom>
        </p:spPr>
      </p:pic>
    </p:spTree>
    <p:extLst>
      <p:ext uri="{BB962C8B-B14F-4D97-AF65-F5344CB8AC3E}">
        <p14:creationId xmlns:p14="http://schemas.microsoft.com/office/powerpoint/2010/main" val="3796132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081" y="1660814"/>
            <a:ext cx="4525241" cy="4525241"/>
          </a:xfrm>
          <a:prstGeom prst="rect">
            <a:avLst/>
          </a:prstGeom>
        </p:spPr>
      </p:pic>
    </p:spTree>
    <p:extLst>
      <p:ext uri="{BB962C8B-B14F-4D97-AF65-F5344CB8AC3E}">
        <p14:creationId xmlns:p14="http://schemas.microsoft.com/office/powerpoint/2010/main" val="3480139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15"/>
          <p:cNvPicPr preferRelativeResize="0"/>
          <p:nvPr/>
        </p:nvPicPr>
        <p:blipFill rotWithShape="1">
          <a:blip r:embed="rId3">
            <a:alphaModFix/>
          </a:blip>
          <a:srcRect/>
          <a:stretch/>
        </p:blipFill>
        <p:spPr>
          <a:xfrm>
            <a:off x="3591144" y="2469525"/>
            <a:ext cx="3266853" cy="342017"/>
          </a:xfrm>
          <a:prstGeom prst="rect">
            <a:avLst/>
          </a:prstGeom>
          <a:noFill/>
          <a:ln>
            <a:noFill/>
          </a:ln>
        </p:spPr>
      </p:pic>
      <p:sp>
        <p:nvSpPr>
          <p:cNvPr id="487" name="Google Shape;487;p15"/>
          <p:cNvSpPr txBox="1"/>
          <p:nvPr/>
        </p:nvSpPr>
        <p:spPr>
          <a:xfrm>
            <a:off x="3500164" y="2946420"/>
            <a:ext cx="8242070"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600" b="1">
                <a:solidFill>
                  <a:schemeClr val="lt1"/>
                </a:solidFill>
                <a:highlight>
                  <a:srgbClr val="FFC901"/>
                </a:highlight>
                <a:latin typeface="Arial"/>
                <a:ea typeface="Arial"/>
                <a:cs typeface="Arial"/>
                <a:sym typeface="Arial"/>
              </a:rPr>
              <a:t> Améliorer l’accès à la santé</a:t>
            </a:r>
            <a:r>
              <a:rPr lang="fr-FR" sz="3600" b="1">
                <a:solidFill>
                  <a:srgbClr val="FFC901"/>
                </a:solidFill>
                <a:highlight>
                  <a:srgbClr val="FFC901"/>
                </a:highlight>
                <a:latin typeface="Arial"/>
                <a:ea typeface="Arial"/>
                <a:cs typeface="Arial"/>
                <a:sym typeface="Arial"/>
              </a:rPr>
              <a:t>.</a:t>
            </a:r>
            <a:r>
              <a:rPr lang="fr-FR" sz="3600" b="1">
                <a:solidFill>
                  <a:schemeClr val="lt1"/>
                </a:solidFill>
                <a:highlight>
                  <a:srgbClr val="FFC901"/>
                </a:highlight>
                <a:latin typeface="Arial"/>
                <a:ea typeface="Arial"/>
                <a:cs typeface="Arial"/>
                <a:sym typeface="Arial"/>
              </a:rPr>
              <a:t> </a:t>
            </a:r>
            <a:br>
              <a:rPr lang="fr-FR" sz="3600" b="1">
                <a:solidFill>
                  <a:schemeClr val="lt1"/>
                </a:solidFill>
                <a:highlight>
                  <a:srgbClr val="FFC901"/>
                </a:highlight>
                <a:latin typeface="Arial"/>
                <a:ea typeface="Arial"/>
                <a:cs typeface="Arial"/>
                <a:sym typeface="Arial"/>
              </a:rPr>
            </a:br>
            <a:r>
              <a:rPr lang="fr-FR" sz="3600" b="1">
                <a:solidFill>
                  <a:schemeClr val="lt1"/>
                </a:solidFill>
                <a:highlight>
                  <a:srgbClr val="FFC901"/>
                </a:highlight>
                <a:latin typeface="Arial"/>
                <a:ea typeface="Arial"/>
                <a:cs typeface="Arial"/>
                <a:sym typeface="Arial"/>
              </a:rPr>
              <a:t> pour les personnes</a:t>
            </a:r>
            <a:r>
              <a:rPr lang="fr-FR" sz="3600" b="1">
                <a:solidFill>
                  <a:srgbClr val="FFC901"/>
                </a:solidFill>
                <a:highlight>
                  <a:srgbClr val="FFC901"/>
                </a:highlight>
                <a:latin typeface="Arial"/>
                <a:ea typeface="Arial"/>
                <a:cs typeface="Arial"/>
                <a:sym typeface="Arial"/>
              </a:rPr>
              <a:t>.</a:t>
            </a:r>
            <a:r>
              <a:rPr lang="fr-FR" sz="3600" b="1">
                <a:solidFill>
                  <a:schemeClr val="lt1"/>
                </a:solidFill>
                <a:highlight>
                  <a:srgbClr val="FFC901"/>
                </a:highlight>
                <a:latin typeface="Arial"/>
                <a:ea typeface="Arial"/>
                <a:cs typeface="Arial"/>
                <a:sym typeface="Arial"/>
              </a:rPr>
              <a:t> </a:t>
            </a:r>
            <a:br>
              <a:rPr lang="fr-FR" sz="3600" b="1">
                <a:solidFill>
                  <a:schemeClr val="lt1"/>
                </a:solidFill>
                <a:highlight>
                  <a:srgbClr val="FFC901"/>
                </a:highlight>
                <a:latin typeface="Arial"/>
                <a:ea typeface="Arial"/>
                <a:cs typeface="Arial"/>
                <a:sym typeface="Arial"/>
              </a:rPr>
            </a:br>
            <a:r>
              <a:rPr lang="fr-FR" sz="3600" b="1">
                <a:solidFill>
                  <a:schemeClr val="lt1"/>
                </a:solidFill>
                <a:highlight>
                  <a:srgbClr val="FFC901"/>
                </a:highlight>
                <a:latin typeface="Arial"/>
                <a:ea typeface="Arial"/>
                <a:cs typeface="Arial"/>
                <a:sym typeface="Arial"/>
              </a:rPr>
              <a:t> et les professionnels</a:t>
            </a:r>
            <a:r>
              <a:rPr lang="fr-FR" sz="3600" b="1">
                <a:solidFill>
                  <a:srgbClr val="FFC901"/>
                </a:solidFill>
                <a:highlight>
                  <a:srgbClr val="FFC901"/>
                </a:highlight>
                <a:latin typeface="Arial"/>
                <a:ea typeface="Arial"/>
                <a:cs typeface="Arial"/>
                <a:sym typeface="Arial"/>
              </a:rPr>
              <a:t>.</a:t>
            </a:r>
            <a:r>
              <a:rPr lang="fr-FR" sz="3600" b="1">
                <a:solidFill>
                  <a:schemeClr val="lt1"/>
                </a:solidFill>
                <a:highlight>
                  <a:srgbClr val="FFC901"/>
                </a:highlight>
                <a:latin typeface="Arial"/>
                <a:ea typeface="Arial"/>
                <a:cs typeface="Arial"/>
                <a:sym typeface="Arial"/>
              </a:rPr>
              <a:t> </a:t>
            </a:r>
            <a:br>
              <a:rPr lang="fr-FR" sz="3600" b="1">
                <a:solidFill>
                  <a:schemeClr val="lt1"/>
                </a:solidFill>
                <a:highlight>
                  <a:srgbClr val="FFC901"/>
                </a:highlight>
                <a:latin typeface="Arial"/>
                <a:ea typeface="Arial"/>
                <a:cs typeface="Arial"/>
                <a:sym typeface="Arial"/>
              </a:rPr>
            </a:br>
            <a:r>
              <a:rPr lang="fr-FR" sz="3600" b="1">
                <a:solidFill>
                  <a:schemeClr val="lt1"/>
                </a:solidFill>
                <a:highlight>
                  <a:srgbClr val="FFC901"/>
                </a:highlight>
                <a:latin typeface="Arial"/>
                <a:ea typeface="Arial"/>
                <a:cs typeface="Arial"/>
                <a:sym typeface="Arial"/>
              </a:rPr>
              <a:t> qui les orientent</a:t>
            </a:r>
            <a:r>
              <a:rPr lang="fr-FR" sz="3600" b="1">
                <a:solidFill>
                  <a:srgbClr val="FFC901"/>
                </a:solidFill>
                <a:highlight>
                  <a:srgbClr val="FFC901"/>
                </a:highlight>
                <a:latin typeface="Arial"/>
                <a:ea typeface="Arial"/>
                <a:cs typeface="Arial"/>
                <a:sym typeface="Arial"/>
              </a:rPr>
              <a:t>.</a:t>
            </a:r>
            <a:r>
              <a:rPr lang="fr-FR" sz="3600" b="1">
                <a:solidFill>
                  <a:schemeClr val="lt1"/>
                </a:solidFill>
                <a:highlight>
                  <a:srgbClr val="FFC901"/>
                </a:highlight>
                <a:latin typeface="Arial"/>
                <a:ea typeface="Arial"/>
                <a:cs typeface="Arial"/>
                <a:sym typeface="Arial"/>
              </a:rPr>
              <a:t> </a:t>
            </a:r>
            <a:endParaRPr/>
          </a:p>
        </p:txBody>
      </p:sp>
      <p:sp>
        <p:nvSpPr>
          <p:cNvPr id="488" name="Google Shape;488;p15"/>
          <p:cNvSpPr txBox="1"/>
          <p:nvPr/>
        </p:nvSpPr>
        <p:spPr>
          <a:xfrm>
            <a:off x="3657600" y="5646925"/>
            <a:ext cx="8070575" cy="1261854"/>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FR" b="1" dirty="0" smtClean="0">
                <a:solidFill>
                  <a:schemeClr val="lt1"/>
                </a:solidFill>
                <a:highlight>
                  <a:srgbClr val="FFC901"/>
                </a:highlight>
              </a:rPr>
              <a:t>Intervenants :</a:t>
            </a:r>
            <a:endParaRPr dirty="0" smtClean="0">
              <a:highlight>
                <a:srgbClr val="FFC901"/>
              </a:highlight>
            </a:endParaRPr>
          </a:p>
          <a:p>
            <a:pPr marL="0" lvl="0" indent="0" algn="r" rtl="0">
              <a:spcBef>
                <a:spcPts val="0"/>
              </a:spcBef>
              <a:spcAft>
                <a:spcPts val="0"/>
              </a:spcAft>
              <a:buNone/>
            </a:pPr>
            <a:r>
              <a:rPr lang="fr-FR" dirty="0" smtClean="0"/>
              <a:t>Jean-Marc </a:t>
            </a:r>
            <a:r>
              <a:rPr lang="fr-FR" dirty="0" err="1" smtClean="0"/>
              <a:t>Chevilley</a:t>
            </a:r>
            <a:r>
              <a:rPr lang="fr-FR" dirty="0" smtClean="0"/>
              <a:t>, Raphaël </a:t>
            </a:r>
            <a:r>
              <a:rPr lang="fr-FR" dirty="0" err="1" smtClean="0"/>
              <a:t>Beaufret</a:t>
            </a:r>
            <a:r>
              <a:rPr lang="fr-FR" dirty="0" smtClean="0"/>
              <a:t> DNS/ </a:t>
            </a:r>
          </a:p>
          <a:p>
            <a:pPr marL="0" lvl="0" indent="0" algn="r" rtl="0">
              <a:spcBef>
                <a:spcPts val="0"/>
              </a:spcBef>
              <a:spcAft>
                <a:spcPts val="0"/>
              </a:spcAft>
              <a:buNone/>
            </a:pPr>
            <a:r>
              <a:rPr lang="fr-FR" dirty="0" smtClean="0"/>
              <a:t>Dr Jean-Michel </a:t>
            </a:r>
            <a:r>
              <a:rPr lang="fr-FR" dirty="0" err="1" smtClean="0"/>
              <a:t>Tartière</a:t>
            </a:r>
            <a:r>
              <a:rPr lang="fr-FR" dirty="0" smtClean="0"/>
              <a:t>, chef du service cardiologie CH de Toulon</a:t>
            </a:r>
            <a:endParaRPr dirty="0" smtClean="0"/>
          </a:p>
          <a:p>
            <a:pPr marL="0" lvl="0" indent="0" algn="r" rtl="0">
              <a:spcBef>
                <a:spcPts val="0"/>
              </a:spcBef>
              <a:spcAft>
                <a:spcPts val="0"/>
              </a:spcAft>
              <a:buNone/>
            </a:pPr>
            <a:endParaRPr dirty="0"/>
          </a:p>
          <a:p>
            <a:pPr marL="0" lvl="0" indent="0" algn="r" rtl="0">
              <a:spcBef>
                <a:spcPts val="0"/>
              </a:spcBef>
              <a:spcAft>
                <a:spcPts val="0"/>
              </a:spcAft>
              <a:buNone/>
            </a:pP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16"/>
          <p:cNvSpPr txBox="1"/>
          <p:nvPr/>
        </p:nvSpPr>
        <p:spPr>
          <a:xfrm>
            <a:off x="4548378" y="728506"/>
            <a:ext cx="733882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b="1">
                <a:solidFill>
                  <a:schemeClr val="lt1"/>
                </a:solidFill>
                <a:highlight>
                  <a:srgbClr val="FFC901"/>
                </a:highlight>
                <a:latin typeface="Arial"/>
                <a:ea typeface="Arial"/>
                <a:cs typeface="Arial"/>
                <a:sym typeface="Arial"/>
              </a:rPr>
              <a:t> Améliorer l’accès à la santé pour les personnes</a:t>
            </a:r>
            <a:r>
              <a:rPr lang="fr-FR" sz="2400" b="1">
                <a:solidFill>
                  <a:srgbClr val="FFC901"/>
                </a:solidFill>
                <a:highlight>
                  <a:srgbClr val="FFC901"/>
                </a:highlight>
                <a:latin typeface="Arial"/>
                <a:ea typeface="Arial"/>
                <a:cs typeface="Arial"/>
                <a:sym typeface="Arial"/>
              </a:rPr>
              <a:t>.</a:t>
            </a:r>
            <a:r>
              <a:rPr lang="fr-FR" sz="2400" b="1">
                <a:solidFill>
                  <a:schemeClr val="lt1"/>
                </a:solidFill>
                <a:highlight>
                  <a:srgbClr val="FFC901"/>
                </a:highlight>
                <a:latin typeface="Arial"/>
                <a:ea typeface="Arial"/>
                <a:cs typeface="Arial"/>
                <a:sym typeface="Arial"/>
              </a:rPr>
              <a:t> </a:t>
            </a:r>
            <a:br>
              <a:rPr lang="fr-FR" sz="2400" b="1">
                <a:solidFill>
                  <a:schemeClr val="lt1"/>
                </a:solidFill>
                <a:highlight>
                  <a:srgbClr val="FFC901"/>
                </a:highlight>
                <a:latin typeface="Arial"/>
                <a:ea typeface="Arial"/>
                <a:cs typeface="Arial"/>
                <a:sym typeface="Arial"/>
              </a:rPr>
            </a:br>
            <a:r>
              <a:rPr lang="fr-FR" sz="2400" b="1">
                <a:solidFill>
                  <a:schemeClr val="lt1"/>
                </a:solidFill>
                <a:highlight>
                  <a:srgbClr val="FFC901"/>
                </a:highlight>
                <a:latin typeface="Arial"/>
                <a:ea typeface="Arial"/>
                <a:cs typeface="Arial"/>
                <a:sym typeface="Arial"/>
              </a:rPr>
              <a:t> et les professionnels qui les orientent</a:t>
            </a:r>
            <a:r>
              <a:rPr lang="fr-FR" sz="2400" b="1">
                <a:solidFill>
                  <a:srgbClr val="FFC901"/>
                </a:solidFill>
                <a:highlight>
                  <a:srgbClr val="FFC901"/>
                </a:highlight>
                <a:latin typeface="Arial"/>
                <a:ea typeface="Arial"/>
                <a:cs typeface="Arial"/>
                <a:sym typeface="Arial"/>
              </a:rPr>
              <a:t>.</a:t>
            </a:r>
            <a:r>
              <a:rPr lang="fr-FR" sz="2400" b="1">
                <a:solidFill>
                  <a:schemeClr val="lt1"/>
                </a:solidFill>
                <a:highlight>
                  <a:srgbClr val="FFC901"/>
                </a:highlight>
                <a:latin typeface="Arial"/>
                <a:ea typeface="Arial"/>
                <a:cs typeface="Arial"/>
                <a:sym typeface="Arial"/>
              </a:rPr>
              <a:t> </a:t>
            </a:r>
            <a:endParaRPr/>
          </a:p>
        </p:txBody>
      </p:sp>
      <p:sp>
        <p:nvSpPr>
          <p:cNvPr id="494" name="Google Shape;494;p16"/>
          <p:cNvSpPr txBox="1"/>
          <p:nvPr/>
        </p:nvSpPr>
        <p:spPr>
          <a:xfrm>
            <a:off x="4548378" y="1638132"/>
            <a:ext cx="6709623" cy="31085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Le numérique en santé doit apporter des réponses concrètes aux tensions d'accès à la santé dans les territoires. </a:t>
            </a:r>
            <a:endParaRPr/>
          </a:p>
          <a:p>
            <a:pPr marL="0" marR="0" lvl="0" indent="0" algn="l" rtl="0">
              <a:spcBef>
                <a:spcPts val="0"/>
              </a:spcBef>
              <a:spcAft>
                <a:spcPts val="0"/>
              </a:spcAft>
              <a:buNone/>
            </a:pPr>
            <a:endParaRPr sz="1400" u="none" strike="noStrike">
              <a:solidFill>
                <a:srgbClr val="3F3F3F"/>
              </a:solidFill>
              <a:latin typeface="Arial"/>
              <a:ea typeface="Arial"/>
              <a:cs typeface="Arial"/>
              <a:sym typeface="Arial"/>
            </a:endParaRPr>
          </a:p>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D'abord en améliorant </a:t>
            </a:r>
            <a:r>
              <a:rPr lang="fr-FR" sz="1400" b="1" u="none" strike="noStrike">
                <a:solidFill>
                  <a:srgbClr val="3F3F3F"/>
                </a:solidFill>
                <a:latin typeface="Arial"/>
                <a:ea typeface="Arial"/>
                <a:cs typeface="Arial"/>
                <a:sym typeface="Arial"/>
              </a:rPr>
              <a:t>l'accès à l'information sur l'offre de santé</a:t>
            </a:r>
            <a:r>
              <a:rPr lang="fr-FR" sz="1400" u="none" strike="noStrike">
                <a:solidFill>
                  <a:srgbClr val="3F3F3F"/>
                </a:solidFill>
                <a:latin typeface="Arial"/>
                <a:ea typeface="Arial"/>
                <a:cs typeface="Arial"/>
                <a:sym typeface="Arial"/>
              </a:rPr>
              <a:t>, par spécialité et partout en France.</a:t>
            </a:r>
            <a:endParaRPr/>
          </a:p>
          <a:p>
            <a:pPr marL="0" marR="0" lvl="0" indent="0" algn="l" rtl="0">
              <a:spcBef>
                <a:spcPts val="0"/>
              </a:spcBef>
              <a:spcAft>
                <a:spcPts val="0"/>
              </a:spcAft>
              <a:buNone/>
            </a:pPr>
            <a:endParaRPr sz="1400" u="none" strike="noStrike">
              <a:solidFill>
                <a:srgbClr val="3F3F3F"/>
              </a:solidFill>
              <a:latin typeface="Arial"/>
              <a:ea typeface="Arial"/>
              <a:cs typeface="Arial"/>
              <a:sym typeface="Arial"/>
            </a:endParaRPr>
          </a:p>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Le </a:t>
            </a:r>
            <a:r>
              <a:rPr lang="fr-FR" sz="1400" b="1" u="none" strike="noStrike">
                <a:solidFill>
                  <a:srgbClr val="3F3F3F"/>
                </a:solidFill>
                <a:latin typeface="Arial"/>
                <a:ea typeface="Arial"/>
                <a:cs typeface="Arial"/>
                <a:sym typeface="Arial"/>
              </a:rPr>
              <a:t>développement de la télésanté </a:t>
            </a:r>
            <a:r>
              <a:rPr lang="fr-FR" sz="1400" u="none" strike="noStrike">
                <a:solidFill>
                  <a:srgbClr val="3F3F3F"/>
                </a:solidFill>
                <a:latin typeface="Arial"/>
                <a:ea typeface="Arial"/>
                <a:cs typeface="Arial"/>
                <a:sym typeface="Arial"/>
              </a:rPr>
              <a:t>permettra aux acteurs de santé d'adapter la prise en charge aux profils des patients en garantissent la qualité des soins.</a:t>
            </a:r>
            <a:endParaRPr/>
          </a:p>
          <a:p>
            <a:pPr marL="0" marR="0" lvl="0" indent="0" algn="l" rtl="0">
              <a:spcBef>
                <a:spcPts val="0"/>
              </a:spcBef>
              <a:spcAft>
                <a:spcPts val="0"/>
              </a:spcAft>
              <a:buNone/>
            </a:pPr>
            <a:endParaRPr sz="1400" u="none" strike="noStrike">
              <a:solidFill>
                <a:srgbClr val="3F3F3F"/>
              </a:solidFill>
              <a:latin typeface="Arial"/>
              <a:ea typeface="Arial"/>
              <a:cs typeface="Arial"/>
              <a:sym typeface="Arial"/>
            </a:endParaRPr>
          </a:p>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Le </a:t>
            </a:r>
            <a:r>
              <a:rPr lang="fr-FR" sz="1400" b="1" u="none" strike="noStrike">
                <a:solidFill>
                  <a:srgbClr val="3F3F3F"/>
                </a:solidFill>
                <a:latin typeface="Arial"/>
                <a:ea typeface="Arial"/>
                <a:cs typeface="Arial"/>
                <a:sym typeface="Arial"/>
              </a:rPr>
              <a:t>déploiement du SAS et du SI SAMU </a:t>
            </a:r>
            <a:r>
              <a:rPr lang="fr-FR" sz="1400" u="none" strike="noStrike">
                <a:solidFill>
                  <a:srgbClr val="3F3F3F"/>
                </a:solidFill>
                <a:latin typeface="Arial"/>
                <a:ea typeface="Arial"/>
                <a:cs typeface="Arial"/>
                <a:sym typeface="Arial"/>
              </a:rPr>
              <a:t>contribuera à maintenir l'accueil inconditionnel aux urgences.</a:t>
            </a:r>
            <a:endParaRPr/>
          </a:p>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
            </a:r>
            <a:br>
              <a:rPr lang="fr-FR" sz="1400" u="none" strike="noStrike">
                <a:solidFill>
                  <a:srgbClr val="3F3F3F"/>
                </a:solidFill>
                <a:latin typeface="Arial"/>
                <a:ea typeface="Arial"/>
                <a:cs typeface="Arial"/>
                <a:sym typeface="Arial"/>
              </a:rPr>
            </a:br>
            <a:endParaRPr sz="1400" u="none" strike="noStrike">
              <a:solidFill>
                <a:srgbClr val="3F3F3F"/>
              </a:solidFill>
              <a:latin typeface="Arial"/>
              <a:ea typeface="Arial"/>
              <a:cs typeface="Arial"/>
              <a:sym typeface="Arial"/>
            </a:endParaRPr>
          </a:p>
        </p:txBody>
      </p:sp>
      <p:sp>
        <p:nvSpPr>
          <p:cNvPr id="495" name="Google Shape;495;p16"/>
          <p:cNvSpPr txBox="1"/>
          <p:nvPr/>
        </p:nvSpPr>
        <p:spPr>
          <a:xfrm>
            <a:off x="4548378" y="4661185"/>
            <a:ext cx="7439183" cy="1703543"/>
          </a:xfrm>
          <a:prstGeom prst="rect">
            <a:avLst/>
          </a:prstGeom>
          <a:noFill/>
          <a:ln>
            <a:noFill/>
          </a:ln>
        </p:spPr>
        <p:txBody>
          <a:bodyPr spcFirstLastPara="1" wrap="square" lIns="91425" tIns="45700" rIns="91425" bIns="45700" anchor="t" anchorCtr="0">
            <a:spAutoFit/>
          </a:bodyPr>
          <a:lstStyle/>
          <a:p>
            <a:pPr marL="317500" marR="0" lvl="0" indent="-317500" algn="l" rtl="0">
              <a:spcBef>
                <a:spcPts val="0"/>
              </a:spcBef>
              <a:spcAft>
                <a:spcPts val="0"/>
              </a:spcAft>
              <a:buClr>
                <a:srgbClr val="FFC901"/>
              </a:buClr>
              <a:buSzPts val="1400"/>
              <a:buFont typeface="Calibri"/>
              <a:buAutoNum type="arabicPeriod" startAt="10"/>
            </a:pPr>
            <a:r>
              <a:rPr lang="fr-FR" sz="1400" b="1" u="none" strike="noStrike">
                <a:solidFill>
                  <a:srgbClr val="FFC901"/>
                </a:solidFill>
                <a:latin typeface="Arial"/>
                <a:ea typeface="Arial"/>
                <a:cs typeface="Arial"/>
                <a:sym typeface="Arial"/>
              </a:rPr>
              <a:t>Renforcer l'information des patients et des professionnels sur la santé et l'offre de santé dans les territoires</a:t>
            </a:r>
            <a:endParaRPr/>
          </a:p>
          <a:p>
            <a:pPr marL="317500" marR="0" lvl="0" indent="-317500" algn="l" rtl="0">
              <a:spcBef>
                <a:spcPts val="0"/>
              </a:spcBef>
              <a:spcAft>
                <a:spcPts val="0"/>
              </a:spcAft>
              <a:buClr>
                <a:srgbClr val="FFC901"/>
              </a:buClr>
              <a:buSzPts val="1400"/>
              <a:buFont typeface="Calibri"/>
              <a:buAutoNum type="arabicPeriod" startAt="10"/>
            </a:pPr>
            <a:r>
              <a:rPr lang="fr-FR" sz="1400" b="1" u="none" strike="noStrike">
                <a:solidFill>
                  <a:srgbClr val="FFC901"/>
                </a:solidFill>
                <a:latin typeface="Arial"/>
                <a:ea typeface="Arial"/>
                <a:cs typeface="Arial"/>
                <a:sym typeface="Arial"/>
              </a:rPr>
              <a:t>Développer l’usage de la télésanté dans un cadre régulé et éthique</a:t>
            </a:r>
            <a:endParaRPr/>
          </a:p>
          <a:p>
            <a:pPr marL="317500" marR="0" lvl="0" indent="-317500" algn="l" rtl="0">
              <a:spcBef>
                <a:spcPts val="0"/>
              </a:spcBef>
              <a:spcAft>
                <a:spcPts val="0"/>
              </a:spcAft>
              <a:buClr>
                <a:srgbClr val="FFC901"/>
              </a:buClr>
              <a:buSzPts val="1400"/>
              <a:buFont typeface="Calibri"/>
              <a:buAutoNum type="arabicPeriod" startAt="10"/>
            </a:pPr>
            <a:r>
              <a:rPr lang="fr-FR" sz="1400" b="1" u="none" strike="noStrike">
                <a:solidFill>
                  <a:srgbClr val="FFC901"/>
                </a:solidFill>
                <a:latin typeface="Arial"/>
                <a:ea typeface="Arial"/>
                <a:cs typeface="Arial"/>
                <a:sym typeface="Arial"/>
              </a:rPr>
              <a:t>Promouvoir et articuler entre elles les plateformes numériques professionnelles de régulation médicale et de prise en charge urgente </a:t>
            </a:r>
            <a:endParaRPr/>
          </a:p>
          <a:p>
            <a:pPr marL="317500" marR="0" lvl="0" indent="-317500" algn="l" rtl="0">
              <a:spcBef>
                <a:spcPts val="0"/>
              </a:spcBef>
              <a:spcAft>
                <a:spcPts val="0"/>
              </a:spcAft>
              <a:buClr>
                <a:srgbClr val="FFC901"/>
              </a:buClr>
              <a:buSzPts val="1400"/>
              <a:buFont typeface="Calibri"/>
              <a:buAutoNum type="arabicPeriod" startAt="10"/>
            </a:pPr>
            <a:r>
              <a:rPr lang="fr-FR" sz="1400" b="1" u="none" strike="noStrike">
                <a:solidFill>
                  <a:srgbClr val="FFC901"/>
                </a:solidFill>
                <a:latin typeface="Arial"/>
                <a:ea typeface="Arial"/>
                <a:cs typeface="Arial"/>
                <a:sym typeface="Arial"/>
              </a:rPr>
              <a:t>Diffuser largement l’application carte Vitale (ApCV)</a:t>
            </a:r>
            <a:endParaRPr/>
          </a:p>
          <a:p>
            <a:pPr marL="317500" marR="0" lvl="0" indent="-228600" algn="l" rtl="0">
              <a:spcBef>
                <a:spcPts val="0"/>
              </a:spcBef>
              <a:spcAft>
                <a:spcPts val="0"/>
              </a:spcAft>
              <a:buClr>
                <a:srgbClr val="FFC901"/>
              </a:buClr>
              <a:buSzPts val="1400"/>
              <a:buFont typeface="Calibri"/>
              <a:buNone/>
            </a:pPr>
            <a:endParaRPr sz="1400" b="1" u="none" strike="noStrike">
              <a:solidFill>
                <a:srgbClr val="FFC901"/>
              </a:solidFill>
              <a:latin typeface="Arial"/>
              <a:ea typeface="Arial"/>
              <a:cs typeface="Arial"/>
              <a:sym typeface="Arial"/>
            </a:endParaRPr>
          </a:p>
        </p:txBody>
      </p:sp>
      <p:pic>
        <p:nvPicPr>
          <p:cNvPr id="496" name="Google Shape;496;p16"/>
          <p:cNvPicPr preferRelativeResize="0"/>
          <p:nvPr/>
        </p:nvPicPr>
        <p:blipFill rotWithShape="1">
          <a:blip r:embed="rId3">
            <a:alphaModFix/>
          </a:blip>
          <a:srcRect/>
          <a:stretch/>
        </p:blipFill>
        <p:spPr>
          <a:xfrm>
            <a:off x="4637586" y="285914"/>
            <a:ext cx="2556325" cy="26763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17"/>
          <p:cNvSpPr txBox="1"/>
          <p:nvPr/>
        </p:nvSpPr>
        <p:spPr>
          <a:xfrm>
            <a:off x="2402451" y="526288"/>
            <a:ext cx="8867554" cy="1477328"/>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E7B700"/>
                </a:solidFill>
                <a:latin typeface="Arial"/>
                <a:ea typeface="Arial"/>
                <a:cs typeface="Arial"/>
                <a:sym typeface="Arial"/>
              </a:rPr>
              <a:t>ACTION 10</a:t>
            </a:r>
            <a:endParaRPr/>
          </a:p>
          <a:p>
            <a:pPr marL="0" marR="0" lvl="0" indent="0" algn="l" rtl="0">
              <a:lnSpc>
                <a:spcPct val="75000"/>
              </a:lnSpc>
              <a:spcBef>
                <a:spcPts val="0"/>
              </a:spcBef>
              <a:spcAft>
                <a:spcPts val="0"/>
              </a:spcAft>
              <a:buNone/>
            </a:pPr>
            <a:r>
              <a:rPr lang="fr-FR" sz="3200" b="1">
                <a:solidFill>
                  <a:srgbClr val="FFC901"/>
                </a:solidFill>
                <a:latin typeface="Arial"/>
                <a:ea typeface="Arial"/>
                <a:cs typeface="Arial"/>
                <a:sym typeface="Arial"/>
              </a:rPr>
              <a:t>Renforcer l’information des patients </a:t>
            </a:r>
            <a:br>
              <a:rPr lang="fr-FR" sz="3200" b="1">
                <a:solidFill>
                  <a:srgbClr val="FFC901"/>
                </a:solidFill>
                <a:latin typeface="Arial"/>
                <a:ea typeface="Arial"/>
                <a:cs typeface="Arial"/>
                <a:sym typeface="Arial"/>
              </a:rPr>
            </a:br>
            <a:r>
              <a:rPr lang="fr-FR" sz="3200" b="1">
                <a:solidFill>
                  <a:srgbClr val="FFC901"/>
                </a:solidFill>
                <a:latin typeface="Arial"/>
                <a:ea typeface="Arial"/>
                <a:cs typeface="Arial"/>
                <a:sym typeface="Arial"/>
              </a:rPr>
              <a:t>et des professionnels sur la santé </a:t>
            </a:r>
            <a:br>
              <a:rPr lang="fr-FR" sz="3200" b="1">
                <a:solidFill>
                  <a:srgbClr val="FFC901"/>
                </a:solidFill>
                <a:latin typeface="Arial"/>
                <a:ea typeface="Arial"/>
                <a:cs typeface="Arial"/>
                <a:sym typeface="Arial"/>
              </a:rPr>
            </a:br>
            <a:r>
              <a:rPr lang="fr-FR" sz="3200" b="1">
                <a:solidFill>
                  <a:srgbClr val="FFC901"/>
                </a:solidFill>
                <a:latin typeface="Arial"/>
                <a:ea typeface="Arial"/>
                <a:cs typeface="Arial"/>
                <a:sym typeface="Arial"/>
              </a:rPr>
              <a:t>et l’offre de santé dans les territoires</a:t>
            </a:r>
            <a:endParaRPr/>
          </a:p>
        </p:txBody>
      </p:sp>
      <p:sp>
        <p:nvSpPr>
          <p:cNvPr id="503" name="Google Shape;503;p17"/>
          <p:cNvSpPr txBox="1"/>
          <p:nvPr/>
        </p:nvSpPr>
        <p:spPr>
          <a:xfrm>
            <a:off x="1041736" y="3701594"/>
            <a:ext cx="210601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7B700"/>
                </a:solidFill>
                <a:latin typeface="Arial"/>
                <a:ea typeface="Arial"/>
                <a:cs typeface="Arial"/>
                <a:sym typeface="Arial"/>
              </a:rPr>
              <a:t>Santé.fr (éditorial) </a:t>
            </a:r>
            <a:endParaRPr/>
          </a:p>
        </p:txBody>
      </p:sp>
      <p:sp>
        <p:nvSpPr>
          <p:cNvPr id="504" name="Google Shape;504;p17"/>
          <p:cNvSpPr txBox="1"/>
          <p:nvPr/>
        </p:nvSpPr>
        <p:spPr>
          <a:xfrm>
            <a:off x="4517572" y="3701593"/>
            <a:ext cx="269042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7B700"/>
                </a:solidFill>
                <a:latin typeface="Arial"/>
                <a:ea typeface="Arial"/>
                <a:cs typeface="Arial"/>
                <a:sym typeface="Arial"/>
              </a:rPr>
              <a:t>Santé.fr (offre de santé) </a:t>
            </a:r>
            <a:endParaRPr/>
          </a:p>
        </p:txBody>
      </p:sp>
      <p:sp>
        <p:nvSpPr>
          <p:cNvPr id="505" name="Google Shape;505;p17"/>
          <p:cNvSpPr txBox="1"/>
          <p:nvPr/>
        </p:nvSpPr>
        <p:spPr>
          <a:xfrm>
            <a:off x="8155157" y="3680295"/>
            <a:ext cx="261777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7B700"/>
                </a:solidFill>
                <a:latin typeface="Arial"/>
                <a:ea typeface="Arial"/>
                <a:cs typeface="Arial"/>
                <a:sym typeface="Arial"/>
              </a:rPr>
              <a:t>Faciliter l’accès </a:t>
            </a:r>
            <a:br>
              <a:rPr lang="fr-FR" sz="1600" b="1" u="none" strike="noStrike">
                <a:solidFill>
                  <a:srgbClr val="E7B700"/>
                </a:solidFill>
                <a:latin typeface="Arial"/>
                <a:ea typeface="Arial"/>
                <a:cs typeface="Arial"/>
                <a:sym typeface="Arial"/>
              </a:rPr>
            </a:br>
            <a:r>
              <a:rPr lang="fr-FR" sz="1600" b="1" u="none" strike="noStrike">
                <a:solidFill>
                  <a:srgbClr val="E7B700"/>
                </a:solidFill>
                <a:latin typeface="Arial"/>
                <a:ea typeface="Arial"/>
                <a:cs typeface="Arial"/>
                <a:sym typeface="Arial"/>
              </a:rPr>
              <a:t>au médecin traitant</a:t>
            </a:r>
            <a:endParaRPr/>
          </a:p>
        </p:txBody>
      </p:sp>
      <p:sp>
        <p:nvSpPr>
          <p:cNvPr id="506" name="Google Shape;506;p17"/>
          <p:cNvSpPr txBox="1"/>
          <p:nvPr/>
        </p:nvSpPr>
        <p:spPr>
          <a:xfrm>
            <a:off x="1041737" y="4144959"/>
            <a:ext cx="312749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Diffuser et rediffuser via Santé.fr une information fiable sur la santé, en lien avec les questions des personnes.</a:t>
            </a:r>
            <a:endParaRPr/>
          </a:p>
        </p:txBody>
      </p:sp>
      <p:sp>
        <p:nvSpPr>
          <p:cNvPr id="507" name="Google Shape;507;p17"/>
          <p:cNvSpPr txBox="1"/>
          <p:nvPr/>
        </p:nvSpPr>
        <p:spPr>
          <a:xfrm>
            <a:off x="4517572" y="4156791"/>
            <a:ext cx="3289242"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Enrichir Santé.fr avec l'ensemble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de l'offre de santé et y ouvrir un espace réservé aux professionnels.</a:t>
            </a:r>
            <a:endParaRPr/>
          </a:p>
        </p:txBody>
      </p:sp>
      <p:sp>
        <p:nvSpPr>
          <p:cNvPr id="508" name="Google Shape;508;p17"/>
          <p:cNvSpPr txBox="1"/>
          <p:nvPr/>
        </p:nvSpPr>
        <p:spPr>
          <a:xfrm>
            <a:off x="8155157" y="4361242"/>
            <a:ext cx="3504827"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Faciliter l'accès à médecin traitant pour les personnes qui en sont dépourvues, et retrouver plus facilement cette information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pour les démarches numériques.</a:t>
            </a:r>
            <a:endParaRPr/>
          </a:p>
        </p:txBody>
      </p:sp>
      <p:pic>
        <p:nvPicPr>
          <p:cNvPr id="509" name="Google Shape;509;p17"/>
          <p:cNvPicPr preferRelativeResize="0"/>
          <p:nvPr/>
        </p:nvPicPr>
        <p:blipFill rotWithShape="1">
          <a:blip r:embed="rId3">
            <a:alphaModFix/>
          </a:blip>
          <a:srcRect/>
          <a:stretch/>
        </p:blipFill>
        <p:spPr>
          <a:xfrm>
            <a:off x="1141254" y="2966807"/>
            <a:ext cx="613505" cy="617316"/>
          </a:xfrm>
          <a:prstGeom prst="rect">
            <a:avLst/>
          </a:prstGeom>
          <a:noFill/>
          <a:ln>
            <a:noFill/>
          </a:ln>
        </p:spPr>
      </p:pic>
      <p:pic>
        <p:nvPicPr>
          <p:cNvPr id="510" name="Google Shape;510;p17"/>
          <p:cNvPicPr preferRelativeResize="0"/>
          <p:nvPr/>
        </p:nvPicPr>
        <p:blipFill rotWithShape="1">
          <a:blip r:embed="rId4">
            <a:alphaModFix/>
          </a:blip>
          <a:srcRect/>
          <a:stretch/>
        </p:blipFill>
        <p:spPr>
          <a:xfrm>
            <a:off x="8253128" y="2835965"/>
            <a:ext cx="662525" cy="748158"/>
          </a:xfrm>
          <a:prstGeom prst="rect">
            <a:avLst/>
          </a:prstGeom>
          <a:noFill/>
          <a:ln>
            <a:noFill/>
          </a:ln>
        </p:spPr>
      </p:pic>
      <p:pic>
        <p:nvPicPr>
          <p:cNvPr id="511" name="Google Shape;511;p17"/>
          <p:cNvPicPr preferRelativeResize="0"/>
          <p:nvPr/>
        </p:nvPicPr>
        <p:blipFill rotWithShape="1">
          <a:blip r:embed="rId5">
            <a:alphaModFix/>
          </a:blip>
          <a:srcRect/>
          <a:stretch/>
        </p:blipFill>
        <p:spPr>
          <a:xfrm flipH="1">
            <a:off x="4634728" y="2921597"/>
            <a:ext cx="662526" cy="6625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460090" y="324465"/>
            <a:ext cx="10220632" cy="954107"/>
          </a:xfrm>
          <a:prstGeom prst="rect">
            <a:avLst/>
          </a:prstGeom>
          <a:noFill/>
        </p:spPr>
        <p:txBody>
          <a:bodyPr wrap="square" rtlCol="0">
            <a:spAutoFit/>
          </a:bodyPr>
          <a:lstStyle/>
          <a:p>
            <a:r>
              <a:rPr lang="fr-FR" sz="2800" dirty="0" smtClean="0">
                <a:solidFill>
                  <a:schemeClr val="accent1">
                    <a:lumMod val="75000"/>
                  </a:schemeClr>
                </a:solidFill>
              </a:rPr>
              <a:t>Une dynamique régionale depuis 2018 permettant des avancées notables</a:t>
            </a:r>
            <a:endParaRPr lang="fr-FR" sz="2800" dirty="0">
              <a:solidFill>
                <a:schemeClr val="accent1">
                  <a:lumMod val="75000"/>
                </a:schemeClr>
              </a:solidFill>
            </a:endParaRPr>
          </a:p>
        </p:txBody>
      </p:sp>
      <p:sp>
        <p:nvSpPr>
          <p:cNvPr id="4" name="ZoneTexte 3"/>
          <p:cNvSpPr txBox="1"/>
          <p:nvPr/>
        </p:nvSpPr>
        <p:spPr>
          <a:xfrm>
            <a:off x="527539" y="1740309"/>
            <a:ext cx="11153184" cy="329320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fr-FR" sz="1600" b="1" dirty="0" smtClean="0">
              <a:solidFill>
                <a:schemeClr val="accent1">
                  <a:lumMod val="75000"/>
                </a:schemeClr>
              </a:solidFill>
            </a:endParaRPr>
          </a:p>
          <a:p>
            <a:r>
              <a:rPr lang="fr-FR" sz="1600" b="1" dirty="0" smtClean="0">
                <a:solidFill>
                  <a:schemeClr val="accent1">
                    <a:lumMod val="75000"/>
                  </a:schemeClr>
                </a:solidFill>
              </a:rPr>
              <a:t>Le développement du numérique comme soutien à la politique de santé régionale </a:t>
            </a:r>
          </a:p>
          <a:p>
            <a:endParaRPr lang="fr-FR" sz="1600" b="1" dirty="0" smtClean="0">
              <a:solidFill>
                <a:schemeClr val="accent1">
                  <a:lumMod val="75000"/>
                </a:schemeClr>
              </a:solidFill>
            </a:endParaRPr>
          </a:p>
          <a:p>
            <a:pPr marL="285750" indent="-285750">
              <a:buFontTx/>
              <a:buChar char="-"/>
            </a:pPr>
            <a:r>
              <a:rPr lang="fr-FR" sz="1600" dirty="0" smtClean="0">
                <a:solidFill>
                  <a:schemeClr val="tx1"/>
                </a:solidFill>
              </a:rPr>
              <a:t>Le numérique Intégré dans le PRS 2018-2022 comme l’un des 6 leviers de la transformation du système de santé</a:t>
            </a:r>
          </a:p>
          <a:p>
            <a:pPr marL="285750" indent="-285750">
              <a:buFontTx/>
              <a:buChar char="-"/>
            </a:pPr>
            <a:endParaRPr lang="fr-FR" sz="1600" dirty="0">
              <a:solidFill>
                <a:schemeClr val="tx1"/>
              </a:solidFill>
            </a:endParaRPr>
          </a:p>
          <a:p>
            <a:pPr marL="285750" indent="-285750">
              <a:buFontTx/>
              <a:buChar char="-"/>
            </a:pPr>
            <a:r>
              <a:rPr lang="fr-FR" sz="1600" dirty="0" smtClean="0">
                <a:solidFill>
                  <a:schemeClr val="tx1"/>
                </a:solidFill>
              </a:rPr>
              <a:t>La définition d’une stratégie régionale 2019-2023 dans le schéma directeur </a:t>
            </a:r>
            <a:r>
              <a:rPr lang="fr-FR" sz="1600" dirty="0" err="1" smtClean="0">
                <a:solidFill>
                  <a:schemeClr val="tx1"/>
                </a:solidFill>
              </a:rPr>
              <a:t>eSanté</a:t>
            </a:r>
            <a:endParaRPr lang="fr-FR" sz="1600" dirty="0" smtClean="0">
              <a:solidFill>
                <a:schemeClr val="tx1"/>
              </a:solidFill>
            </a:endParaRPr>
          </a:p>
          <a:p>
            <a:endParaRPr lang="fr-FR" sz="1600" dirty="0">
              <a:solidFill>
                <a:schemeClr val="tx1"/>
              </a:solidFill>
            </a:endParaRPr>
          </a:p>
          <a:p>
            <a:pPr marL="285750" indent="-285750">
              <a:buFontTx/>
              <a:buChar char="-"/>
            </a:pPr>
            <a:r>
              <a:rPr lang="fr-FR" sz="1600" dirty="0" smtClean="0">
                <a:solidFill>
                  <a:schemeClr val="tx1"/>
                </a:solidFill>
              </a:rPr>
              <a:t>Des moyens conséquents alloués à l’échelle régionale (en moyenne 10M€ par an)</a:t>
            </a:r>
          </a:p>
          <a:p>
            <a:pPr marL="285750" indent="-285750">
              <a:buFontTx/>
              <a:buChar char="-"/>
            </a:pPr>
            <a:endParaRPr lang="fr-FR" sz="1600" dirty="0" smtClean="0">
              <a:solidFill>
                <a:schemeClr val="tx1"/>
              </a:solidFill>
            </a:endParaRPr>
          </a:p>
          <a:p>
            <a:pPr marL="285750" indent="-285750">
              <a:buFontTx/>
              <a:buChar char="-"/>
            </a:pPr>
            <a:r>
              <a:rPr lang="fr-FR" sz="1600" dirty="0">
                <a:solidFill>
                  <a:schemeClr val="tx1"/>
                </a:solidFill>
              </a:rPr>
              <a:t>L’appui du numérique dans le cadre des projets de santé portés par les professionnels et des appels à projet régionaux, au profit de la coordination des acteurs notamment du lien ville-hôpital</a:t>
            </a:r>
          </a:p>
          <a:p>
            <a:endParaRPr lang="fr-FR" sz="1600" dirty="0" smtClean="0">
              <a:solidFill>
                <a:schemeClr val="accent1">
                  <a:lumMod val="75000"/>
                </a:schemeClr>
              </a:solidFill>
            </a:endParaRPr>
          </a:p>
          <a:p>
            <a:endParaRPr lang="fr-FR" sz="1600" dirty="0" smtClean="0">
              <a:solidFill>
                <a:schemeClr val="accent1">
                  <a:lumMod val="75000"/>
                </a:schemeClr>
              </a:solidFill>
            </a:endParaRPr>
          </a:p>
        </p:txBody>
      </p:sp>
    </p:spTree>
    <p:extLst>
      <p:ext uri="{BB962C8B-B14F-4D97-AF65-F5344CB8AC3E}">
        <p14:creationId xmlns:p14="http://schemas.microsoft.com/office/powerpoint/2010/main" val="21364931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18"/>
          <p:cNvSpPr txBox="1"/>
          <p:nvPr/>
        </p:nvSpPr>
        <p:spPr>
          <a:xfrm>
            <a:off x="2402451" y="526288"/>
            <a:ext cx="8867554" cy="1107996"/>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E7B700"/>
                </a:solidFill>
                <a:latin typeface="Arial"/>
                <a:ea typeface="Arial"/>
                <a:cs typeface="Arial"/>
                <a:sym typeface="Arial"/>
              </a:rPr>
              <a:t>ACTION 11</a:t>
            </a:r>
            <a:endParaRPr/>
          </a:p>
          <a:p>
            <a:pPr marL="0" marR="0" lvl="0" indent="0" algn="l" rtl="0">
              <a:lnSpc>
                <a:spcPct val="75000"/>
              </a:lnSpc>
              <a:spcBef>
                <a:spcPts val="0"/>
              </a:spcBef>
              <a:spcAft>
                <a:spcPts val="0"/>
              </a:spcAft>
              <a:buNone/>
            </a:pPr>
            <a:r>
              <a:rPr lang="fr-FR" sz="3200" b="1">
                <a:solidFill>
                  <a:srgbClr val="FFC901"/>
                </a:solidFill>
                <a:latin typeface="Arial"/>
                <a:ea typeface="Arial"/>
                <a:cs typeface="Arial"/>
                <a:sym typeface="Arial"/>
              </a:rPr>
              <a:t>Développer l’usage de la télésanté </a:t>
            </a:r>
            <a:br>
              <a:rPr lang="fr-FR" sz="3200" b="1">
                <a:solidFill>
                  <a:srgbClr val="FFC901"/>
                </a:solidFill>
                <a:latin typeface="Arial"/>
                <a:ea typeface="Arial"/>
                <a:cs typeface="Arial"/>
                <a:sym typeface="Arial"/>
              </a:rPr>
            </a:br>
            <a:r>
              <a:rPr lang="fr-FR" sz="3200" b="1">
                <a:solidFill>
                  <a:srgbClr val="FFC901"/>
                </a:solidFill>
                <a:latin typeface="Arial"/>
                <a:ea typeface="Arial"/>
                <a:cs typeface="Arial"/>
                <a:sym typeface="Arial"/>
              </a:rPr>
              <a:t>dans un cadre régulé et éthique</a:t>
            </a:r>
            <a:endParaRPr/>
          </a:p>
        </p:txBody>
      </p:sp>
      <p:sp>
        <p:nvSpPr>
          <p:cNvPr id="518" name="Google Shape;518;p18"/>
          <p:cNvSpPr txBox="1"/>
          <p:nvPr/>
        </p:nvSpPr>
        <p:spPr>
          <a:xfrm>
            <a:off x="1973240" y="2701686"/>
            <a:ext cx="237630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7B700"/>
                </a:solidFill>
                <a:latin typeface="Arial"/>
                <a:ea typeface="Arial"/>
                <a:cs typeface="Arial"/>
                <a:sym typeface="Arial"/>
              </a:rPr>
              <a:t>Télésanté en zones sous-denses </a:t>
            </a:r>
            <a:endParaRPr/>
          </a:p>
        </p:txBody>
      </p:sp>
      <p:sp>
        <p:nvSpPr>
          <p:cNvPr id="519" name="Google Shape;519;p18"/>
          <p:cNvSpPr txBox="1"/>
          <p:nvPr/>
        </p:nvSpPr>
        <p:spPr>
          <a:xfrm>
            <a:off x="7531474" y="2701686"/>
            <a:ext cx="254746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7B700"/>
                </a:solidFill>
                <a:latin typeface="Arial"/>
                <a:ea typeface="Arial"/>
                <a:cs typeface="Arial"/>
                <a:sym typeface="Arial"/>
              </a:rPr>
              <a:t>Télésanté en appui aux parcours de santé prioritaires</a:t>
            </a:r>
            <a:endParaRPr/>
          </a:p>
        </p:txBody>
      </p:sp>
      <p:sp>
        <p:nvSpPr>
          <p:cNvPr id="520" name="Google Shape;520;p18"/>
          <p:cNvSpPr txBox="1"/>
          <p:nvPr/>
        </p:nvSpPr>
        <p:spPr>
          <a:xfrm>
            <a:off x="5624015" y="4726719"/>
            <a:ext cx="190745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7B700"/>
                </a:solidFill>
                <a:latin typeface="Arial"/>
                <a:ea typeface="Arial"/>
                <a:cs typeface="Arial"/>
                <a:sym typeface="Arial"/>
              </a:rPr>
              <a:t>Outils télésanté de confiance </a:t>
            </a:r>
            <a:endParaRPr/>
          </a:p>
        </p:txBody>
      </p:sp>
      <p:sp>
        <p:nvSpPr>
          <p:cNvPr id="521" name="Google Shape;521;p18"/>
          <p:cNvSpPr txBox="1"/>
          <p:nvPr/>
        </p:nvSpPr>
        <p:spPr>
          <a:xfrm>
            <a:off x="1146571" y="3532683"/>
            <a:ext cx="287124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Développer la télésanté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dans les zones sous-denses</a:t>
            </a:r>
            <a:endParaRPr/>
          </a:p>
        </p:txBody>
      </p:sp>
      <p:sp>
        <p:nvSpPr>
          <p:cNvPr id="522" name="Google Shape;522;p18"/>
          <p:cNvSpPr txBox="1"/>
          <p:nvPr/>
        </p:nvSpPr>
        <p:spPr>
          <a:xfrm>
            <a:off x="6762751" y="3575758"/>
            <a:ext cx="3898564"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Soutenir et évaluer la télésanté au services des parcours de santé prioritaires</a:t>
            </a:r>
            <a:br>
              <a:rPr lang="fr-FR" sz="1400" u="none" strike="noStrike">
                <a:solidFill>
                  <a:srgbClr val="3F3F3F"/>
                </a:solidFill>
                <a:latin typeface="Arial"/>
                <a:ea typeface="Arial"/>
                <a:cs typeface="Arial"/>
                <a:sym typeface="Arial"/>
              </a:rPr>
            </a:br>
            <a:endParaRPr sz="1400" u="none" strike="noStrike">
              <a:solidFill>
                <a:srgbClr val="3F3F3F"/>
              </a:solidFill>
              <a:latin typeface="Arial"/>
              <a:ea typeface="Arial"/>
              <a:cs typeface="Arial"/>
              <a:sym typeface="Arial"/>
            </a:endParaRPr>
          </a:p>
        </p:txBody>
      </p:sp>
      <p:sp>
        <p:nvSpPr>
          <p:cNvPr id="523" name="Google Shape;523;p18"/>
          <p:cNvSpPr txBox="1"/>
          <p:nvPr/>
        </p:nvSpPr>
        <p:spPr>
          <a:xfrm>
            <a:off x="4411172" y="5467623"/>
            <a:ext cx="344497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Réguler les outils de télésanté pour les rendre davantage interopérables, sécurisés et éthiques</a:t>
            </a:r>
            <a:endParaRPr/>
          </a:p>
        </p:txBody>
      </p:sp>
      <p:pic>
        <p:nvPicPr>
          <p:cNvPr id="524" name="Google Shape;524;p18"/>
          <p:cNvPicPr preferRelativeResize="0"/>
          <p:nvPr/>
        </p:nvPicPr>
        <p:blipFill rotWithShape="1">
          <a:blip r:embed="rId3">
            <a:alphaModFix/>
          </a:blip>
          <a:srcRect/>
          <a:stretch/>
        </p:blipFill>
        <p:spPr>
          <a:xfrm>
            <a:off x="6857620" y="2701686"/>
            <a:ext cx="411812" cy="493464"/>
          </a:xfrm>
          <a:prstGeom prst="rect">
            <a:avLst/>
          </a:prstGeom>
          <a:noFill/>
          <a:ln>
            <a:noFill/>
          </a:ln>
        </p:spPr>
      </p:pic>
      <p:pic>
        <p:nvPicPr>
          <p:cNvPr id="525" name="Google Shape;525;p18"/>
          <p:cNvPicPr preferRelativeResize="0"/>
          <p:nvPr/>
        </p:nvPicPr>
        <p:blipFill rotWithShape="1">
          <a:blip r:embed="rId4">
            <a:alphaModFix/>
          </a:blip>
          <a:srcRect/>
          <a:stretch/>
        </p:blipFill>
        <p:spPr>
          <a:xfrm>
            <a:off x="1256773" y="2701686"/>
            <a:ext cx="664124" cy="481951"/>
          </a:xfrm>
          <a:prstGeom prst="rect">
            <a:avLst/>
          </a:prstGeom>
          <a:noFill/>
          <a:ln>
            <a:noFill/>
          </a:ln>
        </p:spPr>
      </p:pic>
      <p:pic>
        <p:nvPicPr>
          <p:cNvPr id="526" name="Google Shape;526;p18"/>
          <p:cNvPicPr preferRelativeResize="0"/>
          <p:nvPr/>
        </p:nvPicPr>
        <p:blipFill rotWithShape="1">
          <a:blip r:embed="rId5">
            <a:alphaModFix/>
          </a:blip>
          <a:srcRect/>
          <a:stretch/>
        </p:blipFill>
        <p:spPr>
          <a:xfrm>
            <a:off x="4392034" y="4710308"/>
            <a:ext cx="1060148" cy="73998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19"/>
          <p:cNvSpPr txBox="1"/>
          <p:nvPr/>
        </p:nvSpPr>
        <p:spPr>
          <a:xfrm>
            <a:off x="2402451" y="526288"/>
            <a:ext cx="8867554" cy="1846659"/>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E7B700"/>
                </a:solidFill>
                <a:latin typeface="Arial"/>
                <a:ea typeface="Arial"/>
                <a:cs typeface="Arial"/>
                <a:sym typeface="Arial"/>
              </a:rPr>
              <a:t>ACTION 12</a:t>
            </a:r>
            <a:endParaRPr/>
          </a:p>
          <a:p>
            <a:pPr marL="0" marR="0" lvl="0" indent="0" algn="l" rtl="0">
              <a:lnSpc>
                <a:spcPct val="75000"/>
              </a:lnSpc>
              <a:spcBef>
                <a:spcPts val="0"/>
              </a:spcBef>
              <a:spcAft>
                <a:spcPts val="0"/>
              </a:spcAft>
              <a:buNone/>
            </a:pPr>
            <a:r>
              <a:rPr lang="fr-FR" sz="3200" b="1">
                <a:solidFill>
                  <a:srgbClr val="FFC901"/>
                </a:solidFill>
                <a:latin typeface="Arial"/>
                <a:ea typeface="Arial"/>
                <a:cs typeface="Arial"/>
                <a:sym typeface="Arial"/>
              </a:rPr>
              <a:t>Promouvoir et articuler entre elles </a:t>
            </a:r>
            <a:br>
              <a:rPr lang="fr-FR" sz="3200" b="1">
                <a:solidFill>
                  <a:srgbClr val="FFC901"/>
                </a:solidFill>
                <a:latin typeface="Arial"/>
                <a:ea typeface="Arial"/>
                <a:cs typeface="Arial"/>
                <a:sym typeface="Arial"/>
              </a:rPr>
            </a:br>
            <a:r>
              <a:rPr lang="fr-FR" sz="3200" b="1">
                <a:solidFill>
                  <a:srgbClr val="FFC901"/>
                </a:solidFill>
                <a:latin typeface="Arial"/>
                <a:ea typeface="Arial"/>
                <a:cs typeface="Arial"/>
                <a:sym typeface="Arial"/>
              </a:rPr>
              <a:t>les plateformes numériques professionnelles de régulation médicale </a:t>
            </a:r>
            <a:br>
              <a:rPr lang="fr-FR" sz="3200" b="1">
                <a:solidFill>
                  <a:srgbClr val="FFC901"/>
                </a:solidFill>
                <a:latin typeface="Arial"/>
                <a:ea typeface="Arial"/>
                <a:cs typeface="Arial"/>
                <a:sym typeface="Arial"/>
              </a:rPr>
            </a:br>
            <a:r>
              <a:rPr lang="fr-FR" sz="3200" b="1">
                <a:solidFill>
                  <a:srgbClr val="FFC901"/>
                </a:solidFill>
                <a:latin typeface="Arial"/>
                <a:ea typeface="Arial"/>
                <a:cs typeface="Arial"/>
                <a:sym typeface="Arial"/>
              </a:rPr>
              <a:t>et de prise en charge urgente </a:t>
            </a:r>
            <a:endParaRPr/>
          </a:p>
        </p:txBody>
      </p:sp>
      <p:sp>
        <p:nvSpPr>
          <p:cNvPr id="533" name="Google Shape;533;p19"/>
          <p:cNvSpPr txBox="1"/>
          <p:nvPr/>
        </p:nvSpPr>
        <p:spPr>
          <a:xfrm>
            <a:off x="4123101" y="3177476"/>
            <a:ext cx="284152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7B700"/>
                </a:solidFill>
                <a:latin typeface="Arial"/>
                <a:ea typeface="Arial"/>
                <a:cs typeface="Arial"/>
                <a:sym typeface="Arial"/>
              </a:rPr>
              <a:t>SAS</a:t>
            </a:r>
            <a:endParaRPr/>
          </a:p>
        </p:txBody>
      </p:sp>
      <p:sp>
        <p:nvSpPr>
          <p:cNvPr id="534" name="Google Shape;534;p19"/>
          <p:cNvSpPr txBox="1"/>
          <p:nvPr/>
        </p:nvSpPr>
        <p:spPr>
          <a:xfrm>
            <a:off x="4123101" y="4801258"/>
            <a:ext cx="284152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7B700"/>
                </a:solidFill>
                <a:latin typeface="Arial"/>
                <a:ea typeface="Arial"/>
                <a:cs typeface="Arial"/>
                <a:sym typeface="Arial"/>
              </a:rPr>
              <a:t>SAMU</a:t>
            </a:r>
            <a:endParaRPr/>
          </a:p>
        </p:txBody>
      </p:sp>
      <p:sp>
        <p:nvSpPr>
          <p:cNvPr id="535" name="Google Shape;535;p19"/>
          <p:cNvSpPr txBox="1"/>
          <p:nvPr/>
        </p:nvSpPr>
        <p:spPr>
          <a:xfrm>
            <a:off x="4123100" y="3482937"/>
            <a:ext cx="593529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Généraliser les Services d'Accès aux Soins, et systématiser l'accès des régulateurs aux agendas des professionnels du territoire.</a:t>
            </a:r>
            <a:endParaRPr/>
          </a:p>
        </p:txBody>
      </p:sp>
      <p:sp>
        <p:nvSpPr>
          <p:cNvPr id="536" name="Google Shape;536;p19"/>
          <p:cNvSpPr txBox="1"/>
          <p:nvPr/>
        </p:nvSpPr>
        <p:spPr>
          <a:xfrm>
            <a:off x="4096239" y="5205751"/>
            <a:ext cx="534094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Moderniser les outils numériques et les infrastructures téléphoniques au service des SAMU.</a:t>
            </a:r>
            <a:endParaRPr/>
          </a:p>
        </p:txBody>
      </p:sp>
      <p:pic>
        <p:nvPicPr>
          <p:cNvPr id="537" name="Google Shape;537;p19"/>
          <p:cNvPicPr preferRelativeResize="0"/>
          <p:nvPr/>
        </p:nvPicPr>
        <p:blipFill rotWithShape="1">
          <a:blip r:embed="rId3">
            <a:alphaModFix/>
          </a:blip>
          <a:srcRect/>
          <a:stretch/>
        </p:blipFill>
        <p:spPr>
          <a:xfrm>
            <a:off x="3107585" y="4874667"/>
            <a:ext cx="907539" cy="563412"/>
          </a:xfrm>
          <a:prstGeom prst="rect">
            <a:avLst/>
          </a:prstGeom>
          <a:noFill/>
          <a:ln>
            <a:noFill/>
          </a:ln>
        </p:spPr>
      </p:pic>
      <p:pic>
        <p:nvPicPr>
          <p:cNvPr id="538" name="Google Shape;538;p19"/>
          <p:cNvPicPr preferRelativeResize="0"/>
          <p:nvPr/>
        </p:nvPicPr>
        <p:blipFill rotWithShape="1">
          <a:blip r:embed="rId4">
            <a:alphaModFix/>
          </a:blip>
          <a:srcRect/>
          <a:stretch/>
        </p:blipFill>
        <p:spPr>
          <a:xfrm>
            <a:off x="2708823" y="3294192"/>
            <a:ext cx="1265049" cy="26961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20"/>
          <p:cNvSpPr txBox="1"/>
          <p:nvPr/>
        </p:nvSpPr>
        <p:spPr>
          <a:xfrm>
            <a:off x="2402451" y="526288"/>
            <a:ext cx="8867554" cy="1107996"/>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E7B700"/>
                </a:solidFill>
                <a:latin typeface="Arial"/>
                <a:ea typeface="Arial"/>
                <a:cs typeface="Arial"/>
                <a:sym typeface="Arial"/>
              </a:rPr>
              <a:t>ACTION 13</a:t>
            </a:r>
            <a:endParaRPr/>
          </a:p>
          <a:p>
            <a:pPr marL="0" marR="0" lvl="0" indent="0" algn="l" rtl="0">
              <a:lnSpc>
                <a:spcPct val="75000"/>
              </a:lnSpc>
              <a:spcBef>
                <a:spcPts val="0"/>
              </a:spcBef>
              <a:spcAft>
                <a:spcPts val="0"/>
              </a:spcAft>
              <a:buNone/>
            </a:pPr>
            <a:r>
              <a:rPr lang="fr-FR" sz="3200" b="1">
                <a:solidFill>
                  <a:srgbClr val="FFC901"/>
                </a:solidFill>
                <a:latin typeface="Arial"/>
                <a:ea typeface="Arial"/>
                <a:cs typeface="Arial"/>
                <a:sym typeface="Arial"/>
              </a:rPr>
              <a:t>Diffuser largement l’application </a:t>
            </a:r>
            <a:br>
              <a:rPr lang="fr-FR" sz="3200" b="1">
                <a:solidFill>
                  <a:srgbClr val="FFC901"/>
                </a:solidFill>
                <a:latin typeface="Arial"/>
                <a:ea typeface="Arial"/>
                <a:cs typeface="Arial"/>
                <a:sym typeface="Arial"/>
              </a:rPr>
            </a:br>
            <a:r>
              <a:rPr lang="fr-FR" sz="3200" b="1">
                <a:solidFill>
                  <a:srgbClr val="FFC901"/>
                </a:solidFill>
                <a:latin typeface="Arial"/>
                <a:ea typeface="Arial"/>
                <a:cs typeface="Arial"/>
                <a:sym typeface="Arial"/>
              </a:rPr>
              <a:t>Carte Vitale (ApCV)</a:t>
            </a:r>
            <a:endParaRPr/>
          </a:p>
        </p:txBody>
      </p:sp>
      <p:sp>
        <p:nvSpPr>
          <p:cNvPr id="544" name="Google Shape;544;p20"/>
          <p:cNvSpPr txBox="1"/>
          <p:nvPr/>
        </p:nvSpPr>
        <p:spPr>
          <a:xfrm>
            <a:off x="3515010" y="2726829"/>
            <a:ext cx="338525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7B700"/>
                </a:solidFill>
                <a:latin typeface="Arial"/>
                <a:ea typeface="Arial"/>
                <a:cs typeface="Arial"/>
                <a:sym typeface="Arial"/>
              </a:rPr>
              <a:t>Identitovigilance et INS</a:t>
            </a:r>
            <a:endParaRPr/>
          </a:p>
        </p:txBody>
      </p:sp>
      <p:sp>
        <p:nvSpPr>
          <p:cNvPr id="545" name="Google Shape;545;p20"/>
          <p:cNvSpPr txBox="1"/>
          <p:nvPr/>
        </p:nvSpPr>
        <p:spPr>
          <a:xfrm>
            <a:off x="3515011" y="4273939"/>
            <a:ext cx="363562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E7B700"/>
                </a:solidFill>
                <a:latin typeface="Arial"/>
                <a:ea typeface="Arial"/>
                <a:cs typeface="Arial"/>
                <a:sym typeface="Arial"/>
              </a:rPr>
              <a:t>Application carte Vitale (ApCV) </a:t>
            </a:r>
            <a:endParaRPr/>
          </a:p>
        </p:txBody>
      </p:sp>
      <p:sp>
        <p:nvSpPr>
          <p:cNvPr id="546" name="Google Shape;546;p20"/>
          <p:cNvSpPr txBox="1"/>
          <p:nvPr/>
        </p:nvSpPr>
        <p:spPr>
          <a:xfrm>
            <a:off x="3515010" y="3091249"/>
            <a:ext cx="671957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Renforcer l'identitovigilance autour de l'Identité Nationale de Santé (INS).</a:t>
            </a:r>
            <a:endParaRPr/>
          </a:p>
        </p:txBody>
      </p:sp>
      <p:sp>
        <p:nvSpPr>
          <p:cNvPr id="547" name="Google Shape;547;p20"/>
          <p:cNvSpPr txBox="1"/>
          <p:nvPr/>
        </p:nvSpPr>
        <p:spPr>
          <a:xfrm>
            <a:off x="3515010" y="4685842"/>
            <a:ext cx="6719576"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Diffuser massivement l'application carte Vitale pour sécuriser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la connexion des personnes aux services numériques et permettre</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la bonne prise en charge de leurs frais de santé.</a:t>
            </a:r>
            <a:endParaRPr/>
          </a:p>
        </p:txBody>
      </p:sp>
      <p:pic>
        <p:nvPicPr>
          <p:cNvPr id="548" name="Google Shape;548;p20"/>
          <p:cNvPicPr preferRelativeResize="0"/>
          <p:nvPr/>
        </p:nvPicPr>
        <p:blipFill rotWithShape="1">
          <a:blip r:embed="rId3">
            <a:alphaModFix/>
          </a:blip>
          <a:srcRect/>
          <a:stretch/>
        </p:blipFill>
        <p:spPr>
          <a:xfrm>
            <a:off x="2402451" y="2648419"/>
            <a:ext cx="889488" cy="794517"/>
          </a:xfrm>
          <a:prstGeom prst="rect">
            <a:avLst/>
          </a:prstGeom>
          <a:noFill/>
          <a:ln>
            <a:noFill/>
          </a:ln>
        </p:spPr>
      </p:pic>
      <p:pic>
        <p:nvPicPr>
          <p:cNvPr id="549" name="Google Shape;549;p20" descr="Une image contenant texte, clipart&#10;&#10;Description générée automatiquement"/>
          <p:cNvPicPr preferRelativeResize="0"/>
          <p:nvPr/>
        </p:nvPicPr>
        <p:blipFill rotWithShape="1">
          <a:blip r:embed="rId4">
            <a:alphaModFix/>
          </a:blip>
          <a:srcRect/>
          <a:stretch/>
        </p:blipFill>
        <p:spPr>
          <a:xfrm>
            <a:off x="1864686" y="4243727"/>
            <a:ext cx="1205557" cy="624641"/>
          </a:xfrm>
          <a:prstGeom prst="rect">
            <a:avLst/>
          </a:prstGeom>
          <a:noFill/>
          <a:ln>
            <a:noFill/>
          </a:ln>
        </p:spPr>
      </p:pic>
      <p:sp>
        <p:nvSpPr>
          <p:cNvPr id="550" name="Google Shape;550;p20"/>
          <p:cNvSpPr txBox="1"/>
          <p:nvPr/>
        </p:nvSpPr>
        <p:spPr>
          <a:xfrm>
            <a:off x="3009145" y="4448475"/>
            <a:ext cx="29951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u="none" strike="noStrike">
                <a:solidFill>
                  <a:srgbClr val="050593"/>
                </a:solidFill>
                <a:latin typeface="Arial"/>
                <a:ea typeface="Arial"/>
                <a:cs typeface="Arial"/>
                <a:sym typeface="Arial"/>
              </a:rPr>
              <a:t>+</a:t>
            </a:r>
            <a:endParaRPr/>
          </a:p>
        </p:txBody>
      </p:sp>
      <p:pic>
        <p:nvPicPr>
          <p:cNvPr id="551" name="Google Shape;551;p20" descr="Une image contenant texte, personne&#10;&#10;Description générée automatiquement"/>
          <p:cNvPicPr preferRelativeResize="0"/>
          <p:nvPr/>
        </p:nvPicPr>
        <p:blipFill rotWithShape="1">
          <a:blip r:embed="rId5">
            <a:alphaModFix/>
          </a:blip>
          <a:srcRect t="15349" b="9327"/>
          <a:stretch/>
        </p:blipFill>
        <p:spPr>
          <a:xfrm>
            <a:off x="2467464" y="4763110"/>
            <a:ext cx="910213" cy="73866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88140" y="3613354"/>
            <a:ext cx="10176389" cy="830997"/>
          </a:xfrm>
          <a:prstGeom prst="rect">
            <a:avLst/>
          </a:prstGeom>
          <a:noFill/>
        </p:spPr>
        <p:txBody>
          <a:bodyPr wrap="square" rtlCol="0">
            <a:spAutoFit/>
          </a:bodyPr>
          <a:lstStyle/>
          <a:p>
            <a:endParaRPr lang="fr-FR" sz="2400" dirty="0" smtClean="0">
              <a:solidFill>
                <a:schemeClr val="accent1">
                  <a:lumMod val="75000"/>
                </a:schemeClr>
              </a:solidFill>
            </a:endParaRPr>
          </a:p>
          <a:p>
            <a:r>
              <a:rPr lang="fr-FR" sz="2400" dirty="0">
                <a:solidFill>
                  <a:schemeClr val="accent1">
                    <a:lumMod val="75000"/>
                  </a:schemeClr>
                </a:solidFill>
              </a:rPr>
              <a:t>Dr Jean-Michel </a:t>
            </a:r>
            <a:r>
              <a:rPr lang="fr-FR" sz="2400" dirty="0" err="1">
                <a:solidFill>
                  <a:schemeClr val="accent1">
                    <a:lumMod val="75000"/>
                  </a:schemeClr>
                </a:solidFill>
              </a:rPr>
              <a:t>Tartière</a:t>
            </a:r>
            <a:r>
              <a:rPr lang="fr-FR" sz="2400" dirty="0">
                <a:solidFill>
                  <a:schemeClr val="accent1">
                    <a:lumMod val="75000"/>
                  </a:schemeClr>
                </a:solidFill>
              </a:rPr>
              <a:t>, chef du service cardiologie CH de Toulon</a:t>
            </a:r>
          </a:p>
        </p:txBody>
      </p:sp>
    </p:spTree>
    <p:extLst>
      <p:ext uri="{BB962C8B-B14F-4D97-AF65-F5344CB8AC3E}">
        <p14:creationId xmlns:p14="http://schemas.microsoft.com/office/powerpoint/2010/main" val="2989143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9">
            <a:extLst>
              <a:ext uri="{FF2B5EF4-FFF2-40B4-BE49-F238E27FC236}">
                <a16:creationId xmlns:a16="http://schemas.microsoft.com/office/drawing/2014/main" id="{51B8ABF6-6A2A-4349-B4B0-1D2436BF027B}"/>
              </a:ext>
            </a:extLst>
          </p:cNvPr>
          <p:cNvSpPr txBox="1">
            <a:spLocks/>
          </p:cNvSpPr>
          <p:nvPr/>
        </p:nvSpPr>
        <p:spPr>
          <a:xfrm>
            <a:off x="3037534" y="4521289"/>
            <a:ext cx="3139679" cy="4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b">
            <a:normAutofit/>
          </a:bodyPr>
          <a:lstStyle>
            <a:lvl1pPr marL="0" marR="0" indent="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1pPr>
            <a:lvl2pPr marL="0" marR="0" indent="2286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2pPr>
            <a:lvl3pPr marL="0" marR="0" indent="4572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3pPr>
            <a:lvl4pPr marL="0" marR="0" indent="6858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4pPr>
            <a:lvl5pPr marL="0" marR="0" indent="9144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5pPr>
            <a:lvl6pPr marL="0" marR="0" indent="11430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6pPr>
            <a:lvl7pPr marL="0" marR="0" indent="13716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7pPr>
            <a:lvl8pPr marL="0" marR="0" indent="16002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8pPr>
            <a:lvl9pPr marL="0" marR="0" indent="18288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9pPr>
          </a:lstStyle>
          <a:p>
            <a:pPr algn="ctr"/>
            <a:r>
              <a:rPr lang="fr-FR" sz="2100" kern="0" dirty="0">
                <a:latin typeface="Arial" panose="020B0604020202020204" pitchFamily="34" charset="0"/>
                <a:cs typeface="Arial" panose="020B0604020202020204" pitchFamily="34" charset="0"/>
              </a:rPr>
              <a:t>Questions / Réponses</a:t>
            </a:r>
            <a:endParaRPr lang="fr-FR" sz="2100" kern="0" dirty="0"/>
          </a:p>
        </p:txBody>
      </p:sp>
      <p:pic>
        <p:nvPicPr>
          <p:cNvPr id="10" name="Image 9">
            <a:extLst>
              <a:ext uri="{FF2B5EF4-FFF2-40B4-BE49-F238E27FC236}">
                <a16:creationId xmlns:a16="http://schemas.microsoft.com/office/drawing/2014/main" id="{D6A896EF-CCC3-E041-8623-F3C9C82040E3}"/>
              </a:ext>
            </a:extLst>
          </p:cNvPr>
          <p:cNvPicPr>
            <a:picLocks noChangeAspect="1"/>
          </p:cNvPicPr>
          <p:nvPr/>
        </p:nvPicPr>
        <p:blipFill>
          <a:blip r:embed="rId2"/>
          <a:stretch>
            <a:fillRect/>
          </a:stretch>
        </p:blipFill>
        <p:spPr>
          <a:xfrm>
            <a:off x="4248211" y="2447520"/>
            <a:ext cx="3758804" cy="2514510"/>
          </a:xfrm>
          <a:prstGeom prst="rect">
            <a:avLst/>
          </a:prstGeom>
        </p:spPr>
      </p:pic>
    </p:spTree>
    <p:extLst>
      <p:ext uri="{BB962C8B-B14F-4D97-AF65-F5344CB8AC3E}">
        <p14:creationId xmlns:p14="http://schemas.microsoft.com/office/powerpoint/2010/main" val="1758846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081" y="1660814"/>
            <a:ext cx="4525241" cy="4525241"/>
          </a:xfrm>
          <a:prstGeom prst="rect">
            <a:avLst/>
          </a:prstGeom>
        </p:spPr>
      </p:pic>
    </p:spTree>
    <p:extLst>
      <p:ext uri="{BB962C8B-B14F-4D97-AF65-F5344CB8AC3E}">
        <p14:creationId xmlns:p14="http://schemas.microsoft.com/office/powerpoint/2010/main" val="3368925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p21"/>
          <p:cNvPicPr preferRelativeResize="0"/>
          <p:nvPr/>
        </p:nvPicPr>
        <p:blipFill rotWithShape="1">
          <a:blip r:embed="rId3">
            <a:alphaModFix/>
          </a:blip>
          <a:srcRect/>
          <a:stretch/>
        </p:blipFill>
        <p:spPr>
          <a:xfrm>
            <a:off x="3591144" y="2465955"/>
            <a:ext cx="2865412" cy="256379"/>
          </a:xfrm>
          <a:prstGeom prst="rect">
            <a:avLst/>
          </a:prstGeom>
          <a:noFill/>
          <a:ln>
            <a:noFill/>
          </a:ln>
        </p:spPr>
      </p:pic>
      <p:sp>
        <p:nvSpPr>
          <p:cNvPr id="557" name="Google Shape;557;p21"/>
          <p:cNvSpPr txBox="1"/>
          <p:nvPr/>
        </p:nvSpPr>
        <p:spPr>
          <a:xfrm>
            <a:off x="3492970" y="2885582"/>
            <a:ext cx="7914728"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600" b="1" dirty="0">
                <a:solidFill>
                  <a:schemeClr val="lt1"/>
                </a:solidFill>
                <a:highlight>
                  <a:srgbClr val="37B1B8"/>
                </a:highlight>
                <a:latin typeface="Arial"/>
                <a:ea typeface="Arial"/>
                <a:cs typeface="Arial"/>
                <a:sym typeface="Arial"/>
              </a:rPr>
              <a:t> Déployer un cadre propice</a:t>
            </a:r>
            <a:r>
              <a:rPr lang="fr-FR" sz="3600" b="1" dirty="0">
                <a:solidFill>
                  <a:srgbClr val="37B1B8"/>
                </a:solidFill>
                <a:highlight>
                  <a:srgbClr val="37B1B8"/>
                </a:highlight>
                <a:latin typeface="Arial"/>
                <a:ea typeface="Arial"/>
                <a:cs typeface="Arial"/>
                <a:sym typeface="Arial"/>
              </a:rPr>
              <a:t>. </a:t>
            </a:r>
            <a:r>
              <a:rPr lang="fr-FR" sz="3600" b="1" dirty="0">
                <a:solidFill>
                  <a:schemeClr val="lt1"/>
                </a:solidFill>
                <a:highlight>
                  <a:srgbClr val="37B1B8"/>
                </a:highlight>
                <a:latin typeface="Arial"/>
                <a:ea typeface="Arial"/>
                <a:cs typeface="Arial"/>
                <a:sym typeface="Arial"/>
              </a:rPr>
              <a:t> </a:t>
            </a:r>
            <a:br>
              <a:rPr lang="fr-FR" sz="3600" b="1" dirty="0">
                <a:solidFill>
                  <a:schemeClr val="lt1"/>
                </a:solidFill>
                <a:highlight>
                  <a:srgbClr val="37B1B8"/>
                </a:highlight>
                <a:latin typeface="Arial"/>
                <a:ea typeface="Arial"/>
                <a:cs typeface="Arial"/>
                <a:sym typeface="Arial"/>
              </a:rPr>
            </a:br>
            <a:r>
              <a:rPr lang="fr-FR" sz="3600" b="1" dirty="0">
                <a:solidFill>
                  <a:schemeClr val="lt1"/>
                </a:solidFill>
                <a:highlight>
                  <a:srgbClr val="37B1B8"/>
                </a:highlight>
                <a:latin typeface="Arial"/>
                <a:ea typeface="Arial"/>
                <a:cs typeface="Arial"/>
                <a:sym typeface="Arial"/>
              </a:rPr>
              <a:t> pour le développement</a:t>
            </a:r>
            <a:r>
              <a:rPr lang="fr-FR" sz="3600" b="1" dirty="0">
                <a:solidFill>
                  <a:srgbClr val="37B1B8"/>
                </a:solidFill>
                <a:highlight>
                  <a:srgbClr val="37B1B8"/>
                </a:highlight>
                <a:latin typeface="Arial"/>
                <a:ea typeface="Arial"/>
                <a:cs typeface="Arial"/>
                <a:sym typeface="Arial"/>
              </a:rPr>
              <a:t>.</a:t>
            </a:r>
            <a:r>
              <a:rPr lang="fr-FR" sz="3600" b="1" dirty="0">
                <a:solidFill>
                  <a:schemeClr val="lt1"/>
                </a:solidFill>
                <a:highlight>
                  <a:srgbClr val="37B1B8"/>
                </a:highlight>
                <a:latin typeface="Arial"/>
                <a:ea typeface="Arial"/>
                <a:cs typeface="Arial"/>
                <a:sym typeface="Arial"/>
              </a:rPr>
              <a:t> </a:t>
            </a:r>
            <a:br>
              <a:rPr lang="fr-FR" sz="3600" b="1" dirty="0">
                <a:solidFill>
                  <a:schemeClr val="lt1"/>
                </a:solidFill>
                <a:highlight>
                  <a:srgbClr val="37B1B8"/>
                </a:highlight>
                <a:latin typeface="Arial"/>
                <a:ea typeface="Arial"/>
                <a:cs typeface="Arial"/>
                <a:sym typeface="Arial"/>
              </a:rPr>
            </a:br>
            <a:r>
              <a:rPr lang="fr-FR" sz="3600" b="1" dirty="0">
                <a:solidFill>
                  <a:schemeClr val="lt1"/>
                </a:solidFill>
                <a:highlight>
                  <a:srgbClr val="37B1B8"/>
                </a:highlight>
                <a:latin typeface="Arial"/>
                <a:ea typeface="Arial"/>
                <a:cs typeface="Arial"/>
                <a:sym typeface="Arial"/>
              </a:rPr>
              <a:t> des usages et de l’innovation</a:t>
            </a:r>
            <a:r>
              <a:rPr lang="fr-FR" sz="3600" b="1" dirty="0">
                <a:solidFill>
                  <a:srgbClr val="37B1B8"/>
                </a:solidFill>
                <a:highlight>
                  <a:srgbClr val="37B1B8"/>
                </a:highlight>
                <a:latin typeface="Arial"/>
                <a:ea typeface="Arial"/>
                <a:cs typeface="Arial"/>
                <a:sym typeface="Arial"/>
              </a:rPr>
              <a:t>.</a:t>
            </a:r>
            <a:r>
              <a:rPr lang="fr-FR" sz="3600" b="1" dirty="0">
                <a:solidFill>
                  <a:schemeClr val="lt1"/>
                </a:solidFill>
                <a:highlight>
                  <a:srgbClr val="37B1B8"/>
                </a:highlight>
                <a:latin typeface="Arial"/>
                <a:ea typeface="Arial"/>
                <a:cs typeface="Arial"/>
                <a:sym typeface="Arial"/>
              </a:rPr>
              <a:t> </a:t>
            </a:r>
            <a:br>
              <a:rPr lang="fr-FR" sz="3600" b="1" dirty="0">
                <a:solidFill>
                  <a:schemeClr val="lt1"/>
                </a:solidFill>
                <a:highlight>
                  <a:srgbClr val="37B1B8"/>
                </a:highlight>
                <a:latin typeface="Arial"/>
                <a:ea typeface="Arial"/>
                <a:cs typeface="Arial"/>
                <a:sym typeface="Arial"/>
              </a:rPr>
            </a:br>
            <a:r>
              <a:rPr lang="fr-FR" sz="3600" b="1" dirty="0">
                <a:solidFill>
                  <a:schemeClr val="lt1"/>
                </a:solidFill>
                <a:highlight>
                  <a:srgbClr val="37B1B8"/>
                </a:highlight>
                <a:latin typeface="Arial"/>
                <a:ea typeface="Arial"/>
                <a:cs typeface="Arial"/>
                <a:sym typeface="Arial"/>
              </a:rPr>
              <a:t> numériques en santé</a:t>
            </a:r>
            <a:r>
              <a:rPr lang="fr-FR" sz="3600" b="1" dirty="0">
                <a:solidFill>
                  <a:srgbClr val="37B1B8"/>
                </a:solidFill>
                <a:highlight>
                  <a:srgbClr val="37B1B8"/>
                </a:highlight>
                <a:latin typeface="Arial"/>
                <a:ea typeface="Arial"/>
                <a:cs typeface="Arial"/>
                <a:sym typeface="Arial"/>
              </a:rPr>
              <a:t>.</a:t>
            </a:r>
            <a:r>
              <a:rPr lang="fr-FR" sz="3600" b="1" dirty="0">
                <a:solidFill>
                  <a:schemeClr val="lt1"/>
                </a:solidFill>
                <a:highlight>
                  <a:srgbClr val="37B1B8"/>
                </a:highlight>
                <a:latin typeface="Arial"/>
                <a:ea typeface="Arial"/>
                <a:cs typeface="Arial"/>
                <a:sym typeface="Arial"/>
              </a:rPr>
              <a:t>  </a:t>
            </a:r>
            <a:endParaRPr dirty="0"/>
          </a:p>
        </p:txBody>
      </p:sp>
      <p:sp>
        <p:nvSpPr>
          <p:cNvPr id="558" name="Google Shape;558;p21"/>
          <p:cNvSpPr txBox="1"/>
          <p:nvPr/>
        </p:nvSpPr>
        <p:spPr>
          <a:xfrm>
            <a:off x="3297116" y="5646925"/>
            <a:ext cx="8203222" cy="1261854"/>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FR" b="1" dirty="0">
                <a:solidFill>
                  <a:schemeClr val="lt1"/>
                </a:solidFill>
                <a:highlight>
                  <a:srgbClr val="37B1B8"/>
                </a:highlight>
              </a:rPr>
              <a:t>Intervenants :</a:t>
            </a:r>
            <a:endParaRPr dirty="0">
              <a:highlight>
                <a:srgbClr val="37B1B8"/>
              </a:highlight>
            </a:endParaRPr>
          </a:p>
          <a:p>
            <a:pPr marL="0" lvl="0" indent="0" algn="r" rtl="0">
              <a:spcBef>
                <a:spcPts val="0"/>
              </a:spcBef>
              <a:spcAft>
                <a:spcPts val="0"/>
              </a:spcAft>
              <a:buNone/>
            </a:pPr>
            <a:r>
              <a:rPr lang="fr-FR" dirty="0" smtClean="0"/>
              <a:t>Claire </a:t>
            </a:r>
            <a:r>
              <a:rPr lang="fr-FR" dirty="0" err="1" smtClean="0"/>
              <a:t>Lenain</a:t>
            </a:r>
            <a:r>
              <a:rPr lang="fr-FR" dirty="0" smtClean="0"/>
              <a:t> ANS </a:t>
            </a:r>
          </a:p>
          <a:p>
            <a:pPr marL="0" lvl="0" indent="0" algn="r" rtl="0">
              <a:spcBef>
                <a:spcPts val="0"/>
              </a:spcBef>
              <a:spcAft>
                <a:spcPts val="0"/>
              </a:spcAft>
              <a:buNone/>
            </a:pPr>
            <a:r>
              <a:rPr lang="fr-FR" dirty="0" smtClean="0"/>
              <a:t>Raphaël </a:t>
            </a:r>
            <a:r>
              <a:rPr lang="fr-FR" dirty="0" err="1" smtClean="0"/>
              <a:t>Beaufret</a:t>
            </a:r>
            <a:r>
              <a:rPr lang="fr-FR" dirty="0" smtClean="0"/>
              <a:t> DNS</a:t>
            </a:r>
          </a:p>
          <a:p>
            <a:pPr marL="0" lvl="0" indent="0" algn="r" rtl="0">
              <a:spcBef>
                <a:spcPts val="0"/>
              </a:spcBef>
              <a:spcAft>
                <a:spcPts val="0"/>
              </a:spcAft>
              <a:buNone/>
            </a:pPr>
            <a:r>
              <a:rPr lang="fr-FR" dirty="0" smtClean="0"/>
              <a:t>Benoît Bresson, GIP </a:t>
            </a:r>
            <a:r>
              <a:rPr lang="fr-FR" dirty="0" err="1" smtClean="0"/>
              <a:t>ieSS</a:t>
            </a:r>
            <a:endParaRPr dirty="0"/>
          </a:p>
          <a:p>
            <a:pPr marL="0" lvl="0" indent="0" algn="r" rtl="0">
              <a:spcBef>
                <a:spcPts val="0"/>
              </a:spcBef>
              <a:spcAft>
                <a:spcPts val="0"/>
              </a:spcAft>
              <a:buNone/>
            </a:pP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22"/>
          <p:cNvSpPr txBox="1"/>
          <p:nvPr/>
        </p:nvSpPr>
        <p:spPr>
          <a:xfrm>
            <a:off x="4552335" y="776012"/>
            <a:ext cx="697802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b="1">
                <a:solidFill>
                  <a:schemeClr val="lt1"/>
                </a:solidFill>
                <a:highlight>
                  <a:srgbClr val="37B1B8"/>
                </a:highlight>
                <a:latin typeface="Arial"/>
                <a:ea typeface="Arial"/>
                <a:cs typeface="Arial"/>
                <a:sym typeface="Arial"/>
              </a:rPr>
              <a:t> Déployer un cadre propice pour</a:t>
            </a:r>
            <a:r>
              <a:rPr lang="fr-FR" sz="2400" b="1">
                <a:solidFill>
                  <a:srgbClr val="37B1B8"/>
                </a:solidFill>
                <a:highlight>
                  <a:srgbClr val="37B1B8"/>
                </a:highlight>
                <a:latin typeface="Arial"/>
                <a:ea typeface="Arial"/>
                <a:cs typeface="Arial"/>
                <a:sym typeface="Arial"/>
              </a:rPr>
              <a:t>.</a:t>
            </a:r>
            <a:r>
              <a:rPr lang="fr-FR" sz="2400" b="1">
                <a:solidFill>
                  <a:schemeClr val="lt1"/>
                </a:solidFill>
                <a:highlight>
                  <a:srgbClr val="37B1B8"/>
                </a:highlight>
                <a:latin typeface="Arial"/>
                <a:ea typeface="Arial"/>
                <a:cs typeface="Arial"/>
                <a:sym typeface="Arial"/>
              </a:rPr>
              <a:t> </a:t>
            </a:r>
            <a:br>
              <a:rPr lang="fr-FR" sz="2400" b="1">
                <a:solidFill>
                  <a:schemeClr val="lt1"/>
                </a:solidFill>
                <a:highlight>
                  <a:srgbClr val="37B1B8"/>
                </a:highlight>
                <a:latin typeface="Arial"/>
                <a:ea typeface="Arial"/>
                <a:cs typeface="Arial"/>
                <a:sym typeface="Arial"/>
              </a:rPr>
            </a:br>
            <a:r>
              <a:rPr lang="fr-FR" sz="2400" b="1">
                <a:solidFill>
                  <a:schemeClr val="lt1"/>
                </a:solidFill>
                <a:highlight>
                  <a:srgbClr val="37B1B8"/>
                </a:highlight>
                <a:latin typeface="Arial"/>
                <a:ea typeface="Arial"/>
                <a:cs typeface="Arial"/>
                <a:sym typeface="Arial"/>
              </a:rPr>
              <a:t> le développement</a:t>
            </a:r>
            <a:r>
              <a:rPr lang="fr-FR" sz="2400" b="1">
                <a:solidFill>
                  <a:srgbClr val="37B1B8"/>
                </a:solidFill>
                <a:highlight>
                  <a:srgbClr val="37B1B8"/>
                </a:highlight>
                <a:latin typeface="Arial"/>
                <a:ea typeface="Arial"/>
                <a:cs typeface="Arial"/>
                <a:sym typeface="Arial"/>
              </a:rPr>
              <a:t>.</a:t>
            </a:r>
            <a:r>
              <a:rPr lang="fr-FR" sz="2400" b="1">
                <a:solidFill>
                  <a:schemeClr val="lt1"/>
                </a:solidFill>
                <a:highlight>
                  <a:srgbClr val="37B1B8"/>
                </a:highlight>
                <a:latin typeface="Arial"/>
                <a:ea typeface="Arial"/>
                <a:cs typeface="Arial"/>
                <a:sym typeface="Arial"/>
              </a:rPr>
              <a:t> des usages</a:t>
            </a:r>
            <a:r>
              <a:rPr lang="fr-FR" sz="2400" b="1">
                <a:solidFill>
                  <a:srgbClr val="37B1B8"/>
                </a:solidFill>
                <a:highlight>
                  <a:srgbClr val="37B1B8"/>
                </a:highlight>
                <a:latin typeface="Arial"/>
                <a:ea typeface="Arial"/>
                <a:cs typeface="Arial"/>
                <a:sym typeface="Arial"/>
              </a:rPr>
              <a:t>.</a:t>
            </a:r>
            <a:r>
              <a:rPr lang="fr-FR" sz="2400" b="1">
                <a:solidFill>
                  <a:schemeClr val="lt1"/>
                </a:solidFill>
                <a:highlight>
                  <a:srgbClr val="37B1B8"/>
                </a:highlight>
                <a:latin typeface="Arial"/>
                <a:ea typeface="Arial"/>
                <a:cs typeface="Arial"/>
                <a:sym typeface="Arial"/>
              </a:rPr>
              <a:t> </a:t>
            </a:r>
            <a:br>
              <a:rPr lang="fr-FR" sz="2400" b="1">
                <a:solidFill>
                  <a:schemeClr val="lt1"/>
                </a:solidFill>
                <a:highlight>
                  <a:srgbClr val="37B1B8"/>
                </a:highlight>
                <a:latin typeface="Arial"/>
                <a:ea typeface="Arial"/>
                <a:cs typeface="Arial"/>
                <a:sym typeface="Arial"/>
              </a:rPr>
            </a:br>
            <a:r>
              <a:rPr lang="fr-FR" sz="2400" b="1">
                <a:solidFill>
                  <a:schemeClr val="lt1"/>
                </a:solidFill>
                <a:highlight>
                  <a:srgbClr val="37B1B8"/>
                </a:highlight>
                <a:latin typeface="Arial"/>
                <a:ea typeface="Arial"/>
                <a:cs typeface="Arial"/>
                <a:sym typeface="Arial"/>
              </a:rPr>
              <a:t>et de l’innovation numériques en santé</a:t>
            </a:r>
            <a:r>
              <a:rPr lang="fr-FR" sz="2400" b="1">
                <a:solidFill>
                  <a:srgbClr val="37B1B8"/>
                </a:solidFill>
                <a:highlight>
                  <a:srgbClr val="37B1B8"/>
                </a:highlight>
                <a:latin typeface="Arial"/>
                <a:ea typeface="Arial"/>
                <a:cs typeface="Arial"/>
                <a:sym typeface="Arial"/>
              </a:rPr>
              <a:t>.</a:t>
            </a:r>
            <a:r>
              <a:rPr lang="fr-FR" sz="2400" b="1">
                <a:solidFill>
                  <a:schemeClr val="lt1"/>
                </a:solidFill>
                <a:highlight>
                  <a:srgbClr val="37B1B8"/>
                </a:highlight>
                <a:latin typeface="Arial"/>
                <a:ea typeface="Arial"/>
                <a:cs typeface="Arial"/>
                <a:sym typeface="Arial"/>
              </a:rPr>
              <a:t>  </a:t>
            </a:r>
            <a:endParaRPr/>
          </a:p>
        </p:txBody>
      </p:sp>
      <p:sp>
        <p:nvSpPr>
          <p:cNvPr id="564" name="Google Shape;564;p22"/>
          <p:cNvSpPr txBox="1"/>
          <p:nvPr/>
        </p:nvSpPr>
        <p:spPr>
          <a:xfrm>
            <a:off x="4552335" y="2054276"/>
            <a:ext cx="7346015" cy="21698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350" u="none" strike="noStrike">
                <a:solidFill>
                  <a:srgbClr val="3F3F3F"/>
                </a:solidFill>
                <a:latin typeface="Arial"/>
                <a:ea typeface="Arial"/>
                <a:cs typeface="Arial"/>
                <a:sym typeface="Arial"/>
              </a:rPr>
              <a:t>Nous devons collectivement </a:t>
            </a:r>
            <a:r>
              <a:rPr lang="fr-FR" sz="1350" b="1" u="none" strike="noStrike">
                <a:solidFill>
                  <a:srgbClr val="3F3F3F"/>
                </a:solidFill>
                <a:latin typeface="Arial"/>
                <a:ea typeface="Arial"/>
                <a:cs typeface="Arial"/>
                <a:sym typeface="Arial"/>
              </a:rPr>
              <a:t>appuyer et réguler le développement du numérique en santé</a:t>
            </a:r>
            <a:r>
              <a:rPr lang="fr-FR" sz="1350" u="none" strike="noStrike">
                <a:solidFill>
                  <a:srgbClr val="3F3F3F"/>
                </a:solidFill>
                <a:latin typeface="Arial"/>
                <a:ea typeface="Arial"/>
                <a:cs typeface="Arial"/>
                <a:sym typeface="Arial"/>
              </a:rPr>
              <a:t> pour s'assurer qu'il contribue à la continuité de notre système de santé.</a:t>
            </a:r>
            <a:endParaRPr/>
          </a:p>
          <a:p>
            <a:pPr marL="0" marR="0" lvl="0" indent="0" algn="l" rtl="0">
              <a:spcBef>
                <a:spcPts val="0"/>
              </a:spcBef>
              <a:spcAft>
                <a:spcPts val="0"/>
              </a:spcAft>
              <a:buNone/>
            </a:pPr>
            <a:r>
              <a:rPr lang="fr-FR" sz="1350" u="none" strike="noStrike">
                <a:solidFill>
                  <a:srgbClr val="3F3F3F"/>
                </a:solidFill>
                <a:latin typeface="Arial"/>
                <a:ea typeface="Arial"/>
                <a:cs typeface="Arial"/>
                <a:sym typeface="Arial"/>
              </a:rPr>
              <a:t>Pour cela, il faut </a:t>
            </a:r>
            <a:r>
              <a:rPr lang="fr-FR" sz="1350" b="1" u="none" strike="noStrike">
                <a:solidFill>
                  <a:srgbClr val="3F3F3F"/>
                </a:solidFill>
                <a:latin typeface="Arial"/>
                <a:ea typeface="Arial"/>
                <a:cs typeface="Arial"/>
                <a:sym typeface="Arial"/>
              </a:rPr>
              <a:t>co-construire des règles claires</a:t>
            </a:r>
            <a:r>
              <a:rPr lang="fr-FR" sz="1350" u="none" strike="noStrike">
                <a:solidFill>
                  <a:srgbClr val="3F3F3F"/>
                </a:solidFill>
                <a:latin typeface="Arial"/>
                <a:ea typeface="Arial"/>
                <a:cs typeface="Arial"/>
                <a:sym typeface="Arial"/>
              </a:rPr>
              <a:t>, ciblées et pragmatiques. Et mobiliser divers leviers pour s'assurer qu'elles sont effectivement respectées par tous les acteurs du secteur.</a:t>
            </a:r>
            <a:endParaRPr/>
          </a:p>
          <a:p>
            <a:pPr marL="0" marR="0" lvl="0" indent="0" algn="l" rtl="0">
              <a:spcBef>
                <a:spcPts val="0"/>
              </a:spcBef>
              <a:spcAft>
                <a:spcPts val="0"/>
              </a:spcAft>
              <a:buNone/>
            </a:pPr>
            <a:endParaRPr sz="1350" u="none" strike="noStrike">
              <a:solidFill>
                <a:srgbClr val="3F3F3F"/>
              </a:solidFill>
              <a:latin typeface="Arial"/>
              <a:ea typeface="Arial"/>
              <a:cs typeface="Arial"/>
              <a:sym typeface="Arial"/>
            </a:endParaRPr>
          </a:p>
          <a:p>
            <a:pPr marL="0" marR="0" lvl="0" indent="0" algn="l" rtl="0">
              <a:spcBef>
                <a:spcPts val="0"/>
              </a:spcBef>
              <a:spcAft>
                <a:spcPts val="0"/>
              </a:spcAft>
              <a:buNone/>
            </a:pPr>
            <a:r>
              <a:rPr lang="fr-FR" sz="1350" u="none" strike="noStrike">
                <a:solidFill>
                  <a:srgbClr val="3F3F3F"/>
                </a:solidFill>
                <a:latin typeface="Arial"/>
                <a:ea typeface="Arial"/>
                <a:cs typeface="Arial"/>
                <a:sym typeface="Arial"/>
              </a:rPr>
              <a:t>Face au contexte géopolitique international et la valeur intrinsèque des données de santé,  la </a:t>
            </a:r>
            <a:r>
              <a:rPr lang="fr-FR" sz="1350" b="1" u="none" strike="noStrike">
                <a:solidFill>
                  <a:srgbClr val="3F3F3F"/>
                </a:solidFill>
                <a:latin typeface="Arial"/>
                <a:ea typeface="Arial"/>
                <a:cs typeface="Arial"/>
                <a:sym typeface="Arial"/>
              </a:rPr>
              <a:t>vigilance cyber</a:t>
            </a:r>
            <a:r>
              <a:rPr lang="fr-FR" sz="1350" u="none" strike="noStrike">
                <a:solidFill>
                  <a:srgbClr val="3F3F3F"/>
                </a:solidFill>
                <a:latin typeface="Arial"/>
                <a:ea typeface="Arial"/>
                <a:cs typeface="Arial"/>
                <a:sym typeface="Arial"/>
              </a:rPr>
              <a:t> doit être décuplée avec des moyens à la hauteur des enjeux.</a:t>
            </a:r>
            <a:endParaRPr/>
          </a:p>
          <a:p>
            <a:pPr marL="0" marR="0" lvl="0" indent="0" algn="l" rtl="0">
              <a:spcBef>
                <a:spcPts val="0"/>
              </a:spcBef>
              <a:spcAft>
                <a:spcPts val="0"/>
              </a:spcAft>
              <a:buNone/>
            </a:pPr>
            <a:r>
              <a:rPr lang="fr-FR" sz="1350" u="none" strike="noStrike">
                <a:solidFill>
                  <a:srgbClr val="3F3F3F"/>
                </a:solidFill>
                <a:latin typeface="Arial"/>
                <a:ea typeface="Arial"/>
                <a:cs typeface="Arial"/>
                <a:sym typeface="Arial"/>
              </a:rPr>
              <a:t/>
            </a:r>
            <a:br>
              <a:rPr lang="fr-FR" sz="1350" u="none" strike="noStrike">
                <a:solidFill>
                  <a:srgbClr val="3F3F3F"/>
                </a:solidFill>
                <a:latin typeface="Arial"/>
                <a:ea typeface="Arial"/>
                <a:cs typeface="Arial"/>
                <a:sym typeface="Arial"/>
              </a:rPr>
            </a:br>
            <a:endParaRPr sz="1350" u="none" strike="noStrike">
              <a:solidFill>
                <a:srgbClr val="3F3F3F"/>
              </a:solidFill>
              <a:latin typeface="Arial"/>
              <a:ea typeface="Arial"/>
              <a:cs typeface="Arial"/>
              <a:sym typeface="Arial"/>
            </a:endParaRPr>
          </a:p>
        </p:txBody>
      </p:sp>
      <p:sp>
        <p:nvSpPr>
          <p:cNvPr id="565" name="Google Shape;565;p22"/>
          <p:cNvSpPr txBox="1"/>
          <p:nvPr/>
        </p:nvSpPr>
        <p:spPr>
          <a:xfrm>
            <a:off x="4552336" y="3935715"/>
            <a:ext cx="7056084" cy="1754326"/>
          </a:xfrm>
          <a:prstGeom prst="rect">
            <a:avLst/>
          </a:prstGeom>
          <a:noFill/>
          <a:ln>
            <a:noFill/>
          </a:ln>
        </p:spPr>
        <p:txBody>
          <a:bodyPr spcFirstLastPara="1" wrap="square" lIns="91425" tIns="45700" rIns="91425" bIns="45700" anchor="t" anchorCtr="0">
            <a:spAutoFit/>
          </a:bodyPr>
          <a:lstStyle/>
          <a:p>
            <a:pPr marL="317500" marR="0" lvl="0" indent="-317500" algn="l" rtl="0">
              <a:spcBef>
                <a:spcPts val="0"/>
              </a:spcBef>
              <a:spcAft>
                <a:spcPts val="0"/>
              </a:spcAft>
              <a:buClr>
                <a:srgbClr val="37B1B8"/>
              </a:buClr>
              <a:buSzPts val="1350"/>
              <a:buFont typeface="Calibri"/>
              <a:buAutoNum type="arabicPeriod" startAt="14"/>
            </a:pPr>
            <a:r>
              <a:rPr lang="fr-FR" sz="1350" b="1" u="none" strike="noStrike">
                <a:solidFill>
                  <a:srgbClr val="37B1B8"/>
                </a:solidFill>
                <a:latin typeface="Arial"/>
                <a:ea typeface="Arial"/>
                <a:cs typeface="Arial"/>
                <a:sym typeface="Arial"/>
              </a:rPr>
              <a:t>Élaborer et mettre en œuvre un nouveau plan pluriannuel sur le renforcement massif de la cybersécurité pour tous les acteurs de santé et notamment les établissements sanitaires et médico-sociaux</a:t>
            </a:r>
            <a:endParaRPr/>
          </a:p>
          <a:p>
            <a:pPr marL="317500" marR="0" lvl="0" indent="-317500" algn="l" rtl="0">
              <a:spcBef>
                <a:spcPts val="0"/>
              </a:spcBef>
              <a:spcAft>
                <a:spcPts val="0"/>
              </a:spcAft>
              <a:buClr>
                <a:srgbClr val="37B1B8"/>
              </a:buClr>
              <a:buSzPts val="1350"/>
              <a:buFont typeface="Calibri"/>
              <a:buAutoNum type="arabicPeriod" startAt="14"/>
            </a:pPr>
            <a:r>
              <a:rPr lang="fr-FR" sz="1350" b="1" u="none" strike="noStrike">
                <a:solidFill>
                  <a:srgbClr val="37B1B8"/>
                </a:solidFill>
                <a:latin typeface="Arial"/>
                <a:ea typeface="Arial"/>
                <a:cs typeface="Arial"/>
                <a:sym typeface="Arial"/>
              </a:rPr>
              <a:t>Co-construire et appliquer des référentiels d’exigences définies par secteur</a:t>
            </a:r>
            <a:endParaRPr/>
          </a:p>
          <a:p>
            <a:pPr marL="317500" marR="0" lvl="0" indent="-317500" algn="l" rtl="0">
              <a:spcBef>
                <a:spcPts val="0"/>
              </a:spcBef>
              <a:spcAft>
                <a:spcPts val="0"/>
              </a:spcAft>
              <a:buClr>
                <a:srgbClr val="37B1B8"/>
              </a:buClr>
              <a:buSzPts val="1350"/>
              <a:buFont typeface="Calibri"/>
              <a:buAutoNum type="arabicPeriod" startAt="14"/>
            </a:pPr>
            <a:r>
              <a:rPr lang="fr-FR" sz="1350" b="1" u="none" strike="noStrike">
                <a:solidFill>
                  <a:srgbClr val="37B1B8"/>
                </a:solidFill>
                <a:latin typeface="Arial"/>
                <a:ea typeface="Arial"/>
                <a:cs typeface="Arial"/>
                <a:sym typeface="Arial"/>
              </a:rPr>
              <a:t>Créer observatoire de la maturité numérique en santé</a:t>
            </a:r>
            <a:endParaRPr/>
          </a:p>
          <a:p>
            <a:pPr marL="317500" marR="0" lvl="0" indent="-317500" algn="l" rtl="0">
              <a:spcBef>
                <a:spcPts val="0"/>
              </a:spcBef>
              <a:spcAft>
                <a:spcPts val="0"/>
              </a:spcAft>
              <a:buClr>
                <a:srgbClr val="37B1B8"/>
              </a:buClr>
              <a:buSzPts val="1350"/>
              <a:buFont typeface="Calibri"/>
              <a:buAutoNum type="arabicPeriod" startAt="14"/>
            </a:pPr>
            <a:r>
              <a:rPr lang="fr-FR" sz="1350" b="1" u="none" strike="noStrike">
                <a:solidFill>
                  <a:srgbClr val="37B1B8"/>
                </a:solidFill>
                <a:latin typeface="Arial"/>
                <a:ea typeface="Arial"/>
                <a:cs typeface="Arial"/>
                <a:sym typeface="Arial"/>
              </a:rPr>
              <a:t>Attirer des talents du numérique vers la santé</a:t>
            </a:r>
            <a:endParaRPr/>
          </a:p>
          <a:p>
            <a:pPr marL="317500" marR="0" lvl="0" indent="-317500" algn="l" rtl="0">
              <a:spcBef>
                <a:spcPts val="0"/>
              </a:spcBef>
              <a:spcAft>
                <a:spcPts val="0"/>
              </a:spcAft>
              <a:buClr>
                <a:srgbClr val="37B1B8"/>
              </a:buClr>
              <a:buSzPts val="1350"/>
              <a:buFont typeface="Calibri"/>
              <a:buAutoNum type="arabicPeriod" startAt="14"/>
            </a:pPr>
            <a:r>
              <a:rPr lang="fr-FR" sz="1350" b="1" u="none" strike="noStrike">
                <a:solidFill>
                  <a:srgbClr val="37B1B8"/>
                </a:solidFill>
                <a:latin typeface="Arial"/>
                <a:ea typeface="Arial"/>
                <a:cs typeface="Arial"/>
                <a:sym typeface="Arial"/>
              </a:rPr>
              <a:t>Développer la recherche en santé numérique et en particulier l'utilisation secondaire des données de santé</a:t>
            </a:r>
            <a:endParaRPr/>
          </a:p>
        </p:txBody>
      </p:sp>
      <p:pic>
        <p:nvPicPr>
          <p:cNvPr id="566" name="Google Shape;566;p22"/>
          <p:cNvPicPr preferRelativeResize="0"/>
          <p:nvPr/>
        </p:nvPicPr>
        <p:blipFill rotWithShape="1">
          <a:blip r:embed="rId3">
            <a:alphaModFix/>
          </a:blip>
          <a:srcRect/>
          <a:stretch/>
        </p:blipFill>
        <p:spPr>
          <a:xfrm>
            <a:off x="4644011" y="357483"/>
            <a:ext cx="2556325" cy="22872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23"/>
          <p:cNvSpPr txBox="1"/>
          <p:nvPr/>
        </p:nvSpPr>
        <p:spPr>
          <a:xfrm>
            <a:off x="2402451" y="526288"/>
            <a:ext cx="8867554" cy="1477328"/>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008E7F"/>
                </a:solidFill>
                <a:latin typeface="Arial"/>
                <a:ea typeface="Arial"/>
                <a:cs typeface="Arial"/>
                <a:sym typeface="Arial"/>
              </a:rPr>
              <a:t>ACTION 14 – CYBER </a:t>
            </a:r>
            <a:endParaRPr sz="1600" b="1">
              <a:solidFill>
                <a:srgbClr val="008E7F"/>
              </a:solidFill>
              <a:latin typeface="Arial"/>
              <a:ea typeface="Arial"/>
              <a:cs typeface="Arial"/>
              <a:sym typeface="Arial"/>
            </a:endParaRPr>
          </a:p>
          <a:p>
            <a:pPr marL="0" marR="0" lvl="0" indent="0" algn="l" rtl="0">
              <a:lnSpc>
                <a:spcPct val="75000"/>
              </a:lnSpc>
              <a:spcBef>
                <a:spcPts val="0"/>
              </a:spcBef>
              <a:spcAft>
                <a:spcPts val="0"/>
              </a:spcAft>
              <a:buNone/>
            </a:pPr>
            <a:r>
              <a:rPr lang="fr-FR" sz="3200" b="1">
                <a:solidFill>
                  <a:srgbClr val="37B1B8"/>
                </a:solidFill>
                <a:latin typeface="Arial"/>
                <a:ea typeface="Arial"/>
                <a:cs typeface="Arial"/>
                <a:sym typeface="Arial"/>
              </a:rPr>
              <a:t>Élaborer et mettre en œuvre un nouveau plan massif de la cybersécurité pour tous les acteurs de santé (1/2)</a:t>
            </a:r>
            <a:endParaRPr/>
          </a:p>
        </p:txBody>
      </p:sp>
      <p:sp>
        <p:nvSpPr>
          <p:cNvPr id="573" name="Google Shape;573;p23"/>
          <p:cNvSpPr txBox="1"/>
          <p:nvPr/>
        </p:nvSpPr>
        <p:spPr>
          <a:xfrm>
            <a:off x="453908" y="4141379"/>
            <a:ext cx="159927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Gouvernance </a:t>
            </a:r>
            <a:endParaRPr/>
          </a:p>
        </p:txBody>
      </p:sp>
      <p:sp>
        <p:nvSpPr>
          <p:cNvPr id="574" name="Google Shape;574;p23"/>
          <p:cNvSpPr txBox="1"/>
          <p:nvPr/>
        </p:nvSpPr>
        <p:spPr>
          <a:xfrm>
            <a:off x="3180630" y="4141379"/>
            <a:ext cx="168131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Sensibilisation </a:t>
            </a:r>
            <a:endParaRPr/>
          </a:p>
        </p:txBody>
      </p:sp>
      <p:sp>
        <p:nvSpPr>
          <p:cNvPr id="575" name="Google Shape;575;p23"/>
          <p:cNvSpPr txBox="1"/>
          <p:nvPr/>
        </p:nvSpPr>
        <p:spPr>
          <a:xfrm>
            <a:off x="6072242" y="4141379"/>
            <a:ext cx="149450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Ressources</a:t>
            </a:r>
            <a:endParaRPr/>
          </a:p>
        </p:txBody>
      </p:sp>
      <p:sp>
        <p:nvSpPr>
          <p:cNvPr id="576" name="Google Shape;576;p23"/>
          <p:cNvSpPr txBox="1"/>
          <p:nvPr/>
        </p:nvSpPr>
        <p:spPr>
          <a:xfrm>
            <a:off x="9293126" y="4141378"/>
            <a:ext cx="142567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Exercices</a:t>
            </a:r>
            <a:endParaRPr/>
          </a:p>
        </p:txBody>
      </p:sp>
      <p:sp>
        <p:nvSpPr>
          <p:cNvPr id="577" name="Google Shape;577;p23"/>
          <p:cNvSpPr txBox="1"/>
          <p:nvPr/>
        </p:nvSpPr>
        <p:spPr>
          <a:xfrm>
            <a:off x="443834" y="4479933"/>
            <a:ext cx="256062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Mettre en place une gouvernance fonctionnelle de la cybersécurité en santé</a:t>
            </a:r>
            <a:endParaRPr/>
          </a:p>
        </p:txBody>
      </p:sp>
      <p:sp>
        <p:nvSpPr>
          <p:cNvPr id="578" name="Google Shape;578;p23"/>
          <p:cNvSpPr txBox="1"/>
          <p:nvPr/>
        </p:nvSpPr>
        <p:spPr>
          <a:xfrm>
            <a:off x="3156222" y="4479933"/>
            <a:ext cx="2643228"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Poursuivre la sensibilisation de tous sur la cybersécurité et l'hygiène numérique.</a:t>
            </a:r>
            <a:endParaRPr/>
          </a:p>
        </p:txBody>
      </p:sp>
      <p:sp>
        <p:nvSpPr>
          <p:cNvPr id="579" name="Google Shape;579;p23"/>
          <p:cNvSpPr txBox="1"/>
          <p:nvPr/>
        </p:nvSpPr>
        <p:spPr>
          <a:xfrm>
            <a:off x="6071591" y="4479933"/>
            <a:ext cx="2962213"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Créer des recommandations de dimensionnement des ressources dans les différents types structures, avec des approches mutualisées</a:t>
            </a:r>
            <a:endParaRPr/>
          </a:p>
        </p:txBody>
      </p:sp>
      <p:sp>
        <p:nvSpPr>
          <p:cNvPr id="580" name="Google Shape;580;p23"/>
          <p:cNvSpPr txBox="1"/>
          <p:nvPr/>
        </p:nvSpPr>
        <p:spPr>
          <a:xfrm>
            <a:off x="9293126" y="4479932"/>
            <a:ext cx="2652954"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Régulariser les audits cyber et les exercice de crise dans les établissements, pour identifier les failles et se préparer</a:t>
            </a:r>
            <a:endParaRPr/>
          </a:p>
        </p:txBody>
      </p:sp>
      <p:pic>
        <p:nvPicPr>
          <p:cNvPr id="581" name="Google Shape;581;p23"/>
          <p:cNvPicPr preferRelativeResize="0"/>
          <p:nvPr/>
        </p:nvPicPr>
        <p:blipFill rotWithShape="1">
          <a:blip r:embed="rId3">
            <a:alphaModFix/>
          </a:blip>
          <a:srcRect/>
          <a:stretch/>
        </p:blipFill>
        <p:spPr>
          <a:xfrm>
            <a:off x="560731" y="3363684"/>
            <a:ext cx="659389" cy="659389"/>
          </a:xfrm>
          <a:prstGeom prst="rect">
            <a:avLst/>
          </a:prstGeom>
          <a:noFill/>
          <a:ln>
            <a:noFill/>
          </a:ln>
        </p:spPr>
      </p:pic>
      <p:pic>
        <p:nvPicPr>
          <p:cNvPr id="582" name="Google Shape;582;p23"/>
          <p:cNvPicPr preferRelativeResize="0"/>
          <p:nvPr/>
        </p:nvPicPr>
        <p:blipFill rotWithShape="1">
          <a:blip r:embed="rId4">
            <a:alphaModFix/>
          </a:blip>
          <a:srcRect/>
          <a:stretch/>
        </p:blipFill>
        <p:spPr>
          <a:xfrm>
            <a:off x="3314385" y="3454426"/>
            <a:ext cx="659389" cy="568647"/>
          </a:xfrm>
          <a:prstGeom prst="rect">
            <a:avLst/>
          </a:prstGeom>
          <a:noFill/>
          <a:ln>
            <a:noFill/>
          </a:ln>
        </p:spPr>
      </p:pic>
      <p:pic>
        <p:nvPicPr>
          <p:cNvPr id="583" name="Google Shape;583;p23"/>
          <p:cNvPicPr preferRelativeResize="0"/>
          <p:nvPr/>
        </p:nvPicPr>
        <p:blipFill rotWithShape="1">
          <a:blip r:embed="rId5">
            <a:alphaModFix/>
          </a:blip>
          <a:srcRect/>
          <a:stretch/>
        </p:blipFill>
        <p:spPr>
          <a:xfrm>
            <a:off x="9320454" y="3571286"/>
            <a:ext cx="685511" cy="479121"/>
          </a:xfrm>
          <a:prstGeom prst="rect">
            <a:avLst/>
          </a:prstGeom>
          <a:noFill/>
          <a:ln>
            <a:noFill/>
          </a:ln>
        </p:spPr>
      </p:pic>
      <p:pic>
        <p:nvPicPr>
          <p:cNvPr id="584" name="Google Shape;584;p23"/>
          <p:cNvPicPr preferRelativeResize="0"/>
          <p:nvPr/>
        </p:nvPicPr>
        <p:blipFill rotWithShape="1">
          <a:blip r:embed="rId6">
            <a:alphaModFix/>
          </a:blip>
          <a:srcRect/>
          <a:stretch/>
        </p:blipFill>
        <p:spPr>
          <a:xfrm>
            <a:off x="6159295" y="3381562"/>
            <a:ext cx="1192478" cy="69002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24"/>
          <p:cNvSpPr txBox="1"/>
          <p:nvPr/>
        </p:nvSpPr>
        <p:spPr>
          <a:xfrm>
            <a:off x="2402451" y="526288"/>
            <a:ext cx="8867554" cy="1477328"/>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008E7F"/>
                </a:solidFill>
                <a:latin typeface="Arial"/>
                <a:ea typeface="Arial"/>
                <a:cs typeface="Arial"/>
                <a:sym typeface="Arial"/>
              </a:rPr>
              <a:t>ACTION 14 - CYBER</a:t>
            </a:r>
            <a:endParaRPr sz="1100" b="1">
              <a:solidFill>
                <a:srgbClr val="008E7F"/>
              </a:solidFill>
              <a:latin typeface="Arial"/>
              <a:ea typeface="Arial"/>
              <a:cs typeface="Arial"/>
              <a:sym typeface="Arial"/>
            </a:endParaRPr>
          </a:p>
          <a:p>
            <a:pPr marL="0" marR="0" lvl="0" indent="0" algn="l" rtl="0">
              <a:lnSpc>
                <a:spcPct val="75000"/>
              </a:lnSpc>
              <a:spcBef>
                <a:spcPts val="0"/>
              </a:spcBef>
              <a:spcAft>
                <a:spcPts val="0"/>
              </a:spcAft>
              <a:buNone/>
            </a:pPr>
            <a:r>
              <a:rPr lang="fr-FR" sz="3200" b="1">
                <a:solidFill>
                  <a:srgbClr val="37B1B8"/>
                </a:solidFill>
                <a:latin typeface="Arial"/>
                <a:ea typeface="Arial"/>
                <a:cs typeface="Arial"/>
                <a:sym typeface="Arial"/>
              </a:rPr>
              <a:t>Élaborer et mettre en œuvre un nouveau plan massif de la cybersécurité pour tous les acteurs de santé (2/2)</a:t>
            </a:r>
            <a:endParaRPr/>
          </a:p>
        </p:txBody>
      </p:sp>
      <p:sp>
        <p:nvSpPr>
          <p:cNvPr id="591" name="Google Shape;591;p24"/>
          <p:cNvSpPr txBox="1"/>
          <p:nvPr/>
        </p:nvSpPr>
        <p:spPr>
          <a:xfrm>
            <a:off x="1563225" y="3767738"/>
            <a:ext cx="263337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Remédiation </a:t>
            </a:r>
            <a:endParaRPr/>
          </a:p>
        </p:txBody>
      </p:sp>
      <p:sp>
        <p:nvSpPr>
          <p:cNvPr id="592" name="Google Shape;592;p24"/>
          <p:cNvSpPr txBox="1"/>
          <p:nvPr/>
        </p:nvSpPr>
        <p:spPr>
          <a:xfrm>
            <a:off x="4939060" y="3631081"/>
            <a:ext cx="322006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Prérequis aux financements </a:t>
            </a:r>
            <a:br>
              <a:rPr lang="fr-FR" sz="1600" b="1" u="none" strike="noStrike">
                <a:solidFill>
                  <a:srgbClr val="008E7F"/>
                </a:solidFill>
                <a:latin typeface="Arial"/>
                <a:ea typeface="Arial"/>
                <a:cs typeface="Arial"/>
                <a:sym typeface="Arial"/>
              </a:rPr>
            </a:br>
            <a:r>
              <a:rPr lang="fr-FR" sz="1600" b="1" u="none" strike="noStrike">
                <a:solidFill>
                  <a:srgbClr val="008E7F"/>
                </a:solidFill>
                <a:latin typeface="Arial"/>
                <a:ea typeface="Arial"/>
                <a:cs typeface="Arial"/>
                <a:sym typeface="Arial"/>
              </a:rPr>
              <a:t>et certifications </a:t>
            </a:r>
            <a:endParaRPr/>
          </a:p>
        </p:txBody>
      </p:sp>
      <p:sp>
        <p:nvSpPr>
          <p:cNvPr id="593" name="Google Shape;593;p24"/>
          <p:cNvSpPr txBox="1"/>
          <p:nvPr/>
        </p:nvSpPr>
        <p:spPr>
          <a:xfrm>
            <a:off x="9707799" y="3566999"/>
            <a:ext cx="26252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Hébergement </a:t>
            </a:r>
            <a:endParaRPr/>
          </a:p>
        </p:txBody>
      </p:sp>
      <p:sp>
        <p:nvSpPr>
          <p:cNvPr id="594" name="Google Shape;594;p24"/>
          <p:cNvSpPr txBox="1"/>
          <p:nvPr/>
        </p:nvSpPr>
        <p:spPr>
          <a:xfrm>
            <a:off x="806684" y="4367659"/>
            <a:ext cx="3388511"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Suite aux audits réalisés dans les établissements, investir dans la remédiation des points de faiblesse, notamment sur des équipes, services et briques techniques partagées</a:t>
            </a:r>
            <a:endParaRPr/>
          </a:p>
        </p:txBody>
      </p:sp>
      <p:sp>
        <p:nvSpPr>
          <p:cNvPr id="595" name="Google Shape;595;p24"/>
          <p:cNvSpPr txBox="1"/>
          <p:nvPr/>
        </p:nvSpPr>
        <p:spPr>
          <a:xfrm>
            <a:off x="4939059" y="4246723"/>
            <a:ext cx="3388511"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Conditionner certains financements et certifications à l'atteinte de cibles de maturité sur la cybersécurité.</a:t>
            </a:r>
            <a:endParaRPr/>
          </a:p>
        </p:txBody>
      </p:sp>
      <p:sp>
        <p:nvSpPr>
          <p:cNvPr id="596" name="Google Shape;596;p24"/>
          <p:cNvSpPr txBox="1"/>
          <p:nvPr/>
        </p:nvSpPr>
        <p:spPr>
          <a:xfrm>
            <a:off x="8874797" y="4183322"/>
            <a:ext cx="303597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Regagner pragmatiquement notre souveraineté sur l'hébergement des données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de santé.</a:t>
            </a:r>
            <a:endParaRPr/>
          </a:p>
        </p:txBody>
      </p:sp>
      <p:pic>
        <p:nvPicPr>
          <p:cNvPr id="597" name="Google Shape;597;p24"/>
          <p:cNvPicPr preferRelativeResize="0"/>
          <p:nvPr/>
        </p:nvPicPr>
        <p:blipFill rotWithShape="1">
          <a:blip r:embed="rId3">
            <a:alphaModFix/>
          </a:blip>
          <a:srcRect/>
          <a:stretch/>
        </p:blipFill>
        <p:spPr>
          <a:xfrm>
            <a:off x="903534" y="3510512"/>
            <a:ext cx="576922" cy="790082"/>
          </a:xfrm>
          <a:prstGeom prst="rect">
            <a:avLst/>
          </a:prstGeom>
          <a:noFill/>
          <a:ln>
            <a:noFill/>
          </a:ln>
        </p:spPr>
      </p:pic>
      <p:pic>
        <p:nvPicPr>
          <p:cNvPr id="598" name="Google Shape;598;p24"/>
          <p:cNvPicPr preferRelativeResize="0"/>
          <p:nvPr/>
        </p:nvPicPr>
        <p:blipFill rotWithShape="1">
          <a:blip r:embed="rId4">
            <a:alphaModFix/>
          </a:blip>
          <a:srcRect/>
          <a:stretch/>
        </p:blipFill>
        <p:spPr>
          <a:xfrm>
            <a:off x="4279369" y="3595341"/>
            <a:ext cx="576922" cy="576922"/>
          </a:xfrm>
          <a:prstGeom prst="rect">
            <a:avLst/>
          </a:prstGeom>
          <a:noFill/>
          <a:ln>
            <a:noFill/>
          </a:ln>
        </p:spPr>
      </p:pic>
      <p:pic>
        <p:nvPicPr>
          <p:cNvPr id="599" name="Google Shape;599;p24"/>
          <p:cNvPicPr preferRelativeResize="0"/>
          <p:nvPr/>
        </p:nvPicPr>
        <p:blipFill rotWithShape="1">
          <a:blip r:embed="rId5">
            <a:alphaModFix/>
          </a:blip>
          <a:srcRect/>
          <a:stretch/>
        </p:blipFill>
        <p:spPr>
          <a:xfrm>
            <a:off x="8957176" y="3556331"/>
            <a:ext cx="576922" cy="392307"/>
          </a:xfrm>
          <a:prstGeom prst="rect">
            <a:avLst/>
          </a:prstGeom>
          <a:noFill/>
          <a:ln>
            <a:noFill/>
          </a:ln>
        </p:spPr>
      </p:pic>
      <p:pic>
        <p:nvPicPr>
          <p:cNvPr id="600" name="Google Shape;600;p24"/>
          <p:cNvPicPr preferRelativeResize="0"/>
          <p:nvPr/>
        </p:nvPicPr>
        <p:blipFill rotWithShape="1">
          <a:blip r:embed="rId6">
            <a:alphaModFix/>
          </a:blip>
          <a:srcRect/>
          <a:stretch/>
        </p:blipFill>
        <p:spPr>
          <a:xfrm>
            <a:off x="9329020" y="3791015"/>
            <a:ext cx="537446" cy="3247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oneTexte 23"/>
          <p:cNvSpPr txBox="1"/>
          <p:nvPr/>
        </p:nvSpPr>
        <p:spPr>
          <a:xfrm>
            <a:off x="5494597" y="5663660"/>
            <a:ext cx="1026202" cy="1091070"/>
          </a:xfrm>
          <a:prstGeom prst="rect">
            <a:avLst/>
          </a:prstGeom>
          <a:solidFill>
            <a:srgbClr val="D1DEFF"/>
          </a:solidFill>
          <a:ln>
            <a:solidFill>
              <a:srgbClr val="D1DEFF"/>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kern="1200" dirty="0">
              <a:solidFill>
                <a:prstClr val="black">
                  <a:lumMod val="50000"/>
                  <a:lumOff val="50000"/>
                </a:prstClr>
              </a:solidFill>
              <a:latin typeface="Calibri" panose="020F0502020204030204"/>
            </a:endParaRPr>
          </a:p>
        </p:txBody>
      </p:sp>
      <p:sp>
        <p:nvSpPr>
          <p:cNvPr id="4" name="ZoneTexte 3"/>
          <p:cNvSpPr txBox="1"/>
          <p:nvPr/>
        </p:nvSpPr>
        <p:spPr>
          <a:xfrm>
            <a:off x="5479014" y="679153"/>
            <a:ext cx="2362398" cy="1077218"/>
          </a:xfrm>
          <a:prstGeom prst="rect">
            <a:avLst/>
          </a:prstGeom>
          <a:solidFill>
            <a:srgbClr val="D1DEFF"/>
          </a:solidFill>
          <a:ln>
            <a:solidFill>
              <a:srgbClr val="D1DEFF"/>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smtClean="0">
                <a:ln>
                  <a:noFill/>
                </a:ln>
                <a:solidFill>
                  <a:srgbClr val="44546A"/>
                </a:solidFill>
                <a:effectLst/>
                <a:uLnTx/>
                <a:uFillTx/>
                <a:latin typeface="Calibri" panose="020F0502020204030204"/>
                <a:ea typeface="+mn-ea"/>
                <a:cs typeface="+mn-cs"/>
              </a:rPr>
              <a:t>+60% </a:t>
            </a:r>
            <a:r>
              <a:rPr kumimoji="0" lang="fr-FR" sz="16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d’établissements engagés entre les programmes HOPEN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et SUN-ES</a:t>
            </a:r>
          </a:p>
        </p:txBody>
      </p:sp>
      <p:sp>
        <p:nvSpPr>
          <p:cNvPr id="5" name="ZoneTexte 4"/>
          <p:cNvSpPr txBox="1"/>
          <p:nvPr/>
        </p:nvSpPr>
        <p:spPr>
          <a:xfrm>
            <a:off x="5481783" y="1771824"/>
            <a:ext cx="2359629" cy="2554545"/>
          </a:xfrm>
          <a:prstGeom prst="rect">
            <a:avLst/>
          </a:prstGeom>
          <a:solidFill>
            <a:srgbClr val="99B7FF"/>
          </a:solidFill>
          <a:ln>
            <a:solidFill>
              <a:srgbClr val="99B7FF"/>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24120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24120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white"/>
                </a:solidFill>
                <a:effectLst/>
                <a:uLnTx/>
                <a:uFillTx/>
                <a:latin typeface="Calibri" panose="020F0502020204030204"/>
                <a:ea typeface="+mn-ea"/>
                <a:cs typeface="+mn-cs"/>
              </a:rPr>
              <a:t>Près </a:t>
            </a:r>
            <a:r>
              <a:rPr kumimoji="0" lang="fr-FR" sz="1600" b="1" i="0" u="none" strike="noStrike" kern="1200" cap="none" spc="0" normalizeH="0" baseline="0" noProof="0" dirty="0" smtClean="0">
                <a:ln>
                  <a:noFill/>
                </a:ln>
                <a:solidFill>
                  <a:srgbClr val="44546A"/>
                </a:solidFill>
                <a:effectLst/>
                <a:uLnTx/>
                <a:uFillTx/>
                <a:latin typeface="Calibri" panose="020F0502020204030204"/>
                <a:ea typeface="+mn-ea"/>
                <a:cs typeface="+mn-cs"/>
              </a:rPr>
              <a:t>1,3 millions </a:t>
            </a:r>
            <a:r>
              <a:rPr kumimoji="0" lang="fr-FR" sz="1600" b="0" i="0" u="none" strike="noStrike" kern="1200" cap="none" spc="0" normalizeH="0" baseline="0" noProof="0" dirty="0" smtClean="0">
                <a:ln>
                  <a:noFill/>
                </a:ln>
                <a:solidFill>
                  <a:prstClr val="white"/>
                </a:solidFill>
                <a:effectLst/>
                <a:uLnTx/>
                <a:uFillTx/>
                <a:latin typeface="Calibri" panose="020F0502020204030204"/>
                <a:ea typeface="+mn-ea"/>
                <a:cs typeface="+mn-cs"/>
              </a:rPr>
              <a:t>de DMP alimentés en 2022</a:t>
            </a:r>
          </a:p>
          <a:p>
            <a:pPr marL="0" marR="0" lvl="0" indent="-24120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white"/>
                </a:solidFill>
                <a:effectLst/>
                <a:uLnTx/>
                <a:uFillTx/>
                <a:latin typeface="Calibri" panose="020F0502020204030204"/>
                <a:ea typeface="+mn-ea"/>
                <a:cs typeface="+mn-cs"/>
              </a:rPr>
              <a:t>Plus de </a:t>
            </a:r>
            <a:r>
              <a:rPr kumimoji="0" lang="fr-FR" sz="1600" b="1" i="0" u="none" strike="noStrike" kern="1200" cap="none" spc="0" normalizeH="0" baseline="0" noProof="0" dirty="0" smtClean="0">
                <a:ln>
                  <a:noFill/>
                </a:ln>
                <a:solidFill>
                  <a:srgbClr val="44546A"/>
                </a:solidFill>
                <a:effectLst/>
                <a:uLnTx/>
                <a:uFillTx/>
                <a:latin typeface="Calibri" panose="020F0502020204030204"/>
                <a:ea typeface="+mn-ea"/>
                <a:cs typeface="+mn-cs"/>
              </a:rPr>
              <a:t>600 000 documents envoyés </a:t>
            </a:r>
            <a:r>
              <a:rPr kumimoji="0" lang="fr-FR" sz="1600" b="0" i="0" u="none" strike="noStrike" kern="1200" cap="none" spc="0" normalizeH="0" baseline="0" noProof="0" dirty="0" smtClean="0">
                <a:ln>
                  <a:noFill/>
                </a:ln>
                <a:solidFill>
                  <a:prstClr val="white"/>
                </a:solidFill>
                <a:effectLst/>
                <a:uLnTx/>
                <a:uFillTx/>
                <a:latin typeface="Calibri" panose="020F0502020204030204"/>
                <a:ea typeface="+mn-ea"/>
                <a:cs typeface="+mn-cs"/>
              </a:rPr>
              <a:t>chaque mois au DMP, </a:t>
            </a:r>
            <a:r>
              <a:rPr kumimoji="0" lang="fr-FR" sz="1600" b="1" i="0" u="none" strike="noStrike" kern="1200" cap="none" spc="0" normalizeH="0" baseline="0" noProof="0" dirty="0" smtClean="0">
                <a:ln>
                  <a:noFill/>
                </a:ln>
                <a:solidFill>
                  <a:prstClr val="white"/>
                </a:solidFill>
                <a:effectLst/>
                <a:uLnTx/>
                <a:uFillTx/>
                <a:latin typeface="Calibri" panose="020F0502020204030204"/>
                <a:ea typeface="+mn-ea"/>
                <a:cs typeface="+mn-cs"/>
              </a:rPr>
              <a:t>x6 plus</a:t>
            </a:r>
            <a:r>
              <a:rPr kumimoji="0" lang="fr-FR" sz="1600" b="0" i="0" u="none" strike="noStrike" kern="1200" cap="none" spc="0" normalizeH="0" baseline="0" noProof="0" dirty="0" smtClean="0">
                <a:ln>
                  <a:noFill/>
                </a:ln>
                <a:solidFill>
                  <a:prstClr val="white"/>
                </a:solidFill>
                <a:effectLst/>
                <a:uLnTx/>
                <a:uFillTx/>
                <a:latin typeface="Calibri" panose="020F0502020204030204"/>
                <a:ea typeface="+mn-ea"/>
                <a:cs typeface="+mn-cs"/>
              </a:rPr>
              <a:t> en un an</a:t>
            </a:r>
          </a:p>
          <a:p>
            <a:pPr marL="0" marR="0" lvl="0" indent="-24120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smtClean="0">
                <a:ln>
                  <a:noFill/>
                </a:ln>
                <a:solidFill>
                  <a:srgbClr val="44546A"/>
                </a:solidFill>
                <a:effectLst/>
                <a:uLnTx/>
                <a:uFillTx/>
                <a:latin typeface="Calibri" panose="020F0502020204030204"/>
                <a:ea typeface="+mn-ea"/>
                <a:cs typeface="+mn-cs"/>
              </a:rPr>
              <a:t>200 Etablissements de santé  </a:t>
            </a:r>
            <a:r>
              <a:rPr kumimoji="0" lang="fr-FR" sz="1600" b="0" i="0" u="none" strike="noStrike" kern="1200" cap="none" spc="0" normalizeH="0" baseline="0" noProof="0" dirty="0" smtClean="0">
                <a:ln>
                  <a:noFill/>
                </a:ln>
                <a:solidFill>
                  <a:prstClr val="white"/>
                </a:solidFill>
                <a:effectLst/>
                <a:uLnTx/>
                <a:uFillTx/>
                <a:latin typeface="Calibri" panose="020F0502020204030204"/>
                <a:ea typeface="+mn-ea"/>
                <a:cs typeface="+mn-cs"/>
              </a:rPr>
              <a:t>connectés au DMP</a:t>
            </a:r>
          </a:p>
          <a:p>
            <a:pPr marL="0" marR="0" lvl="0" indent="-24120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6" name="ZoneTexte 5"/>
          <p:cNvSpPr txBox="1"/>
          <p:nvPr/>
        </p:nvSpPr>
        <p:spPr>
          <a:xfrm>
            <a:off x="8123358" y="3792780"/>
            <a:ext cx="3056792" cy="1569660"/>
          </a:xfrm>
          <a:prstGeom prst="rect">
            <a:avLst/>
          </a:prstGeom>
          <a:solidFill>
            <a:srgbClr val="FCD4E1"/>
          </a:solidFill>
          <a:ln>
            <a:solidFill>
              <a:srgbClr val="FBBBD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3 appels à projet pour développer la télémédecine notamment au profit des résidents d’</a:t>
            </a:r>
            <a:r>
              <a:rPr kumimoji="0" lang="fr-FR"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é</a:t>
            </a:r>
            <a:r>
              <a:rPr kumimoji="0" lang="fr-FR" sz="16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tablissements médico-sociaux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116 projets de télémédecine financés</a:t>
            </a:r>
            <a:endParaRPr kumimoji="0" lang="fr-FR"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7" name="ZoneTexte 6"/>
          <p:cNvSpPr txBox="1"/>
          <p:nvPr/>
        </p:nvSpPr>
        <p:spPr>
          <a:xfrm>
            <a:off x="3188993" y="4340221"/>
            <a:ext cx="2286747" cy="1077218"/>
          </a:xfrm>
          <a:prstGeom prst="rect">
            <a:avLst/>
          </a:prstGeom>
          <a:solidFill>
            <a:srgbClr val="EBF1FF"/>
          </a:solidFill>
          <a:ln>
            <a:solidFill>
              <a:srgbClr val="EBF1FF"/>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e</a:t>
            </a:r>
            <a:r>
              <a:rPr kumimoji="0" lang="fr-FR" sz="16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n moyenne 210 usages quotidien de la messagerie instantanée sécurisée</a:t>
            </a:r>
            <a:endParaRPr kumimoji="0" lang="fr-FR"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9" name="ZoneTexte 8"/>
          <p:cNvSpPr txBox="1"/>
          <p:nvPr/>
        </p:nvSpPr>
        <p:spPr>
          <a:xfrm>
            <a:off x="3188994" y="3509224"/>
            <a:ext cx="2286747" cy="830997"/>
          </a:xfrm>
          <a:prstGeom prst="rect">
            <a:avLst/>
          </a:prstGeom>
          <a:solidFill>
            <a:srgbClr val="D1DEFF"/>
          </a:solidFill>
          <a:ln>
            <a:solidFill>
              <a:srgbClr val="DDE7FF"/>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Un nouvel outil pour les Dispositifs d’Appui à la Coordination</a:t>
            </a:r>
            <a:endParaRPr kumimoji="0" lang="fr-FR"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0" name="ZoneTexte 9"/>
          <p:cNvSpPr txBox="1"/>
          <p:nvPr/>
        </p:nvSpPr>
        <p:spPr>
          <a:xfrm>
            <a:off x="241528" y="4145483"/>
            <a:ext cx="2685755" cy="1815882"/>
          </a:xfrm>
          <a:prstGeom prst="rect">
            <a:avLst/>
          </a:prstGeom>
          <a:solidFill>
            <a:srgbClr val="FCD4E1"/>
          </a:solidFill>
          <a:ln>
            <a:solidFill>
              <a:srgbClr val="FBBBD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+100 actions de sensibilisation : tour des départements, journée éthique, VT Tour, journées du GRIVES, de la sécurité, forum professionnels, webinaires, salon virtuel, serious game</a:t>
            </a:r>
            <a:endParaRPr kumimoji="0" lang="fr-FR"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1" name="ZoneTexte 10"/>
          <p:cNvSpPr txBox="1"/>
          <p:nvPr/>
        </p:nvSpPr>
        <p:spPr>
          <a:xfrm>
            <a:off x="1542811" y="509876"/>
            <a:ext cx="26201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En 3 ans en PACA</a:t>
            </a:r>
            <a:endParaRPr kumimoji="0" lang="fr-FR"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3" name="ZoneTexte 12"/>
          <p:cNvSpPr txBox="1"/>
          <p:nvPr/>
        </p:nvSpPr>
        <p:spPr>
          <a:xfrm>
            <a:off x="2160629" y="2602355"/>
            <a:ext cx="3321153" cy="584775"/>
          </a:xfrm>
          <a:prstGeom prst="rect">
            <a:avLst/>
          </a:prstGeom>
          <a:solidFill>
            <a:srgbClr val="99B7FF"/>
          </a:solidFill>
          <a:ln>
            <a:solidFill>
              <a:srgbClr val="99B7FF"/>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+100 000 messages échangés en messagerie citoyenne en 6 mois</a:t>
            </a:r>
          </a:p>
        </p:txBody>
      </p:sp>
      <p:sp>
        <p:nvSpPr>
          <p:cNvPr id="14" name="ZoneTexte 13"/>
          <p:cNvSpPr txBox="1"/>
          <p:nvPr/>
        </p:nvSpPr>
        <p:spPr>
          <a:xfrm>
            <a:off x="8967715" y="2805296"/>
            <a:ext cx="2963499" cy="584775"/>
          </a:xfrm>
          <a:prstGeom prst="rect">
            <a:avLst/>
          </a:prstGeom>
          <a:solidFill>
            <a:srgbClr val="EBF1FF"/>
          </a:solidFill>
          <a:ln>
            <a:solidFill>
              <a:srgbClr val="EBF1FF"/>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Mise à disposition d’un réseau sécurisé</a:t>
            </a:r>
            <a:endParaRPr kumimoji="0" lang="fr-FR"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pic>
        <p:nvPicPr>
          <p:cNvPr id="21" name="Image 20"/>
          <p:cNvPicPr>
            <a:picLocks noChangeAspect="1"/>
          </p:cNvPicPr>
          <p:nvPr/>
        </p:nvPicPr>
        <p:blipFill>
          <a:blip r:embed="rId3"/>
          <a:stretch>
            <a:fillRect/>
          </a:stretch>
        </p:blipFill>
        <p:spPr>
          <a:xfrm>
            <a:off x="4251352" y="1756371"/>
            <a:ext cx="1231224" cy="818732"/>
          </a:xfrm>
          <a:prstGeom prst="rect">
            <a:avLst/>
          </a:prstGeom>
        </p:spPr>
      </p:pic>
      <p:sp>
        <p:nvSpPr>
          <p:cNvPr id="23" name="ZoneTexte 22"/>
          <p:cNvSpPr txBox="1"/>
          <p:nvPr/>
        </p:nvSpPr>
        <p:spPr>
          <a:xfrm>
            <a:off x="8944870" y="2186730"/>
            <a:ext cx="2965171" cy="584775"/>
          </a:xfrm>
          <a:prstGeom prst="rect">
            <a:avLst/>
          </a:prstGeom>
          <a:solidFill>
            <a:srgbClr val="99B7FF"/>
          </a:solidFill>
          <a:ln>
            <a:solidFill>
              <a:srgbClr val="D1DEFF"/>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3 Kits de sensibilisation à la cybersécurité</a:t>
            </a:r>
            <a:endParaRPr kumimoji="0" lang="fr-FR"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4985" y="3491223"/>
            <a:ext cx="1033271" cy="657555"/>
          </a:xfrm>
          <a:prstGeom prst="rect">
            <a:avLst/>
          </a:prstGeom>
        </p:spPr>
      </p:pic>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3186" y="5528187"/>
            <a:ext cx="2023882" cy="521150"/>
          </a:xfrm>
          <a:prstGeom prst="rect">
            <a:avLst/>
          </a:prstGeom>
        </p:spPr>
      </p:pic>
      <p:sp>
        <p:nvSpPr>
          <p:cNvPr id="8" name="ZoneTexte 7"/>
          <p:cNvSpPr txBox="1"/>
          <p:nvPr/>
        </p:nvSpPr>
        <p:spPr>
          <a:xfrm>
            <a:off x="3180261" y="6147629"/>
            <a:ext cx="2326463" cy="584775"/>
          </a:xfrm>
          <a:prstGeom prst="rect">
            <a:avLst/>
          </a:prstGeom>
          <a:solidFill>
            <a:srgbClr val="99B7FF"/>
          </a:solidFill>
          <a:ln>
            <a:solidFill>
              <a:srgbClr val="99B7FF"/>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380 000 demandes ViaTrajectoire réalisés</a:t>
            </a:r>
            <a:endParaRPr kumimoji="0" lang="fr-FR"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3" name="ZoneTexte 2"/>
          <p:cNvSpPr txBox="1"/>
          <p:nvPr/>
        </p:nvSpPr>
        <p:spPr>
          <a:xfrm>
            <a:off x="5486440" y="4340221"/>
            <a:ext cx="2347546" cy="1323439"/>
          </a:xfrm>
          <a:prstGeom prst="rect">
            <a:avLst/>
          </a:prstGeom>
          <a:solidFill>
            <a:srgbClr val="4862A2"/>
          </a:solidFill>
          <a:ln>
            <a:solidFill>
              <a:srgbClr val="5D8BFF"/>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5</a:t>
            </a:r>
            <a:r>
              <a:rPr kumimoji="0" lang="fr-FR" sz="1600" b="0" i="0" u="none" strike="noStrike" kern="1200" cap="none" spc="0" normalizeH="0" baseline="0" noProof="0" dirty="0" smtClean="0">
                <a:ln>
                  <a:noFill/>
                </a:ln>
                <a:solidFill>
                  <a:prstClr val="white"/>
                </a:solidFill>
                <a:effectLst/>
                <a:uLnTx/>
                <a:uFillTx/>
                <a:latin typeface="Calibri" panose="020F0502020204030204"/>
                <a:ea typeface="+mn-ea"/>
                <a:cs typeface="+mn-cs"/>
              </a:rPr>
              <a:t>00 établissements médico-sociaux accompagnés dans le cadre du programme ESMS numérique</a:t>
            </a: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7853494" y="217872"/>
            <a:ext cx="2292829" cy="1593263"/>
          </a:xfrm>
          <a:prstGeom prst="rect">
            <a:avLst/>
          </a:prstGeom>
          <a:solidFill>
            <a:srgbClr val="465F9D"/>
          </a:solidFill>
          <a:ln>
            <a:solidFill>
              <a:srgbClr val="5D8BFF"/>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smtClean="0">
                <a:ln>
                  <a:noFill/>
                </a:ln>
                <a:solidFill>
                  <a:schemeClr val="bg1"/>
                </a:solidFill>
                <a:effectLst/>
                <a:uLnTx/>
                <a:uFillTx/>
                <a:latin typeface="Calibri" panose="020F0502020204030204"/>
                <a:ea typeface="+mn-ea"/>
                <a:cs typeface="+mn-cs"/>
              </a:rPr>
              <a:t>86% </a:t>
            </a:r>
            <a:r>
              <a:rPr kumimoji="0" lang="fr-FR" sz="1600" b="0" i="0" u="none" strike="noStrike" kern="1200" cap="none" spc="0" normalizeH="0" baseline="0" noProof="0" dirty="0" smtClean="0">
                <a:ln>
                  <a:noFill/>
                </a:ln>
                <a:solidFill>
                  <a:prstClr val="white"/>
                </a:solidFill>
                <a:effectLst/>
                <a:uLnTx/>
                <a:uFillTx/>
                <a:latin typeface="Calibri" panose="020F0502020204030204"/>
                <a:ea typeface="+mn-ea"/>
                <a:cs typeface="+mn-cs"/>
              </a:rPr>
              <a:t>des établissements de santé désignés opérateurs de service essentiel inscrits au parcours de sécurisation de l’ANSSI</a:t>
            </a: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ZoneTexte 19"/>
          <p:cNvSpPr txBox="1"/>
          <p:nvPr/>
        </p:nvSpPr>
        <p:spPr>
          <a:xfrm>
            <a:off x="1761193" y="3170670"/>
            <a:ext cx="3708507" cy="338554"/>
          </a:xfrm>
          <a:prstGeom prst="rect">
            <a:avLst/>
          </a:prstGeom>
          <a:solidFill>
            <a:srgbClr val="EBF1FF"/>
          </a:solidFill>
          <a:ln>
            <a:solidFill>
              <a:srgbClr val="EBF1FF"/>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70 ambassadeurs MonEspaceSanté</a:t>
            </a:r>
            <a:endParaRPr kumimoji="0" lang="fr-FR"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22" name="ZoneTexte 21"/>
          <p:cNvSpPr txBox="1"/>
          <p:nvPr/>
        </p:nvSpPr>
        <p:spPr>
          <a:xfrm>
            <a:off x="6520799" y="5677512"/>
            <a:ext cx="3502125" cy="1077218"/>
          </a:xfrm>
          <a:prstGeom prst="rect">
            <a:avLst/>
          </a:prstGeom>
          <a:solidFill>
            <a:srgbClr val="D1DEFF"/>
          </a:solidFill>
          <a:ln>
            <a:solidFill>
              <a:srgbClr val="D1DEFF"/>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prstClr val="black">
                    <a:lumMod val="50000"/>
                    <a:lumOff val="50000"/>
                  </a:prstClr>
                </a:solidFill>
                <a:latin typeface="Calibri" panose="020F0502020204030204"/>
              </a:rPr>
              <a:t>Un groupe régional organisé pour l’accompagnement en </a:t>
            </a:r>
            <a:r>
              <a:rPr lang="fr-FR" sz="1600" kern="1200" dirty="0" err="1">
                <a:solidFill>
                  <a:prstClr val="black">
                    <a:lumMod val="50000"/>
                    <a:lumOff val="50000"/>
                  </a:prstClr>
                </a:solidFill>
                <a:latin typeface="Calibri" panose="020F0502020204030204"/>
              </a:rPr>
              <a:t>identito</a:t>
            </a:r>
            <a:r>
              <a:rPr lang="fr-FR" sz="1600" kern="1200" dirty="0">
                <a:solidFill>
                  <a:prstClr val="black">
                    <a:lumMod val="50000"/>
                    <a:lumOff val="50000"/>
                  </a:prstClr>
                </a:solidFill>
                <a:latin typeface="Calibri" panose="020F0502020204030204"/>
              </a:rPr>
              <a:t>-vigilance et pour la mise en œuvre de l’Identité Nationale de Santé (INS)</a:t>
            </a:r>
          </a:p>
        </p:txBody>
      </p:sp>
      <p:pic>
        <p:nvPicPr>
          <p:cNvPr id="18" name="Imag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3358" y="1984563"/>
            <a:ext cx="656008" cy="800330"/>
          </a:xfrm>
          <a:prstGeom prst="rect">
            <a:avLst/>
          </a:prstGeom>
        </p:spPr>
      </p:pic>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9961" y="5757270"/>
            <a:ext cx="947424" cy="947424"/>
          </a:xfrm>
          <a:prstGeom prst="rect">
            <a:avLst/>
          </a:prstGeom>
        </p:spPr>
      </p:pic>
      <p:sp>
        <p:nvSpPr>
          <p:cNvPr id="25" name="ZoneTexte 24"/>
          <p:cNvSpPr txBox="1"/>
          <p:nvPr/>
        </p:nvSpPr>
        <p:spPr>
          <a:xfrm>
            <a:off x="8935880" y="1841337"/>
            <a:ext cx="2965171" cy="338554"/>
          </a:xfrm>
          <a:prstGeom prst="rect">
            <a:avLst/>
          </a:prstGeom>
          <a:solidFill>
            <a:srgbClr val="D1DEFF"/>
          </a:solidFill>
          <a:ln>
            <a:solidFill>
              <a:srgbClr val="D1DEFF"/>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Une cellule régionale d’appui SSI</a:t>
            </a:r>
            <a:endParaRPr kumimoji="0" lang="fr-FR"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354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25"/>
          <p:cNvSpPr txBox="1"/>
          <p:nvPr/>
        </p:nvSpPr>
        <p:spPr>
          <a:xfrm>
            <a:off x="2402451" y="526288"/>
            <a:ext cx="8867554" cy="1107996"/>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008E7F"/>
                </a:solidFill>
                <a:latin typeface="Arial"/>
                <a:ea typeface="Arial"/>
                <a:cs typeface="Arial"/>
                <a:sym typeface="Arial"/>
              </a:rPr>
              <a:t>ACTION 15</a:t>
            </a:r>
            <a:endParaRPr/>
          </a:p>
          <a:p>
            <a:pPr marL="0" marR="0" lvl="0" indent="0" algn="l" rtl="0">
              <a:lnSpc>
                <a:spcPct val="75000"/>
              </a:lnSpc>
              <a:spcBef>
                <a:spcPts val="0"/>
              </a:spcBef>
              <a:spcAft>
                <a:spcPts val="0"/>
              </a:spcAft>
              <a:buNone/>
            </a:pPr>
            <a:r>
              <a:rPr lang="fr-FR" sz="3200" b="1">
                <a:solidFill>
                  <a:srgbClr val="37B1B8"/>
                </a:solidFill>
                <a:latin typeface="Arial"/>
                <a:ea typeface="Arial"/>
                <a:cs typeface="Arial"/>
                <a:sym typeface="Arial"/>
              </a:rPr>
              <a:t>Co-construire et appliquer des référentiels d’exigences définies par secteur</a:t>
            </a:r>
            <a:endParaRPr/>
          </a:p>
        </p:txBody>
      </p:sp>
      <p:sp>
        <p:nvSpPr>
          <p:cNvPr id="607" name="Google Shape;607;p25"/>
          <p:cNvSpPr txBox="1"/>
          <p:nvPr/>
        </p:nvSpPr>
        <p:spPr>
          <a:xfrm>
            <a:off x="1146981" y="3054874"/>
            <a:ext cx="203527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Co-construire </a:t>
            </a:r>
            <a:br>
              <a:rPr lang="fr-FR" sz="1600" b="1" u="none" strike="noStrike">
                <a:solidFill>
                  <a:srgbClr val="008E7F"/>
                </a:solidFill>
                <a:latin typeface="Arial"/>
                <a:ea typeface="Arial"/>
                <a:cs typeface="Arial"/>
                <a:sym typeface="Arial"/>
              </a:rPr>
            </a:br>
            <a:r>
              <a:rPr lang="fr-FR" sz="1600" b="1" u="none" strike="noStrike">
                <a:solidFill>
                  <a:srgbClr val="008E7F"/>
                </a:solidFill>
                <a:latin typeface="Arial"/>
                <a:ea typeface="Arial"/>
                <a:cs typeface="Arial"/>
                <a:sym typeface="Arial"/>
              </a:rPr>
              <a:t>les référentiels </a:t>
            </a:r>
            <a:endParaRPr/>
          </a:p>
        </p:txBody>
      </p:sp>
      <p:sp>
        <p:nvSpPr>
          <p:cNvPr id="608" name="Google Shape;608;p25"/>
          <p:cNvSpPr txBox="1"/>
          <p:nvPr/>
        </p:nvSpPr>
        <p:spPr>
          <a:xfrm>
            <a:off x="4064708" y="2916528"/>
            <a:ext cx="226989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Accompagner les entreprises du numérique en santé </a:t>
            </a:r>
            <a:endParaRPr/>
          </a:p>
        </p:txBody>
      </p:sp>
      <p:sp>
        <p:nvSpPr>
          <p:cNvPr id="609" name="Google Shape;609;p25"/>
          <p:cNvSpPr txBox="1"/>
          <p:nvPr/>
        </p:nvSpPr>
        <p:spPr>
          <a:xfrm>
            <a:off x="7462549" y="3039638"/>
            <a:ext cx="190522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Faire respecter les référentiels </a:t>
            </a:r>
            <a:endParaRPr/>
          </a:p>
        </p:txBody>
      </p:sp>
      <p:sp>
        <p:nvSpPr>
          <p:cNvPr id="610" name="Google Shape;610;p25"/>
          <p:cNvSpPr txBox="1"/>
          <p:nvPr/>
        </p:nvSpPr>
        <p:spPr>
          <a:xfrm>
            <a:off x="10383004" y="3102755"/>
            <a:ext cx="234007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Ségur </a:t>
            </a:r>
            <a:endParaRPr/>
          </a:p>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Numérique </a:t>
            </a:r>
            <a:endParaRPr/>
          </a:p>
        </p:txBody>
      </p:sp>
      <p:sp>
        <p:nvSpPr>
          <p:cNvPr id="611" name="Google Shape;611;p25"/>
          <p:cNvSpPr txBox="1"/>
          <p:nvPr/>
        </p:nvSpPr>
        <p:spPr>
          <a:xfrm>
            <a:off x="486565" y="3700863"/>
            <a:ext cx="2883169" cy="1600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Pour chaque marché clé d'entreprises du numérique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en santé, co-construire avec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les acteurs un référentiel packagé rassemblant toutes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les exigences (interopérabilité, sécurité, éthique)</a:t>
            </a:r>
            <a:endParaRPr/>
          </a:p>
        </p:txBody>
      </p:sp>
      <p:sp>
        <p:nvSpPr>
          <p:cNvPr id="612" name="Google Shape;612;p25"/>
          <p:cNvSpPr txBox="1"/>
          <p:nvPr/>
        </p:nvSpPr>
        <p:spPr>
          <a:xfrm>
            <a:off x="3455504" y="3790147"/>
            <a:ext cx="31732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Accompagner d'une seule voix les entreprises du numérique en santé (ENS) dans leur conformité, avec des outils unifiés.</a:t>
            </a:r>
            <a:endParaRPr/>
          </a:p>
        </p:txBody>
      </p:sp>
      <p:sp>
        <p:nvSpPr>
          <p:cNvPr id="613" name="Google Shape;613;p25"/>
          <p:cNvSpPr txBox="1"/>
          <p:nvPr/>
        </p:nvSpPr>
        <p:spPr>
          <a:xfrm>
            <a:off x="6738186" y="3790147"/>
            <a:ext cx="2424348"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Inciter au respect effectif des référentiels et sanctionner ceux qui se mettent durablement en marge</a:t>
            </a:r>
            <a:endParaRPr/>
          </a:p>
        </p:txBody>
      </p:sp>
      <p:sp>
        <p:nvSpPr>
          <p:cNvPr id="614" name="Google Shape;614;p25"/>
          <p:cNvSpPr txBox="1"/>
          <p:nvPr/>
        </p:nvSpPr>
        <p:spPr>
          <a:xfrm>
            <a:off x="9457564" y="3951677"/>
            <a:ext cx="2424348"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Poursuivre et élargir les actions de financement dédiés à accélérer l'adoption par les entreprises du numérique en santé des services socles et des référentiels sectoriels.</a:t>
            </a:r>
            <a:endParaRPr/>
          </a:p>
        </p:txBody>
      </p:sp>
      <p:pic>
        <p:nvPicPr>
          <p:cNvPr id="615" name="Google Shape;615;p25"/>
          <p:cNvPicPr preferRelativeResize="0"/>
          <p:nvPr/>
        </p:nvPicPr>
        <p:blipFill rotWithShape="1">
          <a:blip r:embed="rId3">
            <a:alphaModFix/>
          </a:blip>
          <a:srcRect/>
          <a:stretch/>
        </p:blipFill>
        <p:spPr>
          <a:xfrm>
            <a:off x="3527543" y="3102755"/>
            <a:ext cx="497999" cy="497999"/>
          </a:xfrm>
          <a:prstGeom prst="rect">
            <a:avLst/>
          </a:prstGeom>
          <a:noFill/>
          <a:ln>
            <a:noFill/>
          </a:ln>
        </p:spPr>
      </p:pic>
      <p:pic>
        <p:nvPicPr>
          <p:cNvPr id="616" name="Google Shape;616;p25"/>
          <p:cNvPicPr preferRelativeResize="0"/>
          <p:nvPr/>
        </p:nvPicPr>
        <p:blipFill rotWithShape="1">
          <a:blip r:embed="rId4">
            <a:alphaModFix/>
          </a:blip>
          <a:srcRect/>
          <a:stretch/>
        </p:blipFill>
        <p:spPr>
          <a:xfrm flipH="1">
            <a:off x="6827387" y="2870852"/>
            <a:ext cx="567055" cy="584775"/>
          </a:xfrm>
          <a:prstGeom prst="rect">
            <a:avLst/>
          </a:prstGeom>
          <a:noFill/>
          <a:ln>
            <a:noFill/>
          </a:ln>
        </p:spPr>
      </p:pic>
      <p:pic>
        <p:nvPicPr>
          <p:cNvPr id="617" name="Google Shape;617;p25"/>
          <p:cNvPicPr preferRelativeResize="0"/>
          <p:nvPr/>
        </p:nvPicPr>
        <p:blipFill rotWithShape="1">
          <a:blip r:embed="rId5">
            <a:alphaModFix/>
          </a:blip>
          <a:srcRect/>
          <a:stretch/>
        </p:blipFill>
        <p:spPr>
          <a:xfrm>
            <a:off x="9554097" y="3037440"/>
            <a:ext cx="752707" cy="752707"/>
          </a:xfrm>
          <a:prstGeom prst="rect">
            <a:avLst/>
          </a:prstGeom>
          <a:noFill/>
          <a:ln>
            <a:noFill/>
          </a:ln>
        </p:spPr>
      </p:pic>
      <p:pic>
        <p:nvPicPr>
          <p:cNvPr id="618" name="Google Shape;618;p25"/>
          <p:cNvPicPr preferRelativeResize="0"/>
          <p:nvPr/>
        </p:nvPicPr>
        <p:blipFill rotWithShape="1">
          <a:blip r:embed="rId6">
            <a:alphaModFix/>
          </a:blip>
          <a:srcRect/>
          <a:stretch/>
        </p:blipFill>
        <p:spPr>
          <a:xfrm>
            <a:off x="598863" y="3054874"/>
            <a:ext cx="452589" cy="568740"/>
          </a:xfrm>
          <a:prstGeom prst="rect">
            <a:avLst/>
          </a:prstGeom>
          <a:noFill/>
          <a:ln>
            <a:noFill/>
          </a:ln>
        </p:spPr>
      </p:pic>
      <p:pic>
        <p:nvPicPr>
          <p:cNvPr id="619" name="Google Shape;619;p25"/>
          <p:cNvPicPr preferRelativeResize="0"/>
          <p:nvPr/>
        </p:nvPicPr>
        <p:blipFill rotWithShape="1">
          <a:blip r:embed="rId7">
            <a:alphaModFix/>
          </a:blip>
          <a:srcRect/>
          <a:stretch/>
        </p:blipFill>
        <p:spPr>
          <a:xfrm>
            <a:off x="6950935" y="3347261"/>
            <a:ext cx="500771" cy="30602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26"/>
          <p:cNvSpPr txBox="1"/>
          <p:nvPr/>
        </p:nvSpPr>
        <p:spPr>
          <a:xfrm>
            <a:off x="2402451" y="526288"/>
            <a:ext cx="8867554" cy="1107996"/>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008E7F"/>
                </a:solidFill>
                <a:latin typeface="Arial"/>
                <a:ea typeface="Arial"/>
                <a:cs typeface="Arial"/>
                <a:sym typeface="Arial"/>
              </a:rPr>
              <a:t>ACTION 16</a:t>
            </a:r>
            <a:endParaRPr/>
          </a:p>
          <a:p>
            <a:pPr marL="0" marR="0" lvl="0" indent="0" algn="l" rtl="0">
              <a:lnSpc>
                <a:spcPct val="75000"/>
              </a:lnSpc>
              <a:spcBef>
                <a:spcPts val="0"/>
              </a:spcBef>
              <a:spcAft>
                <a:spcPts val="0"/>
              </a:spcAft>
              <a:buNone/>
            </a:pPr>
            <a:r>
              <a:rPr lang="fr-FR" sz="3200" b="1">
                <a:solidFill>
                  <a:srgbClr val="37B1B8"/>
                </a:solidFill>
                <a:latin typeface="Arial"/>
                <a:ea typeface="Arial"/>
                <a:cs typeface="Arial"/>
                <a:sym typeface="Arial"/>
              </a:rPr>
              <a:t>Créer un observatoire de la maturité numérique en santé</a:t>
            </a:r>
            <a:endParaRPr/>
          </a:p>
        </p:txBody>
      </p:sp>
      <p:sp>
        <p:nvSpPr>
          <p:cNvPr id="626" name="Google Shape;626;p26"/>
          <p:cNvSpPr txBox="1"/>
          <p:nvPr/>
        </p:nvSpPr>
        <p:spPr>
          <a:xfrm>
            <a:off x="3517889" y="2763818"/>
            <a:ext cx="714690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Observatoire des acteurs et des entreprises de services du numérique</a:t>
            </a:r>
            <a:endParaRPr/>
          </a:p>
        </p:txBody>
      </p:sp>
      <p:sp>
        <p:nvSpPr>
          <p:cNvPr id="627" name="Google Shape;627;p26"/>
          <p:cNvSpPr txBox="1"/>
          <p:nvPr/>
        </p:nvSpPr>
        <p:spPr>
          <a:xfrm>
            <a:off x="3517889" y="4338816"/>
            <a:ext cx="284152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Benchmark européen </a:t>
            </a:r>
            <a:endParaRPr/>
          </a:p>
        </p:txBody>
      </p:sp>
      <p:sp>
        <p:nvSpPr>
          <p:cNvPr id="628" name="Google Shape;628;p26"/>
          <p:cNvSpPr txBox="1"/>
          <p:nvPr/>
        </p:nvSpPr>
        <p:spPr>
          <a:xfrm>
            <a:off x="3517889" y="4677370"/>
            <a:ext cx="714690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Pousser à la création d'un site de comparaison entre pays européens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sur le numérique en santé.</a:t>
            </a:r>
            <a:endParaRPr/>
          </a:p>
        </p:txBody>
      </p:sp>
      <p:sp>
        <p:nvSpPr>
          <p:cNvPr id="629" name="Google Shape;629;p26"/>
          <p:cNvSpPr txBox="1"/>
          <p:nvPr/>
        </p:nvSpPr>
        <p:spPr>
          <a:xfrm>
            <a:off x="3517889" y="3102372"/>
            <a:ext cx="70456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Construire un observatoire unifié de la maturité de santé numérique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pour accroître la transparence.</a:t>
            </a:r>
            <a:endParaRPr/>
          </a:p>
        </p:txBody>
      </p:sp>
      <p:pic>
        <p:nvPicPr>
          <p:cNvPr id="630" name="Google Shape;630;p26"/>
          <p:cNvPicPr preferRelativeResize="0"/>
          <p:nvPr/>
        </p:nvPicPr>
        <p:blipFill rotWithShape="1">
          <a:blip r:embed="rId3">
            <a:alphaModFix/>
          </a:blip>
          <a:srcRect/>
          <a:stretch/>
        </p:blipFill>
        <p:spPr>
          <a:xfrm>
            <a:off x="2345311" y="2869757"/>
            <a:ext cx="754469" cy="652077"/>
          </a:xfrm>
          <a:prstGeom prst="rect">
            <a:avLst/>
          </a:prstGeom>
          <a:noFill/>
          <a:ln>
            <a:noFill/>
          </a:ln>
        </p:spPr>
      </p:pic>
      <p:pic>
        <p:nvPicPr>
          <p:cNvPr id="631" name="Google Shape;631;p26"/>
          <p:cNvPicPr preferRelativeResize="0"/>
          <p:nvPr/>
        </p:nvPicPr>
        <p:blipFill rotWithShape="1">
          <a:blip r:embed="rId4">
            <a:alphaModFix/>
          </a:blip>
          <a:srcRect/>
          <a:stretch/>
        </p:blipFill>
        <p:spPr>
          <a:xfrm>
            <a:off x="2625176" y="4396511"/>
            <a:ext cx="609384" cy="280637"/>
          </a:xfrm>
          <a:prstGeom prst="rect">
            <a:avLst/>
          </a:prstGeom>
          <a:noFill/>
          <a:ln>
            <a:noFill/>
          </a:ln>
        </p:spPr>
      </p:pic>
      <p:pic>
        <p:nvPicPr>
          <p:cNvPr id="632" name="Google Shape;632;p26"/>
          <p:cNvPicPr preferRelativeResize="0"/>
          <p:nvPr/>
        </p:nvPicPr>
        <p:blipFill rotWithShape="1">
          <a:blip r:embed="rId4">
            <a:alphaModFix/>
          </a:blip>
          <a:srcRect/>
          <a:stretch/>
        </p:blipFill>
        <p:spPr>
          <a:xfrm>
            <a:off x="2417852" y="4757307"/>
            <a:ext cx="609385" cy="280638"/>
          </a:xfrm>
          <a:prstGeom prst="rect">
            <a:avLst/>
          </a:prstGeom>
          <a:noFill/>
          <a:ln>
            <a:noFill/>
          </a:ln>
        </p:spPr>
      </p:pic>
      <p:pic>
        <p:nvPicPr>
          <p:cNvPr id="633" name="Google Shape;633;p26"/>
          <p:cNvPicPr preferRelativeResize="0"/>
          <p:nvPr/>
        </p:nvPicPr>
        <p:blipFill rotWithShape="1">
          <a:blip r:embed="rId5">
            <a:alphaModFix/>
          </a:blip>
          <a:srcRect/>
          <a:stretch/>
        </p:blipFill>
        <p:spPr>
          <a:xfrm>
            <a:off x="2281951" y="4348867"/>
            <a:ext cx="343225" cy="280637"/>
          </a:xfrm>
          <a:prstGeom prst="rect">
            <a:avLst/>
          </a:prstGeom>
          <a:noFill/>
          <a:ln>
            <a:noFill/>
          </a:ln>
        </p:spPr>
      </p:pic>
      <p:pic>
        <p:nvPicPr>
          <p:cNvPr id="634" name="Google Shape;634;p26"/>
          <p:cNvPicPr preferRelativeResize="0"/>
          <p:nvPr/>
        </p:nvPicPr>
        <p:blipFill rotWithShape="1">
          <a:blip r:embed="rId6">
            <a:alphaModFix/>
          </a:blip>
          <a:srcRect/>
          <a:stretch/>
        </p:blipFill>
        <p:spPr>
          <a:xfrm>
            <a:off x="2161802" y="4709663"/>
            <a:ext cx="256050" cy="209359"/>
          </a:xfrm>
          <a:prstGeom prst="rect">
            <a:avLst/>
          </a:prstGeom>
          <a:noFill/>
          <a:ln>
            <a:noFill/>
          </a:ln>
        </p:spPr>
      </p:pic>
      <p:pic>
        <p:nvPicPr>
          <p:cNvPr id="635" name="Google Shape;635;p26"/>
          <p:cNvPicPr preferRelativeResize="0"/>
          <p:nvPr/>
        </p:nvPicPr>
        <p:blipFill rotWithShape="1">
          <a:blip r:embed="rId7">
            <a:alphaModFix/>
          </a:blip>
          <a:srcRect/>
          <a:stretch/>
        </p:blipFill>
        <p:spPr>
          <a:xfrm>
            <a:off x="2901089" y="5085589"/>
            <a:ext cx="252296" cy="206289"/>
          </a:xfrm>
          <a:prstGeom prst="rect">
            <a:avLst/>
          </a:prstGeom>
          <a:noFill/>
          <a:ln>
            <a:noFill/>
          </a:ln>
        </p:spPr>
      </p:pic>
      <p:pic>
        <p:nvPicPr>
          <p:cNvPr id="636" name="Google Shape;636;p26"/>
          <p:cNvPicPr preferRelativeResize="0"/>
          <p:nvPr/>
        </p:nvPicPr>
        <p:blipFill rotWithShape="1">
          <a:blip r:embed="rId8">
            <a:alphaModFix/>
          </a:blip>
          <a:srcRect/>
          <a:stretch/>
        </p:blipFill>
        <p:spPr>
          <a:xfrm>
            <a:off x="3055381" y="4769272"/>
            <a:ext cx="313958" cy="256707"/>
          </a:xfrm>
          <a:prstGeom prst="rect">
            <a:avLst/>
          </a:prstGeom>
          <a:noFill/>
          <a:ln>
            <a:noFill/>
          </a:ln>
        </p:spPr>
      </p:pic>
      <p:pic>
        <p:nvPicPr>
          <p:cNvPr id="637" name="Google Shape;637;p26"/>
          <p:cNvPicPr preferRelativeResize="0"/>
          <p:nvPr/>
        </p:nvPicPr>
        <p:blipFill rotWithShape="1">
          <a:blip r:embed="rId9">
            <a:alphaModFix/>
          </a:blip>
          <a:srcRect/>
          <a:stretch/>
        </p:blipFill>
        <p:spPr>
          <a:xfrm>
            <a:off x="2550370" y="5151559"/>
            <a:ext cx="343226" cy="280638"/>
          </a:xfrm>
          <a:prstGeom prst="rect">
            <a:avLst/>
          </a:prstGeom>
          <a:noFill/>
          <a:ln>
            <a:noFill/>
          </a:ln>
        </p:spPr>
      </p:pic>
      <p:pic>
        <p:nvPicPr>
          <p:cNvPr id="638" name="Google Shape;638;p26"/>
          <p:cNvPicPr preferRelativeResize="0"/>
          <p:nvPr/>
        </p:nvPicPr>
        <p:blipFill rotWithShape="1">
          <a:blip r:embed="rId10">
            <a:alphaModFix/>
          </a:blip>
          <a:srcRect/>
          <a:stretch/>
        </p:blipFill>
        <p:spPr>
          <a:xfrm>
            <a:off x="2267077" y="5046825"/>
            <a:ext cx="215903" cy="21746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27"/>
          <p:cNvSpPr txBox="1"/>
          <p:nvPr/>
        </p:nvSpPr>
        <p:spPr>
          <a:xfrm>
            <a:off x="2402451" y="526288"/>
            <a:ext cx="8867554" cy="1107996"/>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008E7F"/>
                </a:solidFill>
                <a:latin typeface="Arial"/>
                <a:ea typeface="Arial"/>
                <a:cs typeface="Arial"/>
                <a:sym typeface="Arial"/>
              </a:rPr>
              <a:t>ACTION 17</a:t>
            </a:r>
            <a:endParaRPr/>
          </a:p>
          <a:p>
            <a:pPr marL="0" marR="0" lvl="0" indent="0" algn="l" rtl="0">
              <a:lnSpc>
                <a:spcPct val="75000"/>
              </a:lnSpc>
              <a:spcBef>
                <a:spcPts val="0"/>
              </a:spcBef>
              <a:spcAft>
                <a:spcPts val="0"/>
              </a:spcAft>
              <a:buNone/>
            </a:pPr>
            <a:r>
              <a:rPr lang="fr-FR" sz="3200" b="1">
                <a:solidFill>
                  <a:srgbClr val="37B1B8"/>
                </a:solidFill>
                <a:latin typeface="Arial"/>
                <a:ea typeface="Arial"/>
                <a:cs typeface="Arial"/>
                <a:sym typeface="Arial"/>
              </a:rPr>
              <a:t>Attirer des talents du numérique </a:t>
            </a:r>
            <a:br>
              <a:rPr lang="fr-FR" sz="3200" b="1">
                <a:solidFill>
                  <a:srgbClr val="37B1B8"/>
                </a:solidFill>
                <a:latin typeface="Arial"/>
                <a:ea typeface="Arial"/>
                <a:cs typeface="Arial"/>
                <a:sym typeface="Arial"/>
              </a:rPr>
            </a:br>
            <a:r>
              <a:rPr lang="fr-FR" sz="3200" b="1">
                <a:solidFill>
                  <a:srgbClr val="37B1B8"/>
                </a:solidFill>
                <a:latin typeface="Arial"/>
                <a:ea typeface="Arial"/>
                <a:cs typeface="Arial"/>
                <a:sym typeface="Arial"/>
              </a:rPr>
              <a:t>vers la santé</a:t>
            </a:r>
            <a:endParaRPr/>
          </a:p>
        </p:txBody>
      </p:sp>
      <p:sp>
        <p:nvSpPr>
          <p:cNvPr id="645" name="Google Shape;645;p27"/>
          <p:cNvSpPr txBox="1"/>
          <p:nvPr/>
        </p:nvSpPr>
        <p:spPr>
          <a:xfrm>
            <a:off x="1498937" y="3453035"/>
            <a:ext cx="284152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Cartographie des métiers et des besoins </a:t>
            </a:r>
            <a:endParaRPr/>
          </a:p>
        </p:txBody>
      </p:sp>
      <p:sp>
        <p:nvSpPr>
          <p:cNvPr id="646" name="Google Shape;646;p27"/>
          <p:cNvSpPr txBox="1"/>
          <p:nvPr/>
        </p:nvSpPr>
        <p:spPr>
          <a:xfrm>
            <a:off x="5459629" y="3453035"/>
            <a:ext cx="284152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Grilles salariales du numérique en santé </a:t>
            </a:r>
            <a:endParaRPr/>
          </a:p>
        </p:txBody>
      </p:sp>
      <p:sp>
        <p:nvSpPr>
          <p:cNvPr id="647" name="Google Shape;647;p27"/>
          <p:cNvSpPr txBox="1"/>
          <p:nvPr/>
        </p:nvSpPr>
        <p:spPr>
          <a:xfrm>
            <a:off x="9176530" y="3453035"/>
            <a:ext cx="284152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Talents du numérique, vous aimez la santé </a:t>
            </a:r>
            <a:endParaRPr/>
          </a:p>
        </p:txBody>
      </p:sp>
      <p:sp>
        <p:nvSpPr>
          <p:cNvPr id="648" name="Google Shape;648;p27"/>
          <p:cNvSpPr txBox="1"/>
          <p:nvPr/>
        </p:nvSpPr>
        <p:spPr>
          <a:xfrm>
            <a:off x="617037" y="4165523"/>
            <a:ext cx="345422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Cartographier les différents métiers du numérique en santé et les besoins.</a:t>
            </a:r>
            <a:endParaRPr/>
          </a:p>
        </p:txBody>
      </p:sp>
      <p:sp>
        <p:nvSpPr>
          <p:cNvPr id="649" name="Google Shape;649;p27"/>
          <p:cNvSpPr txBox="1"/>
          <p:nvPr/>
        </p:nvSpPr>
        <p:spPr>
          <a:xfrm>
            <a:off x="4752058" y="4165523"/>
            <a:ext cx="332905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Permettre aux établissements publics de recruter sur des référentiels de rémunération compétitifs et partagés.</a:t>
            </a:r>
            <a:endParaRPr/>
          </a:p>
        </p:txBody>
      </p:sp>
      <p:sp>
        <p:nvSpPr>
          <p:cNvPr id="650" name="Google Shape;650;p27"/>
          <p:cNvSpPr txBox="1"/>
          <p:nvPr/>
        </p:nvSpPr>
        <p:spPr>
          <a:xfrm>
            <a:off x="8173991" y="4165523"/>
            <a:ext cx="362612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Renforcer l'attractivité de la santé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pour les talents du numérique.</a:t>
            </a:r>
            <a:endParaRPr/>
          </a:p>
        </p:txBody>
      </p:sp>
      <p:pic>
        <p:nvPicPr>
          <p:cNvPr id="651" name="Google Shape;651;p27"/>
          <p:cNvPicPr preferRelativeResize="0"/>
          <p:nvPr/>
        </p:nvPicPr>
        <p:blipFill rotWithShape="1">
          <a:blip r:embed="rId3">
            <a:alphaModFix/>
          </a:blip>
          <a:srcRect/>
          <a:stretch/>
        </p:blipFill>
        <p:spPr>
          <a:xfrm>
            <a:off x="680023" y="3504799"/>
            <a:ext cx="736600" cy="481246"/>
          </a:xfrm>
          <a:prstGeom prst="rect">
            <a:avLst/>
          </a:prstGeom>
          <a:noFill/>
          <a:ln>
            <a:noFill/>
          </a:ln>
        </p:spPr>
      </p:pic>
      <p:pic>
        <p:nvPicPr>
          <p:cNvPr id="652" name="Google Shape;652;p27"/>
          <p:cNvPicPr preferRelativeResize="0"/>
          <p:nvPr/>
        </p:nvPicPr>
        <p:blipFill rotWithShape="1">
          <a:blip r:embed="rId4">
            <a:alphaModFix/>
          </a:blip>
          <a:srcRect/>
          <a:stretch/>
        </p:blipFill>
        <p:spPr>
          <a:xfrm>
            <a:off x="4787192" y="3478285"/>
            <a:ext cx="512515" cy="583206"/>
          </a:xfrm>
          <a:prstGeom prst="rect">
            <a:avLst/>
          </a:prstGeom>
          <a:noFill/>
          <a:ln>
            <a:noFill/>
          </a:ln>
        </p:spPr>
      </p:pic>
      <p:pic>
        <p:nvPicPr>
          <p:cNvPr id="653" name="Google Shape;653;p27"/>
          <p:cNvPicPr preferRelativeResize="0"/>
          <p:nvPr/>
        </p:nvPicPr>
        <p:blipFill rotWithShape="1">
          <a:blip r:embed="rId5">
            <a:alphaModFix/>
          </a:blip>
          <a:srcRect/>
          <a:stretch/>
        </p:blipFill>
        <p:spPr>
          <a:xfrm>
            <a:off x="8284753" y="3415159"/>
            <a:ext cx="688133" cy="64633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28"/>
          <p:cNvSpPr txBox="1"/>
          <p:nvPr/>
        </p:nvSpPr>
        <p:spPr>
          <a:xfrm>
            <a:off x="2402451" y="526288"/>
            <a:ext cx="8867554" cy="1477328"/>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008E7F"/>
                </a:solidFill>
                <a:latin typeface="Arial"/>
                <a:ea typeface="Arial"/>
                <a:cs typeface="Arial"/>
                <a:sym typeface="Arial"/>
              </a:rPr>
              <a:t>ACTION 18</a:t>
            </a:r>
            <a:endParaRPr/>
          </a:p>
          <a:p>
            <a:pPr marL="0" marR="0" lvl="0" indent="0" algn="l" rtl="0">
              <a:lnSpc>
                <a:spcPct val="75000"/>
              </a:lnSpc>
              <a:spcBef>
                <a:spcPts val="0"/>
              </a:spcBef>
              <a:spcAft>
                <a:spcPts val="0"/>
              </a:spcAft>
              <a:buNone/>
            </a:pPr>
            <a:r>
              <a:rPr lang="fr-FR" sz="3200" b="1">
                <a:solidFill>
                  <a:srgbClr val="37B1B8"/>
                </a:solidFill>
                <a:latin typeface="Arial"/>
                <a:ea typeface="Arial"/>
                <a:cs typeface="Arial"/>
                <a:sym typeface="Arial"/>
              </a:rPr>
              <a:t>Développer la recherche en santé numérique et en particulier l’utilisation secondaire des données de santé</a:t>
            </a:r>
            <a:endParaRPr/>
          </a:p>
        </p:txBody>
      </p:sp>
      <p:sp>
        <p:nvSpPr>
          <p:cNvPr id="660" name="Google Shape;660;p28"/>
          <p:cNvSpPr txBox="1"/>
          <p:nvPr/>
        </p:nvSpPr>
        <p:spPr>
          <a:xfrm>
            <a:off x="2967304" y="2822457"/>
            <a:ext cx="28654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Stratégie pour  l’utilisation secondaire des données </a:t>
            </a:r>
            <a:endParaRPr/>
          </a:p>
        </p:txBody>
      </p:sp>
      <p:sp>
        <p:nvSpPr>
          <p:cNvPr id="661" name="Google Shape;661;p28"/>
          <p:cNvSpPr txBox="1"/>
          <p:nvPr/>
        </p:nvSpPr>
        <p:spPr>
          <a:xfrm>
            <a:off x="2474657" y="3495856"/>
            <a:ext cx="3841033"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Bâtir une feuille de route sur l'ouverture et la réutilisation secondaire des données de santé.</a:t>
            </a:r>
            <a:endParaRPr/>
          </a:p>
        </p:txBody>
      </p:sp>
      <p:sp>
        <p:nvSpPr>
          <p:cNvPr id="662" name="Google Shape;662;p28"/>
          <p:cNvSpPr txBox="1"/>
          <p:nvPr/>
        </p:nvSpPr>
        <p:spPr>
          <a:xfrm>
            <a:off x="3193447" y="4899472"/>
            <a:ext cx="242027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DonnéesDeSanté@UE</a:t>
            </a:r>
            <a:endParaRPr sz="1600" b="1" u="none" strike="noStrike">
              <a:solidFill>
                <a:srgbClr val="008E7F"/>
              </a:solidFill>
              <a:latin typeface="Arial"/>
              <a:ea typeface="Arial"/>
              <a:cs typeface="Arial"/>
              <a:sym typeface="Arial"/>
            </a:endParaRPr>
          </a:p>
        </p:txBody>
      </p:sp>
      <p:sp>
        <p:nvSpPr>
          <p:cNvPr id="663" name="Google Shape;663;p28"/>
          <p:cNvSpPr txBox="1"/>
          <p:nvPr/>
        </p:nvSpPr>
        <p:spPr>
          <a:xfrm>
            <a:off x="2474656" y="5465150"/>
            <a:ext cx="400234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Réussir le lancement du réseau européen d'entrepôts DonnéesDeSanté@UE.</a:t>
            </a:r>
            <a:endParaRPr/>
          </a:p>
        </p:txBody>
      </p:sp>
      <p:sp>
        <p:nvSpPr>
          <p:cNvPr id="664" name="Google Shape;664;p28"/>
          <p:cNvSpPr txBox="1"/>
          <p:nvPr/>
        </p:nvSpPr>
        <p:spPr>
          <a:xfrm>
            <a:off x="7650770" y="2813318"/>
            <a:ext cx="344506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Entrepôts </a:t>
            </a:r>
            <a:br>
              <a:rPr lang="fr-FR" sz="1600" b="1" u="none" strike="noStrike">
                <a:solidFill>
                  <a:srgbClr val="008E7F"/>
                </a:solidFill>
                <a:latin typeface="Arial"/>
                <a:ea typeface="Arial"/>
                <a:cs typeface="Arial"/>
                <a:sym typeface="Arial"/>
              </a:rPr>
            </a:br>
            <a:r>
              <a:rPr lang="fr-FR" sz="1600" b="1" u="none" strike="noStrike">
                <a:solidFill>
                  <a:srgbClr val="008E7F"/>
                </a:solidFill>
                <a:latin typeface="Arial"/>
                <a:ea typeface="Arial"/>
                <a:cs typeface="Arial"/>
                <a:sym typeface="Arial"/>
              </a:rPr>
              <a:t>de données </a:t>
            </a:r>
            <a:endParaRPr/>
          </a:p>
        </p:txBody>
      </p:sp>
      <p:sp>
        <p:nvSpPr>
          <p:cNvPr id="665" name="Google Shape;665;p28"/>
          <p:cNvSpPr txBox="1"/>
          <p:nvPr/>
        </p:nvSpPr>
        <p:spPr>
          <a:xfrm>
            <a:off x="6781187" y="3443132"/>
            <a:ext cx="4278699"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Développer un réseau d'entrepôts de données de santé, coordonnées par la plateforme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des données de santé.</a:t>
            </a:r>
            <a:endParaRPr/>
          </a:p>
        </p:txBody>
      </p:sp>
      <p:sp>
        <p:nvSpPr>
          <p:cNvPr id="666" name="Google Shape;666;p28"/>
          <p:cNvSpPr txBox="1"/>
          <p:nvPr/>
        </p:nvSpPr>
        <p:spPr>
          <a:xfrm>
            <a:off x="7650770" y="4687629"/>
            <a:ext cx="274473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none" strike="noStrike">
                <a:solidFill>
                  <a:srgbClr val="008E7F"/>
                </a:solidFill>
                <a:latin typeface="Arial"/>
                <a:ea typeface="Arial"/>
                <a:cs typeface="Arial"/>
                <a:sym typeface="Arial"/>
              </a:rPr>
              <a:t>Recherche en santé numérique </a:t>
            </a:r>
            <a:endParaRPr/>
          </a:p>
        </p:txBody>
      </p:sp>
      <p:sp>
        <p:nvSpPr>
          <p:cNvPr id="667" name="Google Shape;667;p28"/>
          <p:cNvSpPr txBox="1"/>
          <p:nvPr/>
        </p:nvSpPr>
        <p:spPr>
          <a:xfrm>
            <a:off x="6718811" y="5311262"/>
            <a:ext cx="400234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Faire émerger des technologies de rupture dans le numérique en santé.</a:t>
            </a:r>
            <a:endParaRPr/>
          </a:p>
        </p:txBody>
      </p:sp>
      <p:pic>
        <p:nvPicPr>
          <p:cNvPr id="668" name="Google Shape;668;p28"/>
          <p:cNvPicPr preferRelativeResize="0"/>
          <p:nvPr/>
        </p:nvPicPr>
        <p:blipFill rotWithShape="1">
          <a:blip r:embed="rId3">
            <a:alphaModFix/>
          </a:blip>
          <a:srcRect/>
          <a:stretch/>
        </p:blipFill>
        <p:spPr>
          <a:xfrm>
            <a:off x="6807553" y="4613800"/>
            <a:ext cx="658604" cy="658604"/>
          </a:xfrm>
          <a:prstGeom prst="rect">
            <a:avLst/>
          </a:prstGeom>
          <a:noFill/>
          <a:ln>
            <a:noFill/>
          </a:ln>
        </p:spPr>
      </p:pic>
      <p:pic>
        <p:nvPicPr>
          <p:cNvPr id="669" name="Google Shape;669;p28"/>
          <p:cNvPicPr preferRelativeResize="0"/>
          <p:nvPr/>
        </p:nvPicPr>
        <p:blipFill rotWithShape="1">
          <a:blip r:embed="rId4">
            <a:alphaModFix/>
          </a:blip>
          <a:srcRect/>
          <a:stretch/>
        </p:blipFill>
        <p:spPr>
          <a:xfrm>
            <a:off x="2566650" y="2868849"/>
            <a:ext cx="313915" cy="493295"/>
          </a:xfrm>
          <a:prstGeom prst="rect">
            <a:avLst/>
          </a:prstGeom>
          <a:noFill/>
          <a:ln>
            <a:noFill/>
          </a:ln>
        </p:spPr>
      </p:pic>
      <p:pic>
        <p:nvPicPr>
          <p:cNvPr id="670" name="Google Shape;670;p28"/>
          <p:cNvPicPr preferRelativeResize="0"/>
          <p:nvPr/>
        </p:nvPicPr>
        <p:blipFill rotWithShape="1">
          <a:blip r:embed="rId5">
            <a:alphaModFix/>
          </a:blip>
          <a:srcRect/>
          <a:stretch/>
        </p:blipFill>
        <p:spPr>
          <a:xfrm>
            <a:off x="6781187" y="2611394"/>
            <a:ext cx="818538" cy="803473"/>
          </a:xfrm>
          <a:prstGeom prst="rect">
            <a:avLst/>
          </a:prstGeom>
          <a:noFill/>
          <a:ln>
            <a:noFill/>
          </a:ln>
        </p:spPr>
      </p:pic>
      <p:pic>
        <p:nvPicPr>
          <p:cNvPr id="671" name="Google Shape;671;p28"/>
          <p:cNvPicPr preferRelativeResize="0"/>
          <p:nvPr/>
        </p:nvPicPr>
        <p:blipFill rotWithShape="1">
          <a:blip r:embed="rId6">
            <a:alphaModFix/>
          </a:blip>
          <a:srcRect/>
          <a:stretch/>
        </p:blipFill>
        <p:spPr>
          <a:xfrm>
            <a:off x="7009250" y="2861927"/>
            <a:ext cx="363891" cy="363891"/>
          </a:xfrm>
          <a:prstGeom prst="rect">
            <a:avLst/>
          </a:prstGeom>
          <a:noFill/>
          <a:ln>
            <a:noFill/>
          </a:ln>
        </p:spPr>
      </p:pic>
      <p:pic>
        <p:nvPicPr>
          <p:cNvPr id="672" name="Google Shape;672;p28"/>
          <p:cNvPicPr preferRelativeResize="0"/>
          <p:nvPr/>
        </p:nvPicPr>
        <p:blipFill rotWithShape="1">
          <a:blip r:embed="rId7">
            <a:alphaModFix/>
          </a:blip>
          <a:srcRect/>
          <a:stretch/>
        </p:blipFill>
        <p:spPr>
          <a:xfrm>
            <a:off x="2700749" y="4799680"/>
            <a:ext cx="419443" cy="460475"/>
          </a:xfrm>
          <a:prstGeom prst="rect">
            <a:avLst/>
          </a:prstGeom>
          <a:noFill/>
          <a:ln>
            <a:noFill/>
          </a:ln>
        </p:spPr>
      </p:pic>
      <p:pic>
        <p:nvPicPr>
          <p:cNvPr id="673" name="Google Shape;673;p28"/>
          <p:cNvPicPr preferRelativeResize="0"/>
          <p:nvPr/>
        </p:nvPicPr>
        <p:blipFill rotWithShape="1">
          <a:blip r:embed="rId8">
            <a:alphaModFix/>
          </a:blip>
          <a:srcRect/>
          <a:stretch/>
        </p:blipFill>
        <p:spPr>
          <a:xfrm>
            <a:off x="2503537" y="5098905"/>
            <a:ext cx="394423" cy="32249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88140" y="3613354"/>
            <a:ext cx="10176389" cy="830997"/>
          </a:xfrm>
          <a:prstGeom prst="rect">
            <a:avLst/>
          </a:prstGeom>
          <a:noFill/>
        </p:spPr>
        <p:txBody>
          <a:bodyPr wrap="square" rtlCol="0">
            <a:spAutoFit/>
          </a:bodyPr>
          <a:lstStyle/>
          <a:p>
            <a:endParaRPr lang="fr-FR" sz="2400" dirty="0" smtClean="0">
              <a:solidFill>
                <a:schemeClr val="accent1">
                  <a:lumMod val="75000"/>
                </a:schemeClr>
              </a:solidFill>
            </a:endParaRPr>
          </a:p>
          <a:p>
            <a:r>
              <a:rPr lang="fr-FR" sz="2400" dirty="0">
                <a:solidFill>
                  <a:schemeClr val="accent1">
                    <a:lumMod val="75000"/>
                  </a:schemeClr>
                </a:solidFill>
              </a:rPr>
              <a:t>Benoît Bresson, </a:t>
            </a:r>
            <a:r>
              <a:rPr lang="fr-FR" sz="2400" dirty="0" smtClean="0">
                <a:solidFill>
                  <a:schemeClr val="accent1">
                    <a:lumMod val="75000"/>
                  </a:schemeClr>
                </a:solidFill>
              </a:rPr>
              <a:t>directeur du GIP </a:t>
            </a:r>
            <a:r>
              <a:rPr lang="fr-FR" sz="2400" dirty="0" err="1">
                <a:solidFill>
                  <a:schemeClr val="accent1">
                    <a:lumMod val="75000"/>
                  </a:schemeClr>
                </a:solidFill>
              </a:rPr>
              <a:t>ieSS</a:t>
            </a:r>
            <a:r>
              <a:rPr lang="fr-FR" sz="2400" dirty="0">
                <a:solidFill>
                  <a:schemeClr val="accent1">
                    <a:lumMod val="75000"/>
                  </a:schemeClr>
                </a:solidFill>
              </a:rPr>
              <a:t> (</a:t>
            </a:r>
            <a:r>
              <a:rPr lang="fr-FR" sz="2400" dirty="0" err="1">
                <a:solidFill>
                  <a:schemeClr val="accent1">
                    <a:lumMod val="75000"/>
                  </a:schemeClr>
                </a:solidFill>
              </a:rPr>
              <a:t>GRADeS</a:t>
            </a:r>
            <a:r>
              <a:rPr lang="fr-FR" sz="2400" dirty="0">
                <a:solidFill>
                  <a:schemeClr val="accent1">
                    <a:lumMod val="75000"/>
                  </a:schemeClr>
                </a:solidFill>
              </a:rPr>
              <a:t> PACA)</a:t>
            </a:r>
          </a:p>
        </p:txBody>
      </p:sp>
    </p:spTree>
    <p:extLst>
      <p:ext uri="{BB962C8B-B14F-4D97-AF65-F5344CB8AC3E}">
        <p14:creationId xmlns:p14="http://schemas.microsoft.com/office/powerpoint/2010/main" val="8659366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
        <p:cNvGrpSpPr/>
        <p:nvPr/>
      </p:nvGrpSpPr>
      <p:grpSpPr>
        <a:xfrm>
          <a:off x="0" y="0"/>
          <a:ext cx="0" cy="0"/>
          <a:chOff x="0" y="0"/>
          <a:chExt cx="0" cy="0"/>
        </a:xfrm>
      </p:grpSpPr>
      <p:sp>
        <p:nvSpPr>
          <p:cNvPr id="21" name="Google Shape;21;g1ca224a5abe_1_715"/>
          <p:cNvSpPr txBox="1"/>
          <p:nvPr/>
        </p:nvSpPr>
        <p:spPr>
          <a:xfrm>
            <a:off x="2402450" y="526300"/>
            <a:ext cx="9225600" cy="461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75000"/>
              </a:lnSpc>
              <a:spcBef>
                <a:spcPts val="0"/>
              </a:spcBef>
              <a:spcAft>
                <a:spcPts val="0"/>
              </a:spcAft>
              <a:buClr>
                <a:srgbClr val="000000"/>
              </a:buClr>
              <a:buSzTx/>
              <a:buFont typeface="Arial"/>
              <a:buNone/>
              <a:tabLst/>
              <a:defRPr/>
            </a:pPr>
            <a:r>
              <a:rPr kumimoji="0" lang="fr-FR" sz="3200" b="1" i="0" u="none" strike="noStrike" kern="0" cap="none" spc="0" normalizeH="0" baseline="0" noProof="0">
                <a:ln>
                  <a:noFill/>
                </a:ln>
                <a:solidFill>
                  <a:srgbClr val="37B1B8"/>
                </a:solidFill>
                <a:effectLst/>
                <a:uLnTx/>
                <a:uFillTx/>
                <a:latin typeface="Arial"/>
                <a:cs typeface="Arial"/>
                <a:sym typeface="Arial"/>
              </a:rPr>
              <a:t>Un cadre </a:t>
            </a:r>
            <a:r>
              <a:rPr kumimoji="0" lang="fr-FR" sz="3200" b="1" i="0" u="none" strike="noStrike" kern="0" cap="none" spc="0" normalizeH="0" baseline="0" noProof="0">
                <a:ln>
                  <a:noFill/>
                </a:ln>
                <a:solidFill>
                  <a:srgbClr val="37B1B8"/>
                </a:solidFill>
                <a:effectLst/>
                <a:uLnTx/>
                <a:uFillTx/>
                <a:latin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propice</a:t>
            </a:r>
            <a:r>
              <a:rPr kumimoji="0" lang="fr-FR" sz="3200" b="1" i="0" u="none" strike="noStrike" kern="0" cap="none" spc="0" normalizeH="0" baseline="0" noProof="0">
                <a:ln>
                  <a:noFill/>
                </a:ln>
                <a:solidFill>
                  <a:srgbClr val="37B1B8"/>
                </a:solidFill>
                <a:effectLst/>
                <a:uLnTx/>
                <a:uFillTx/>
                <a:latin typeface="Arial"/>
                <a:cs typeface="Arial"/>
                <a:sym typeface="Arial"/>
              </a:rPr>
              <a:t> - Les travaux engagés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g1ca224a5abe_1_715"/>
          <p:cNvSpPr txBox="1"/>
          <p:nvPr/>
        </p:nvSpPr>
        <p:spPr>
          <a:xfrm>
            <a:off x="2313250" y="2493875"/>
            <a:ext cx="8474700" cy="2408400"/>
          </a:xfrm>
          <a:prstGeom prst="rect">
            <a:avLst/>
          </a:prstGeom>
          <a:noFill/>
          <a:ln w="19050" cap="flat" cmpd="sng">
            <a:solidFill>
              <a:srgbClr val="37B1B8"/>
            </a:solidFill>
            <a:prstDash val="solid"/>
            <a:round/>
            <a:headEnd type="none" w="sm" len="sm"/>
            <a:tailEnd type="none" w="sm" len="sm"/>
          </a:ln>
        </p:spPr>
        <p:txBody>
          <a:bodyPr spcFirstLastPara="1" wrap="square" lIns="378000" tIns="342000" rIns="414000" bIns="3420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008E7F"/>
                </a:solidFill>
                <a:effectLst/>
                <a:uLnTx/>
                <a:uFillTx/>
                <a:latin typeface="Arial"/>
                <a:cs typeface="Arial"/>
                <a:sym typeface="Arial"/>
              </a:rPr>
              <a:t>Cybersécurité</a:t>
            </a:r>
            <a:endParaRPr kumimoji="0" sz="2000" b="1" i="0" u="none" strike="noStrike" kern="0" cap="none" spc="0" normalizeH="0" baseline="0" noProof="0">
              <a:ln>
                <a:noFill/>
              </a:ln>
              <a:solidFill>
                <a:srgbClr val="008E7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700" b="1" i="0" u="none" strike="noStrike" kern="0" cap="none" spc="0" normalizeH="0" baseline="0" noProof="0">
                <a:ln>
                  <a:noFill/>
                </a:ln>
                <a:solidFill>
                  <a:srgbClr val="7F7F7F"/>
                </a:solidFill>
                <a:effectLst/>
                <a:uLnTx/>
                <a:uFillTx/>
                <a:latin typeface="Arial"/>
                <a:cs typeface="Arial"/>
                <a:sym typeface="Arial"/>
              </a:rPr>
              <a:t>Chantiers mis en place en 2022 et nouvelles actions 2023</a:t>
            </a:r>
            <a:endParaRPr kumimoji="0" sz="1700" b="1" i="0" u="none" strike="noStrike" kern="0" cap="none" spc="0" normalizeH="0" baseline="0" noProof="0">
              <a:ln>
                <a:noFill/>
              </a:ln>
              <a:solidFill>
                <a:srgbClr val="7F7F7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a:ln>
                <a:noFill/>
              </a:ln>
              <a:solidFill>
                <a:srgbClr val="008E7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a:ln>
                <a:noFill/>
              </a:ln>
              <a:solidFill>
                <a:srgbClr val="008E7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008E7F"/>
                </a:solidFill>
                <a:effectLst/>
                <a:uLnTx/>
                <a:uFillTx/>
                <a:latin typeface="Arial"/>
                <a:cs typeface="Arial"/>
                <a:sym typeface="Arial"/>
              </a:rPr>
              <a:t>Pilotage de la maturité</a:t>
            </a:r>
            <a:endParaRPr kumimoji="0" sz="2000" b="1" i="0" u="none" strike="noStrike" kern="0" cap="none" spc="0" normalizeH="0" baseline="0" noProof="0">
              <a:ln>
                <a:noFill/>
              </a:ln>
              <a:solidFill>
                <a:srgbClr val="008E7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700" b="1" i="0" u="none" strike="noStrike" kern="0" cap="none" spc="0" normalizeH="0" baseline="0" noProof="0">
                <a:ln>
                  <a:noFill/>
                </a:ln>
                <a:solidFill>
                  <a:srgbClr val="7F7F7F"/>
                </a:solidFill>
                <a:effectLst/>
                <a:uLnTx/>
                <a:uFillTx/>
                <a:latin typeface="Arial"/>
                <a:cs typeface="Arial"/>
                <a:sym typeface="Arial"/>
              </a:rPr>
              <a:t>RETEX - diagnostic - accompagnement - communauté - parcours</a:t>
            </a:r>
            <a:endParaRPr kumimoji="0" sz="1700" b="1" i="0" u="none" strike="noStrike" kern="0" cap="none" spc="0" normalizeH="0" baseline="0" noProof="0">
              <a:ln>
                <a:noFill/>
              </a:ln>
              <a:solidFill>
                <a:srgbClr val="7F7F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200" b="1" i="0" u="none" strike="noStrike" kern="0" cap="none" spc="0" normalizeH="0" baseline="0" noProof="0">
              <a:ln>
                <a:noFill/>
              </a:ln>
              <a:solidFill>
                <a:srgbClr val="7F7F7F"/>
              </a:solidFill>
              <a:effectLst/>
              <a:uLnTx/>
              <a:uFillTx/>
              <a:latin typeface="Arial"/>
              <a:cs typeface="Arial"/>
              <a:sym typeface="Arial"/>
            </a:endParaRPr>
          </a:p>
        </p:txBody>
      </p:sp>
    </p:spTree>
    <p:extLst>
      <p:ext uri="{BB962C8B-B14F-4D97-AF65-F5344CB8AC3E}">
        <p14:creationId xmlns:p14="http://schemas.microsoft.com/office/powerpoint/2010/main" val="32877645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pic>
        <p:nvPicPr>
          <p:cNvPr id="28" name="Google Shape;28;g1ca224a5abe_2_685"/>
          <p:cNvPicPr preferRelativeResize="0"/>
          <p:nvPr/>
        </p:nvPicPr>
        <p:blipFill>
          <a:blip r:embed="rId3">
            <a:alphaModFix/>
          </a:blip>
          <a:stretch>
            <a:fillRect/>
          </a:stretch>
        </p:blipFill>
        <p:spPr>
          <a:xfrm>
            <a:off x="1688000" y="2611813"/>
            <a:ext cx="1452250" cy="599125"/>
          </a:xfrm>
          <a:prstGeom prst="rect">
            <a:avLst/>
          </a:prstGeom>
          <a:noFill/>
          <a:ln>
            <a:noFill/>
          </a:ln>
        </p:spPr>
      </p:pic>
      <p:sp>
        <p:nvSpPr>
          <p:cNvPr id="29" name="Google Shape;29;g1ca224a5abe_2_685"/>
          <p:cNvSpPr txBox="1"/>
          <p:nvPr/>
        </p:nvSpPr>
        <p:spPr>
          <a:xfrm>
            <a:off x="4003225" y="351125"/>
            <a:ext cx="5496000" cy="461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75000"/>
              </a:lnSpc>
              <a:spcBef>
                <a:spcPts val="0"/>
              </a:spcBef>
              <a:spcAft>
                <a:spcPts val="0"/>
              </a:spcAft>
              <a:buClr>
                <a:srgbClr val="000000"/>
              </a:buClr>
              <a:buSzTx/>
              <a:buFont typeface="Arial"/>
              <a:buNone/>
              <a:tabLst/>
              <a:defRPr/>
            </a:pPr>
            <a:r>
              <a:rPr kumimoji="0" lang="fr-FR" sz="3200" b="1" i="0" u="none" strike="noStrike" kern="0" cap="none" spc="0" normalizeH="0" baseline="0" noProof="0">
                <a:ln>
                  <a:noFill/>
                </a:ln>
                <a:solidFill>
                  <a:srgbClr val="37B1B8"/>
                </a:solidFill>
                <a:effectLst/>
                <a:uLnTx/>
                <a:uFillTx/>
                <a:latin typeface="Arial"/>
                <a:cs typeface="Arial"/>
                <a:sym typeface="Arial"/>
              </a:rPr>
              <a:t>C</a:t>
            </a:r>
            <a:r>
              <a:rPr kumimoji="0" lang="fr-FR" sz="3200" b="1" i="0" u="none" strike="noStrike" kern="0" cap="none" spc="0" normalizeH="0" baseline="0" noProof="0">
                <a:ln>
                  <a:noFill/>
                </a:ln>
                <a:solidFill>
                  <a:srgbClr val="37B1B8"/>
                </a:solidFill>
                <a:effectLst/>
                <a:uLnTx/>
                <a:uFillTx/>
                <a:latin typeface="Arial"/>
                <a:ea typeface="Arial"/>
                <a:cs typeface="Arial"/>
                <a:sym typeface="Arial"/>
              </a:rPr>
              <a:t>ybersécurité en </a:t>
            </a:r>
            <a:r>
              <a:rPr kumimoji="0" lang="fr-FR" sz="3200" b="1" i="0" u="none" strike="noStrike" kern="0" cap="none" spc="0" normalizeH="0" baseline="0" noProof="0">
                <a:ln>
                  <a:noFill/>
                </a:ln>
                <a:solidFill>
                  <a:srgbClr val="37B1B8"/>
                </a:solidFill>
                <a:effectLst/>
                <a:uLnTx/>
                <a:uFillTx/>
                <a:latin typeface="Arial"/>
                <a:cs typeface="Arial"/>
                <a:sym typeface="Arial"/>
              </a:rPr>
              <a:t>région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g1ca224a5abe_2_685"/>
          <p:cNvSpPr txBox="1"/>
          <p:nvPr/>
        </p:nvSpPr>
        <p:spPr>
          <a:xfrm>
            <a:off x="825025" y="3210950"/>
            <a:ext cx="3178200" cy="2529000"/>
          </a:xfrm>
          <a:prstGeom prst="rect">
            <a:avLst/>
          </a:prstGeom>
          <a:noFill/>
          <a:ln w="19050" cap="flat" cmpd="sng">
            <a:solidFill>
              <a:srgbClr val="37B1B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500" b="1" i="0" u="none" strike="noStrike" kern="0" cap="none" spc="0" normalizeH="0" baseline="0" noProof="0">
                <a:ln>
                  <a:noFill/>
                </a:ln>
                <a:solidFill>
                  <a:srgbClr val="008E7F"/>
                </a:solidFill>
                <a:effectLst/>
                <a:uLnTx/>
                <a:uFillTx/>
                <a:latin typeface="Arial"/>
                <a:cs typeface="Arial"/>
                <a:sym typeface="Arial"/>
              </a:rPr>
              <a:t>2022 - mise en place du Dispositif régional de réaction rapide</a:t>
            </a:r>
            <a:endParaRPr kumimoji="0" sz="1500" b="1" i="0" u="none" strike="noStrike" kern="0" cap="none" spc="0" normalizeH="0" baseline="0" noProof="0">
              <a:ln>
                <a:noFill/>
              </a:ln>
              <a:solidFill>
                <a:srgbClr val="008E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7F7F7F"/>
                </a:solidFill>
                <a:effectLst/>
                <a:uLnTx/>
                <a:uFillTx/>
                <a:latin typeface="Arial"/>
                <a:cs typeface="Arial"/>
                <a:sym typeface="Arial"/>
              </a:rPr>
              <a:t>Cyber-Pompier</a:t>
            </a:r>
            <a:endParaRPr kumimoji="0" sz="1200" b="1" i="0" u="none" strike="noStrike" kern="0" cap="none" spc="0" normalizeH="0" baseline="0" noProof="0">
              <a:ln>
                <a:noFill/>
              </a:ln>
              <a:solidFill>
                <a:srgbClr val="7F7F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7F7F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500" b="1" i="0" u="none" strike="noStrike" kern="0" cap="none" spc="0" normalizeH="0" baseline="0" noProof="0">
                <a:ln>
                  <a:noFill/>
                </a:ln>
                <a:solidFill>
                  <a:srgbClr val="008E7F"/>
                </a:solidFill>
                <a:effectLst/>
                <a:uLnTx/>
                <a:uFillTx/>
                <a:latin typeface="Arial"/>
                <a:cs typeface="Arial"/>
                <a:sym typeface="Arial"/>
              </a:rPr>
              <a:t>Renfort prestataires</a:t>
            </a:r>
            <a:r>
              <a:rPr kumimoji="0" lang="fr-FR" sz="1200" b="1" i="0" u="none" strike="noStrike" kern="0" cap="none" spc="0" normalizeH="0" baseline="0" noProof="0">
                <a:ln>
                  <a:noFill/>
                </a:ln>
                <a:solidFill>
                  <a:srgbClr val="7F7F7F"/>
                </a:solidFill>
                <a:effectLst/>
                <a:uLnTx/>
                <a:uFillTx/>
                <a:latin typeface="Arial"/>
                <a:cs typeface="Arial"/>
                <a:sym typeface="Arial"/>
              </a:rPr>
              <a:t> de réponses à incidents de sécurité numérique (PRIS) habilités par l'ANSSI</a:t>
            </a:r>
            <a:endParaRPr kumimoji="0" sz="1200" b="1" i="0" u="none" strike="noStrike" kern="0" cap="none" spc="0" normalizeH="0" baseline="0" noProof="0">
              <a:ln>
                <a:noFill/>
              </a:ln>
              <a:solidFill>
                <a:srgbClr val="7F7F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008E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500" b="1" i="0" u="none" strike="noStrike" kern="0" cap="none" spc="0" normalizeH="0" baseline="0" noProof="0">
                <a:ln>
                  <a:noFill/>
                </a:ln>
                <a:solidFill>
                  <a:srgbClr val="008E7F"/>
                </a:solidFill>
                <a:effectLst/>
                <a:uLnTx/>
                <a:uFillTx/>
                <a:latin typeface="Arial"/>
                <a:cs typeface="Arial"/>
                <a:sym typeface="Arial"/>
              </a:rPr>
              <a:t>Astreinte Régionale Cyber</a:t>
            </a:r>
            <a:r>
              <a:rPr kumimoji="0" lang="fr-FR" sz="1200" b="1" i="0" u="none" strike="noStrike" kern="0" cap="none" spc="0" normalizeH="0" baseline="0" noProof="0">
                <a:ln>
                  <a:noFill/>
                </a:ln>
                <a:solidFill>
                  <a:srgbClr val="7F7F7F"/>
                </a:solidFill>
                <a:effectLst/>
                <a:uLnTx/>
                <a:uFillTx/>
                <a:latin typeface="Arial"/>
                <a:cs typeface="Arial"/>
                <a:sym typeface="Arial"/>
              </a:rPr>
              <a:t> </a:t>
            </a:r>
            <a:endParaRPr kumimoji="0" sz="1200" b="1" i="0" u="none" strike="noStrike" kern="0" cap="none" spc="0" normalizeH="0" baseline="0" noProof="0">
              <a:ln>
                <a:noFill/>
              </a:ln>
              <a:solidFill>
                <a:srgbClr val="7F7F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FR" sz="1200" b="1" i="0" u="none" strike="noStrike" kern="0" cap="none" spc="0" normalizeH="0" baseline="0" noProof="0">
                <a:ln>
                  <a:noFill/>
                </a:ln>
                <a:solidFill>
                  <a:srgbClr val="7F7F7F"/>
                </a:solidFill>
                <a:effectLst/>
                <a:uLnTx/>
                <a:uFillTx/>
                <a:latin typeface="Arial"/>
                <a:cs typeface="Arial"/>
                <a:sym typeface="Arial"/>
              </a:rPr>
              <a:t>24/7 par le GIP ieSS</a:t>
            </a:r>
            <a:endParaRPr kumimoji="0" sz="1200" b="1" i="0" u="none" strike="noStrike" kern="0" cap="none" spc="0" normalizeH="0" baseline="0" noProof="0">
              <a:ln>
                <a:noFill/>
              </a:ln>
              <a:solidFill>
                <a:srgbClr val="7F7F7F"/>
              </a:solidFill>
              <a:effectLst/>
              <a:uLnTx/>
              <a:uFillTx/>
              <a:latin typeface="Arial"/>
              <a:cs typeface="Arial"/>
              <a:sym typeface="Arial"/>
            </a:endParaRPr>
          </a:p>
        </p:txBody>
      </p:sp>
      <p:sp>
        <p:nvSpPr>
          <p:cNvPr id="31" name="Google Shape;31;g1ca224a5abe_2_685"/>
          <p:cNvSpPr txBox="1"/>
          <p:nvPr/>
        </p:nvSpPr>
        <p:spPr>
          <a:xfrm>
            <a:off x="4218725" y="3210975"/>
            <a:ext cx="2227800" cy="2529000"/>
          </a:xfrm>
          <a:prstGeom prst="rect">
            <a:avLst/>
          </a:prstGeom>
          <a:noFill/>
          <a:ln w="19050" cap="flat" cmpd="sng">
            <a:solidFill>
              <a:srgbClr val="37B1B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500" b="1" i="0" u="none" strike="noStrike" kern="0" cap="none" spc="0" normalizeH="0" baseline="0" noProof="0">
                <a:ln>
                  <a:noFill/>
                </a:ln>
                <a:solidFill>
                  <a:srgbClr val="008E7F"/>
                </a:solidFill>
                <a:effectLst/>
                <a:uLnTx/>
                <a:uFillTx/>
                <a:latin typeface="Arial"/>
                <a:cs typeface="Arial"/>
                <a:sym typeface="Arial"/>
              </a:rPr>
              <a:t>Cible 2023</a:t>
            </a:r>
            <a:endParaRPr kumimoji="0" sz="1600" b="1" i="0" u="none" strike="noStrike" kern="0" cap="none" spc="0" normalizeH="0" baseline="0" noProof="0">
              <a:ln>
                <a:noFill/>
              </a:ln>
              <a:solidFill>
                <a:srgbClr val="008E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7F7F7F"/>
                </a:solidFill>
                <a:effectLst/>
                <a:uLnTx/>
                <a:uFillTx/>
                <a:latin typeface="Arial"/>
                <a:cs typeface="Arial"/>
                <a:sym typeface="Arial"/>
              </a:rPr>
              <a:t>Accompagnement</a:t>
            </a:r>
            <a:endParaRPr kumimoji="0" sz="1200" b="1" i="0" u="none" strike="noStrike" kern="0" cap="none" spc="0" normalizeH="0" baseline="0" noProof="0">
              <a:ln>
                <a:noFill/>
              </a:ln>
              <a:solidFill>
                <a:srgbClr val="7F7F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7F7F7F"/>
                </a:solidFill>
                <a:effectLst/>
                <a:uLnTx/>
                <a:uFillTx/>
                <a:latin typeface="Arial"/>
                <a:cs typeface="Arial"/>
                <a:sym typeface="Arial"/>
              </a:rPr>
              <a:t>au déploiement des </a:t>
            </a:r>
            <a:r>
              <a:rPr kumimoji="0" lang="fr-FR" sz="1500" b="1" i="0" u="none" strike="noStrike" kern="0" cap="none" spc="0" normalizeH="0" baseline="0" noProof="0">
                <a:ln>
                  <a:noFill/>
                </a:ln>
                <a:solidFill>
                  <a:srgbClr val="008E7F"/>
                </a:solidFill>
                <a:effectLst/>
                <a:uLnTx/>
                <a:uFillTx/>
                <a:latin typeface="Arial"/>
                <a:cs typeface="Arial"/>
                <a:sym typeface="Arial"/>
              </a:rPr>
              <a:t>exercices de crises</a:t>
            </a:r>
            <a:r>
              <a:rPr kumimoji="0" lang="fr-FR" sz="1200" b="1" i="0" u="none" strike="noStrike" kern="0" cap="none" spc="0" normalizeH="0" baseline="0" noProof="0">
                <a:ln>
                  <a:noFill/>
                </a:ln>
                <a:solidFill>
                  <a:srgbClr val="7F7F7F"/>
                </a:solidFill>
                <a:effectLst/>
                <a:uLnTx/>
                <a:uFillTx/>
                <a:latin typeface="Arial"/>
                <a:cs typeface="Arial"/>
                <a:sym typeface="Arial"/>
              </a:rPr>
              <a:t> numériques sur 40% des ES</a:t>
            </a:r>
            <a:endParaRPr kumimoji="0" sz="1200" b="1" i="0" u="none" strike="noStrike" kern="0" cap="none" spc="0" normalizeH="0" baseline="0" noProof="0">
              <a:ln>
                <a:noFill/>
              </a:ln>
              <a:solidFill>
                <a:srgbClr val="7F7F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7F7F7F"/>
                </a:solidFill>
                <a:effectLst/>
                <a:uLnTx/>
                <a:uFillTx/>
                <a:latin typeface="Arial"/>
                <a:cs typeface="Arial"/>
                <a:sym typeface="Arial"/>
              </a:rPr>
              <a:t>75 ES (soit 25% des ES </a:t>
            </a:r>
            <a:endParaRPr kumimoji="0" sz="1200" b="1" i="0" u="none" strike="noStrike" kern="0" cap="none" spc="0" normalizeH="0" baseline="0" noProof="0">
              <a:ln>
                <a:noFill/>
              </a:ln>
              <a:solidFill>
                <a:srgbClr val="7F7F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7F7F7F"/>
                </a:solidFill>
                <a:effectLst/>
                <a:uLnTx/>
                <a:uFillTx/>
                <a:latin typeface="Arial"/>
                <a:cs typeface="Arial"/>
                <a:sym typeface="Arial"/>
              </a:rPr>
              <a:t>auront réalisé un exercice accompagné par ieSS)</a:t>
            </a:r>
            <a:endParaRPr kumimoji="0" sz="1200" b="1" i="0" u="none" strike="noStrike" kern="0" cap="none" spc="0" normalizeH="0" baseline="0" noProof="0">
              <a:ln>
                <a:noFill/>
              </a:ln>
              <a:solidFill>
                <a:srgbClr val="7F7F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8E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500" b="1" i="0" u="none" strike="noStrike" kern="0" cap="none" spc="0" normalizeH="0" baseline="0" noProof="0">
                <a:ln>
                  <a:noFill/>
                </a:ln>
                <a:solidFill>
                  <a:srgbClr val="008E7F"/>
                </a:solidFill>
                <a:effectLst/>
                <a:uLnTx/>
                <a:uFillTx/>
                <a:latin typeface="Arial"/>
                <a:cs typeface="Arial"/>
                <a:sym typeface="Arial"/>
              </a:rPr>
              <a:t>Moyen d’animation </a:t>
            </a:r>
            <a:r>
              <a:rPr kumimoji="0" lang="fr-FR" sz="1200" b="1" i="0" u="none" strike="noStrike" kern="0" cap="none" spc="0" normalizeH="0" baseline="0" noProof="0">
                <a:ln>
                  <a:noFill/>
                </a:ln>
                <a:solidFill>
                  <a:srgbClr val="7F7F7F"/>
                </a:solidFill>
                <a:effectLst/>
                <a:uLnTx/>
                <a:uFillTx/>
                <a:latin typeface="Arial"/>
                <a:cs typeface="Arial"/>
                <a:sym typeface="Arial"/>
              </a:rPr>
              <a:t>(Cellule CAPSI, renfort Prestataires)</a:t>
            </a:r>
            <a:endParaRPr kumimoji="0" sz="1200" b="1" i="0" u="none" strike="noStrike" kern="0" cap="none" spc="0" normalizeH="0" baseline="0" noProof="0">
              <a:ln>
                <a:noFill/>
              </a:ln>
              <a:solidFill>
                <a:srgbClr val="7F7F7F"/>
              </a:solidFill>
              <a:effectLst/>
              <a:uLnTx/>
              <a:uFillTx/>
              <a:latin typeface="Arial"/>
              <a:cs typeface="Arial"/>
              <a:sym typeface="Arial"/>
            </a:endParaRPr>
          </a:p>
        </p:txBody>
      </p:sp>
      <p:sp>
        <p:nvSpPr>
          <p:cNvPr id="32" name="Google Shape;32;g1ca224a5abe_2_685"/>
          <p:cNvSpPr txBox="1"/>
          <p:nvPr/>
        </p:nvSpPr>
        <p:spPr>
          <a:xfrm>
            <a:off x="6662100" y="3210975"/>
            <a:ext cx="1887900" cy="2529000"/>
          </a:xfrm>
          <a:prstGeom prst="rect">
            <a:avLst/>
          </a:prstGeom>
          <a:noFill/>
          <a:ln w="19050" cap="flat" cmpd="sng">
            <a:solidFill>
              <a:srgbClr val="37B1B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500" b="1" i="0" u="none" strike="noStrike" kern="0" cap="none" spc="0" normalizeH="0" baseline="0" noProof="0">
                <a:ln>
                  <a:noFill/>
                </a:ln>
                <a:solidFill>
                  <a:srgbClr val="008E7F"/>
                </a:solidFill>
                <a:effectLst/>
                <a:uLnTx/>
                <a:uFillTx/>
                <a:latin typeface="Arial"/>
                <a:cs typeface="Arial"/>
                <a:sym typeface="Arial"/>
              </a:rPr>
              <a:t>2021 - Solution d’infrastructures</a:t>
            </a:r>
            <a:r>
              <a:rPr kumimoji="0" lang="fr-FR" sz="1200" b="1" i="0" u="none" strike="noStrike" kern="0" cap="none" spc="0" normalizeH="0" baseline="0" noProof="0">
                <a:ln>
                  <a:noFill/>
                </a:ln>
                <a:solidFill>
                  <a:srgbClr val="7F7F7F"/>
                </a:solidFill>
                <a:effectLst/>
                <a:uLnTx/>
                <a:uFillTx/>
                <a:latin typeface="Arial"/>
                <a:cs typeface="Arial"/>
                <a:sym typeface="Arial"/>
              </a:rPr>
              <a:t> régionales sécurisée - PEP’S</a:t>
            </a:r>
            <a:endParaRPr kumimoji="0" sz="1200" b="1" i="0" u="none" strike="noStrike" kern="0" cap="none" spc="0" normalizeH="0" baseline="0" noProof="0">
              <a:ln>
                <a:noFill/>
              </a:ln>
              <a:solidFill>
                <a:srgbClr val="7F7F7F"/>
              </a:solidFill>
              <a:effectLst/>
              <a:uLnTx/>
              <a:uFillTx/>
              <a:latin typeface="Arial"/>
              <a:cs typeface="Arial"/>
              <a:sym typeface="Arial"/>
            </a:endParaRPr>
          </a:p>
        </p:txBody>
      </p:sp>
      <p:sp>
        <p:nvSpPr>
          <p:cNvPr id="33" name="Google Shape;33;g1ca224a5abe_2_685"/>
          <p:cNvSpPr txBox="1"/>
          <p:nvPr/>
        </p:nvSpPr>
        <p:spPr>
          <a:xfrm>
            <a:off x="8765575" y="3210950"/>
            <a:ext cx="2952000" cy="2529000"/>
          </a:xfrm>
          <a:prstGeom prst="rect">
            <a:avLst/>
          </a:prstGeom>
          <a:noFill/>
          <a:ln w="19050" cap="flat" cmpd="sng">
            <a:solidFill>
              <a:srgbClr val="37B1B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7F7F7F"/>
                </a:solidFill>
                <a:effectLst/>
                <a:uLnTx/>
                <a:uFillTx/>
                <a:latin typeface="Arial"/>
                <a:cs typeface="Arial"/>
                <a:sym typeface="Arial"/>
              </a:rPr>
              <a:t>2023-2024</a:t>
            </a:r>
            <a:endParaRPr kumimoji="0" sz="1200" b="1" i="0" u="none" strike="noStrike" kern="0" cap="none" spc="0" normalizeH="0" baseline="0" noProof="0">
              <a:ln>
                <a:noFill/>
              </a:ln>
              <a:solidFill>
                <a:srgbClr val="7F7F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7F7F7F"/>
                </a:solidFill>
                <a:effectLst/>
                <a:uLnTx/>
                <a:uFillTx/>
                <a:latin typeface="Arial"/>
                <a:cs typeface="Arial"/>
                <a:sym typeface="Arial"/>
              </a:rPr>
              <a:t>Construction d’une offre mutualisée pour </a:t>
            </a:r>
            <a:r>
              <a:rPr kumimoji="0" lang="fr-FR" sz="1600" b="1" i="0" u="none" strike="noStrike" kern="0" cap="none" spc="0" normalizeH="0" baseline="0" noProof="0">
                <a:ln>
                  <a:noFill/>
                </a:ln>
                <a:solidFill>
                  <a:srgbClr val="008E7F"/>
                </a:solidFill>
                <a:effectLst/>
                <a:uLnTx/>
                <a:uFillTx/>
                <a:latin typeface="Arial"/>
                <a:cs typeface="Arial"/>
                <a:sym typeface="Arial"/>
              </a:rPr>
              <a:t>faciliter la supervision et l’administration de la sécurité</a:t>
            </a:r>
            <a:r>
              <a:rPr kumimoji="0" lang="fr-FR" sz="1200" b="1" i="0" u="none" strike="noStrike" kern="0" cap="none" spc="0" normalizeH="0" baseline="0" noProof="0">
                <a:ln>
                  <a:noFill/>
                </a:ln>
                <a:solidFill>
                  <a:srgbClr val="7F7F7F"/>
                </a:solidFill>
                <a:effectLst/>
                <a:uLnTx/>
                <a:uFillTx/>
                <a:latin typeface="Arial"/>
                <a:cs typeface="Arial"/>
                <a:sym typeface="Arial"/>
              </a:rPr>
              <a:t> des SIH.</a:t>
            </a:r>
            <a:endParaRPr kumimoji="0" sz="1200" b="1" i="0" u="none" strike="noStrike" kern="0" cap="none" spc="0" normalizeH="0" baseline="0" noProof="0">
              <a:ln>
                <a:noFill/>
              </a:ln>
              <a:solidFill>
                <a:srgbClr val="7F7F7F"/>
              </a:solidFill>
              <a:effectLst/>
              <a:uLnTx/>
              <a:uFillTx/>
              <a:latin typeface="Arial"/>
              <a:cs typeface="Arial"/>
              <a:sym typeface="Arial"/>
            </a:endParaRPr>
          </a:p>
        </p:txBody>
      </p:sp>
      <p:pic>
        <p:nvPicPr>
          <p:cNvPr id="34" name="Google Shape;34;g1ca224a5abe_2_685"/>
          <p:cNvPicPr preferRelativeResize="0"/>
          <p:nvPr/>
        </p:nvPicPr>
        <p:blipFill>
          <a:blip r:embed="rId4">
            <a:alphaModFix/>
          </a:blip>
          <a:stretch>
            <a:fillRect/>
          </a:stretch>
        </p:blipFill>
        <p:spPr>
          <a:xfrm>
            <a:off x="5015200" y="2680525"/>
            <a:ext cx="634838" cy="461700"/>
          </a:xfrm>
          <a:prstGeom prst="rect">
            <a:avLst/>
          </a:prstGeom>
          <a:noFill/>
          <a:ln>
            <a:noFill/>
          </a:ln>
        </p:spPr>
      </p:pic>
      <p:pic>
        <p:nvPicPr>
          <p:cNvPr id="35" name="Google Shape;35;g1ca224a5abe_2_685"/>
          <p:cNvPicPr preferRelativeResize="0"/>
          <p:nvPr/>
        </p:nvPicPr>
        <p:blipFill>
          <a:blip r:embed="rId5">
            <a:alphaModFix/>
          </a:blip>
          <a:stretch>
            <a:fillRect/>
          </a:stretch>
        </p:blipFill>
        <p:spPr>
          <a:xfrm>
            <a:off x="9895465" y="2474099"/>
            <a:ext cx="692210" cy="668125"/>
          </a:xfrm>
          <a:prstGeom prst="rect">
            <a:avLst/>
          </a:prstGeom>
          <a:noFill/>
          <a:ln>
            <a:noFill/>
          </a:ln>
        </p:spPr>
      </p:pic>
      <p:pic>
        <p:nvPicPr>
          <p:cNvPr id="36" name="Google Shape;36;g1ca224a5abe_2_685"/>
          <p:cNvPicPr preferRelativeResize="0"/>
          <p:nvPr/>
        </p:nvPicPr>
        <p:blipFill>
          <a:blip r:embed="rId6">
            <a:alphaModFix/>
          </a:blip>
          <a:stretch>
            <a:fillRect/>
          </a:stretch>
        </p:blipFill>
        <p:spPr>
          <a:xfrm>
            <a:off x="6792304" y="2655313"/>
            <a:ext cx="1627496" cy="512100"/>
          </a:xfrm>
          <a:prstGeom prst="rect">
            <a:avLst/>
          </a:prstGeom>
          <a:noFill/>
          <a:ln>
            <a:noFill/>
          </a:ln>
        </p:spPr>
      </p:pic>
      <p:pic>
        <p:nvPicPr>
          <p:cNvPr id="37" name="Google Shape;37;g1ca224a5abe_2_685" descr="CAPSI"/>
          <p:cNvPicPr preferRelativeResize="0"/>
          <p:nvPr/>
        </p:nvPicPr>
        <p:blipFill rotWithShape="1">
          <a:blip r:embed="rId7">
            <a:alphaModFix/>
          </a:blip>
          <a:srcRect/>
          <a:stretch/>
        </p:blipFill>
        <p:spPr>
          <a:xfrm>
            <a:off x="7963850" y="1175859"/>
            <a:ext cx="801725" cy="979448"/>
          </a:xfrm>
          <a:prstGeom prst="rect">
            <a:avLst/>
          </a:prstGeom>
          <a:noFill/>
          <a:ln>
            <a:noFill/>
          </a:ln>
        </p:spPr>
      </p:pic>
      <p:pic>
        <p:nvPicPr>
          <p:cNvPr id="38" name="Google Shape;38;g1ca224a5abe_2_685" descr="Agence régionale de santé PACA | Une agence, pour une meilleure santé"/>
          <p:cNvPicPr preferRelativeResize="0"/>
          <p:nvPr/>
        </p:nvPicPr>
        <p:blipFill rotWithShape="1">
          <a:blip r:embed="rId8">
            <a:alphaModFix/>
          </a:blip>
          <a:srcRect/>
          <a:stretch/>
        </p:blipFill>
        <p:spPr>
          <a:xfrm>
            <a:off x="4283037" y="1139803"/>
            <a:ext cx="1394677" cy="812363"/>
          </a:xfrm>
          <a:prstGeom prst="rect">
            <a:avLst/>
          </a:prstGeom>
          <a:noFill/>
          <a:ln>
            <a:noFill/>
          </a:ln>
        </p:spPr>
      </p:pic>
      <p:pic>
        <p:nvPicPr>
          <p:cNvPr id="39" name="Google Shape;39;g1ca224a5abe_2_685" descr="GRADeS PACA - Home | Facebook"/>
          <p:cNvPicPr preferRelativeResize="0"/>
          <p:nvPr/>
        </p:nvPicPr>
        <p:blipFill rotWithShape="1">
          <a:blip r:embed="rId9">
            <a:alphaModFix/>
          </a:blip>
          <a:srcRect/>
          <a:stretch/>
        </p:blipFill>
        <p:spPr>
          <a:xfrm>
            <a:off x="5873706" y="1257514"/>
            <a:ext cx="1569673" cy="576961"/>
          </a:xfrm>
          <a:prstGeom prst="rect">
            <a:avLst/>
          </a:prstGeom>
          <a:noFill/>
          <a:ln>
            <a:noFill/>
          </a:ln>
        </p:spPr>
      </p:pic>
    </p:spTree>
    <p:extLst>
      <p:ext uri="{BB962C8B-B14F-4D97-AF65-F5344CB8AC3E}">
        <p14:creationId xmlns:p14="http://schemas.microsoft.com/office/powerpoint/2010/main" val="5638810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g1ca224a5abe_0_2"/>
          <p:cNvSpPr txBox="1"/>
          <p:nvPr/>
        </p:nvSpPr>
        <p:spPr>
          <a:xfrm>
            <a:off x="2438625" y="495875"/>
            <a:ext cx="6057000" cy="992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75000"/>
              </a:lnSpc>
              <a:spcBef>
                <a:spcPts val="0"/>
              </a:spcBef>
              <a:spcAft>
                <a:spcPts val="0"/>
              </a:spcAft>
              <a:buClr>
                <a:srgbClr val="000000"/>
              </a:buClr>
              <a:buSzTx/>
              <a:buFont typeface="Arial"/>
              <a:buNone/>
              <a:tabLst/>
              <a:defRPr/>
            </a:pPr>
            <a:r>
              <a:rPr kumimoji="0" lang="fr-FR" sz="3200" b="1" i="0" u="none" strike="noStrike" kern="0" cap="none" spc="0" normalizeH="0" baseline="0" noProof="0">
                <a:ln>
                  <a:noFill/>
                </a:ln>
                <a:solidFill>
                  <a:srgbClr val="37B1B8"/>
                </a:solidFill>
                <a:effectLst/>
                <a:uLnTx/>
                <a:uFillTx/>
                <a:latin typeface="Arial"/>
                <a:cs typeface="Arial"/>
                <a:sym typeface="Arial"/>
              </a:rPr>
              <a:t>C</a:t>
            </a:r>
            <a:r>
              <a:rPr kumimoji="0" lang="fr-FR" sz="3200" b="1" i="0" u="none" strike="noStrike" kern="0" cap="none" spc="0" normalizeH="0" baseline="0" noProof="0">
                <a:ln>
                  <a:noFill/>
                </a:ln>
                <a:solidFill>
                  <a:srgbClr val="37B1B8"/>
                </a:solidFill>
                <a:effectLst/>
                <a:uLnTx/>
                <a:uFillTx/>
                <a:latin typeface="Arial"/>
                <a:ea typeface="Arial"/>
                <a:cs typeface="Arial"/>
                <a:sym typeface="Arial"/>
              </a:rPr>
              <a:t>ybersécurité </a:t>
            </a:r>
            <a:endParaRPr kumimoji="0" sz="3200" b="1" i="0" u="none" strike="noStrike" kern="0" cap="none" spc="0" normalizeH="0" baseline="0" noProof="0">
              <a:ln>
                <a:noFill/>
              </a:ln>
              <a:solidFill>
                <a:srgbClr val="37B1B8"/>
              </a:solidFill>
              <a:effectLst/>
              <a:uLnTx/>
              <a:uFillTx/>
              <a:latin typeface="Arial"/>
              <a:cs typeface="Arial"/>
              <a:sym typeface="Arial"/>
            </a:endParaRPr>
          </a:p>
          <a:p>
            <a:pPr marL="0" marR="0" lvl="0" indent="0" algn="l" defTabSz="914400" rtl="0" eaLnBrk="1" fontAlgn="auto" latinLnBrk="0" hangingPunct="1">
              <a:lnSpc>
                <a:spcPct val="75000"/>
              </a:lnSpc>
              <a:spcBef>
                <a:spcPts val="0"/>
              </a:spcBef>
              <a:spcAft>
                <a:spcPts val="0"/>
              </a:spcAft>
              <a:buClr>
                <a:srgbClr val="000000"/>
              </a:buClr>
              <a:buSzTx/>
              <a:buFont typeface="Arial"/>
              <a:buNone/>
              <a:tabLst/>
              <a:defRPr/>
            </a:pPr>
            <a:r>
              <a:rPr kumimoji="0" lang="fr-FR" sz="3200" b="1" i="0" u="none" strike="noStrike" kern="0" cap="none" spc="0" normalizeH="0" baseline="0" noProof="0">
                <a:ln>
                  <a:noFill/>
                </a:ln>
                <a:solidFill>
                  <a:srgbClr val="37B1B8"/>
                </a:solidFill>
                <a:effectLst/>
                <a:uLnTx/>
                <a:uFillTx/>
                <a:latin typeface="Arial"/>
                <a:cs typeface="Arial"/>
                <a:sym typeface="Arial"/>
              </a:rPr>
              <a:t> </a:t>
            </a:r>
            <a:endParaRPr kumimoji="0" sz="3200" b="1" i="0" u="none" strike="noStrike" kern="0" cap="none" spc="0" normalizeH="0" baseline="0" noProof="0">
              <a:ln>
                <a:noFill/>
              </a:ln>
              <a:solidFill>
                <a:srgbClr val="37B1B8"/>
              </a:solidFill>
              <a:effectLst/>
              <a:uLnTx/>
              <a:uFillTx/>
              <a:latin typeface="Arial"/>
              <a:cs typeface="Arial"/>
              <a:sym typeface="Arial"/>
            </a:endParaRPr>
          </a:p>
          <a:p>
            <a:pPr marL="0" marR="0" lvl="0" indent="0" algn="l" defTabSz="914400" rtl="0" eaLnBrk="1" fontAlgn="auto" latinLnBrk="0" hangingPunct="1">
              <a:lnSpc>
                <a:spcPct val="75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g1ca224a5abe_0_2"/>
          <p:cNvSpPr txBox="1"/>
          <p:nvPr/>
        </p:nvSpPr>
        <p:spPr>
          <a:xfrm>
            <a:off x="987875" y="2628075"/>
            <a:ext cx="1887900" cy="2493300"/>
          </a:xfrm>
          <a:prstGeom prst="rect">
            <a:avLst/>
          </a:prstGeom>
          <a:noFill/>
          <a:ln w="19050" cap="flat" cmpd="sng">
            <a:solidFill>
              <a:srgbClr val="37B1B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500" b="1" i="0" u="none" strike="noStrike" kern="0" cap="none" spc="0" normalizeH="0" baseline="0" noProof="0">
                <a:ln>
                  <a:noFill/>
                </a:ln>
                <a:solidFill>
                  <a:srgbClr val="008E7F"/>
                </a:solidFill>
                <a:effectLst/>
                <a:uLnTx/>
                <a:uFillTx/>
                <a:latin typeface="Arial"/>
                <a:cs typeface="Arial"/>
                <a:sym typeface="Arial"/>
              </a:rPr>
              <a:t>Centre régional de ressources et de soutien en cybersécurité et conformité numérique</a:t>
            </a:r>
            <a:endParaRPr kumimoji="0" sz="1500" b="1" i="0" u="none" strike="noStrike" kern="0" cap="none" spc="0" normalizeH="0" baseline="0" noProof="0">
              <a:ln>
                <a:noFill/>
              </a:ln>
              <a:solidFill>
                <a:srgbClr val="008E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7F7F7F"/>
                </a:solidFill>
                <a:effectLst/>
                <a:uLnTx/>
                <a:uFillTx/>
                <a:latin typeface="Arial"/>
                <a:cs typeface="Arial"/>
                <a:sym typeface="Arial"/>
              </a:rPr>
              <a:t>2 années d'existence </a:t>
            </a:r>
            <a:endParaRPr kumimoji="0" sz="1500" b="1" i="0" u="none" strike="noStrike" kern="0" cap="none" spc="0" normalizeH="0" baseline="0" noProof="0">
              <a:ln>
                <a:noFill/>
              </a:ln>
              <a:solidFill>
                <a:srgbClr val="008E7F"/>
              </a:solidFill>
              <a:effectLst/>
              <a:uLnTx/>
              <a:uFillTx/>
              <a:latin typeface="Arial"/>
              <a:cs typeface="Arial"/>
              <a:sym typeface="Arial"/>
            </a:endParaRPr>
          </a:p>
        </p:txBody>
      </p:sp>
      <p:sp>
        <p:nvSpPr>
          <p:cNvPr id="47" name="Google Shape;47;g1ca224a5abe_0_2"/>
          <p:cNvSpPr txBox="1"/>
          <p:nvPr/>
        </p:nvSpPr>
        <p:spPr>
          <a:xfrm>
            <a:off x="3132625" y="2628060"/>
            <a:ext cx="2150700" cy="2493300"/>
          </a:xfrm>
          <a:prstGeom prst="rect">
            <a:avLst/>
          </a:prstGeom>
          <a:noFill/>
          <a:ln w="19050" cap="flat" cmpd="sng">
            <a:solidFill>
              <a:srgbClr val="37B1B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500" b="1" i="0" u="none" strike="noStrike" kern="0" cap="none" spc="0" normalizeH="0" baseline="0" noProof="0">
                <a:ln>
                  <a:noFill/>
                </a:ln>
                <a:solidFill>
                  <a:srgbClr val="008E7F"/>
                </a:solidFill>
                <a:effectLst/>
                <a:uLnTx/>
                <a:uFillTx/>
                <a:latin typeface="Arial"/>
                <a:cs typeface="Arial"/>
                <a:sym typeface="Arial"/>
              </a:rPr>
              <a:t>Plateforme régionale de formation et outils de sensibilisation à l’hygiène numérique</a:t>
            </a:r>
            <a:endParaRPr kumimoji="0" sz="1500" b="1" i="0" u="none" strike="noStrike" kern="0" cap="none" spc="0" normalizeH="0" baseline="0" noProof="0">
              <a:ln>
                <a:noFill/>
              </a:ln>
              <a:solidFill>
                <a:srgbClr val="008E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1" i="0" u="none" strike="noStrike" kern="0" cap="none" spc="0" normalizeH="0" baseline="0" noProof="0">
              <a:ln>
                <a:noFill/>
              </a:ln>
              <a:solidFill>
                <a:srgbClr val="008E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7F7F7F"/>
                </a:solidFill>
                <a:effectLst/>
                <a:uLnTx/>
                <a:uFillTx/>
                <a:latin typeface="Arial"/>
                <a:cs typeface="Arial"/>
                <a:sym typeface="Arial"/>
              </a:rPr>
              <a:t>51 modules cyber et conformité numérique</a:t>
            </a:r>
            <a:endParaRPr kumimoji="0" sz="1200" b="1" i="0" u="none" strike="noStrike" kern="0" cap="none" spc="0" normalizeH="0" baseline="0" noProof="0">
              <a:ln>
                <a:noFill/>
              </a:ln>
              <a:solidFill>
                <a:srgbClr val="7F7F7F"/>
              </a:solidFill>
              <a:effectLst/>
              <a:uLnTx/>
              <a:uFillTx/>
              <a:latin typeface="Arial"/>
              <a:cs typeface="Arial"/>
              <a:sym typeface="Arial"/>
            </a:endParaRPr>
          </a:p>
          <a:p>
            <a:pPr marL="4572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7F7F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7F7F7F"/>
                </a:solidFill>
                <a:effectLst/>
                <a:uLnTx/>
                <a:uFillTx/>
                <a:latin typeface="Arial"/>
                <a:cs typeface="Arial"/>
                <a:sym typeface="Arial"/>
              </a:rPr>
              <a:t>2300 utilisateurs actuels en PACA</a:t>
            </a:r>
            <a:endParaRPr kumimoji="0" sz="1200" b="1" i="0" u="none" strike="noStrike" kern="0" cap="none" spc="0" normalizeH="0" baseline="0" noProof="0">
              <a:ln>
                <a:noFill/>
              </a:ln>
              <a:solidFill>
                <a:srgbClr val="7F7F7F"/>
              </a:solidFill>
              <a:effectLst/>
              <a:uLnTx/>
              <a:uFillTx/>
              <a:latin typeface="Arial"/>
              <a:cs typeface="Arial"/>
              <a:sym typeface="Arial"/>
            </a:endParaRPr>
          </a:p>
        </p:txBody>
      </p:sp>
      <p:sp>
        <p:nvSpPr>
          <p:cNvPr id="48" name="Google Shape;48;g1ca224a5abe_0_2"/>
          <p:cNvSpPr txBox="1"/>
          <p:nvPr/>
        </p:nvSpPr>
        <p:spPr>
          <a:xfrm>
            <a:off x="5615525" y="2628080"/>
            <a:ext cx="1812600" cy="2493300"/>
          </a:xfrm>
          <a:prstGeom prst="rect">
            <a:avLst/>
          </a:prstGeom>
          <a:noFill/>
          <a:ln w="19050" cap="flat" cmpd="sng">
            <a:solidFill>
              <a:srgbClr val="37B1B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500" b="1" i="0" u="none" strike="noStrike" kern="0" cap="none" spc="0" normalizeH="0" baseline="0" noProof="0">
                <a:ln>
                  <a:noFill/>
                </a:ln>
                <a:solidFill>
                  <a:srgbClr val="008E7F"/>
                </a:solidFill>
                <a:effectLst/>
                <a:uLnTx/>
                <a:uFillTx/>
                <a:latin typeface="Arial"/>
                <a:cs typeface="Arial"/>
                <a:sym typeface="Arial"/>
              </a:rPr>
              <a:t>Collectif SSI PACA</a:t>
            </a:r>
            <a:endParaRPr kumimoji="0" sz="1500" b="1" i="0" u="none" strike="noStrike" kern="0" cap="none" spc="0" normalizeH="0" baseline="0" noProof="0">
              <a:ln>
                <a:noFill/>
              </a:ln>
              <a:solidFill>
                <a:srgbClr val="008E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7F7F7F"/>
                </a:solidFill>
                <a:effectLst/>
                <a:uLnTx/>
                <a:uFillTx/>
                <a:latin typeface="Arial"/>
                <a:cs typeface="Arial"/>
                <a:sym typeface="Arial"/>
              </a:rPr>
              <a:t>46 membres (DSI, RSSI) </a:t>
            </a:r>
            <a:endParaRPr kumimoji="0" sz="1200" b="1" i="0" u="none" strike="noStrike" kern="0" cap="none" spc="0" normalizeH="0" baseline="0" noProof="0">
              <a:ln>
                <a:noFill/>
              </a:ln>
              <a:solidFill>
                <a:srgbClr val="7F7F7F"/>
              </a:solidFill>
              <a:effectLst/>
              <a:uLnTx/>
              <a:uFillTx/>
              <a:latin typeface="Arial"/>
              <a:cs typeface="Arial"/>
              <a:sym typeface="Arial"/>
            </a:endParaRPr>
          </a:p>
        </p:txBody>
      </p:sp>
      <p:sp>
        <p:nvSpPr>
          <p:cNvPr id="49" name="Google Shape;49;g1ca224a5abe_0_2"/>
          <p:cNvSpPr txBox="1"/>
          <p:nvPr/>
        </p:nvSpPr>
        <p:spPr>
          <a:xfrm>
            <a:off x="7760275" y="2628060"/>
            <a:ext cx="1812600" cy="2493300"/>
          </a:xfrm>
          <a:prstGeom prst="rect">
            <a:avLst/>
          </a:prstGeom>
          <a:noFill/>
          <a:ln w="19050" cap="flat" cmpd="sng">
            <a:solidFill>
              <a:srgbClr val="37B1B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500" b="1" i="0" u="none" strike="noStrike" kern="0" cap="none" spc="0" normalizeH="0" baseline="0" noProof="0">
                <a:ln>
                  <a:noFill/>
                </a:ln>
                <a:solidFill>
                  <a:srgbClr val="008E7F"/>
                </a:solidFill>
                <a:effectLst/>
                <a:uLnTx/>
                <a:uFillTx/>
                <a:latin typeface="Arial"/>
                <a:cs typeface="Arial"/>
                <a:sym typeface="Arial"/>
              </a:rPr>
              <a:t>Groupe de travail GHT OSE</a:t>
            </a:r>
            <a:endParaRPr kumimoji="0" sz="1500" b="1" i="0" u="none" strike="noStrike" kern="0" cap="none" spc="0" normalizeH="0" baseline="0" noProof="0">
              <a:ln>
                <a:noFill/>
              </a:ln>
              <a:solidFill>
                <a:srgbClr val="008E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7F7F7F"/>
                </a:solidFill>
                <a:effectLst/>
                <a:uLnTx/>
                <a:uFillTx/>
                <a:latin typeface="Arial"/>
                <a:cs typeface="Arial"/>
                <a:sym typeface="Arial"/>
              </a:rPr>
              <a:t>7 structures + ARS + CAPSI</a:t>
            </a:r>
            <a:endParaRPr kumimoji="0" sz="1200" b="1" i="0" u="none" strike="noStrike" kern="0" cap="none" spc="0" normalizeH="0" baseline="0" noProof="0">
              <a:ln>
                <a:noFill/>
              </a:ln>
              <a:solidFill>
                <a:srgbClr val="7F7F7F"/>
              </a:solidFill>
              <a:effectLst/>
              <a:uLnTx/>
              <a:uFillTx/>
              <a:latin typeface="Arial"/>
              <a:cs typeface="Arial"/>
              <a:sym typeface="Arial"/>
            </a:endParaRPr>
          </a:p>
        </p:txBody>
      </p:sp>
      <p:sp>
        <p:nvSpPr>
          <p:cNvPr id="50" name="Google Shape;50;g1ca224a5abe_0_2"/>
          <p:cNvSpPr txBox="1"/>
          <p:nvPr/>
        </p:nvSpPr>
        <p:spPr>
          <a:xfrm>
            <a:off x="9870950" y="2628075"/>
            <a:ext cx="1812600" cy="2493300"/>
          </a:xfrm>
          <a:prstGeom prst="rect">
            <a:avLst/>
          </a:prstGeom>
          <a:noFill/>
          <a:ln w="19050" cap="flat" cmpd="sng">
            <a:solidFill>
              <a:srgbClr val="37B1B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500" b="1" i="0" u="none" strike="noStrike" kern="0" cap="none" spc="0" normalizeH="0" baseline="0" noProof="0">
                <a:ln>
                  <a:noFill/>
                </a:ln>
                <a:solidFill>
                  <a:srgbClr val="008E7F"/>
                </a:solidFill>
                <a:effectLst/>
                <a:uLnTx/>
                <a:uFillTx/>
                <a:latin typeface="Arial"/>
                <a:cs typeface="Arial"/>
                <a:sym typeface="Arial"/>
              </a:rPr>
              <a:t>Co-construction avec l’ANS</a:t>
            </a:r>
            <a:r>
              <a:rPr kumimoji="0" lang="fr-FR" sz="1200" b="1" i="0" u="none" strike="noStrike" kern="0" cap="none" spc="0" normalizeH="0" baseline="0" noProof="0">
                <a:ln>
                  <a:noFill/>
                </a:ln>
                <a:solidFill>
                  <a:srgbClr val="7F7F7F"/>
                </a:solidFill>
                <a:effectLst/>
                <a:uLnTx/>
                <a:uFillTx/>
                <a:latin typeface="Arial"/>
                <a:cs typeface="Arial"/>
                <a:sym typeface="Arial"/>
              </a:rPr>
              <a:t> de 3 kits d’exercices de crises pour les ES et ESMS</a:t>
            </a:r>
            <a:endParaRPr kumimoji="0" sz="1200" b="1" i="0" u="none" strike="noStrike" kern="0" cap="none" spc="0" normalizeH="0" baseline="0" noProof="0">
              <a:ln>
                <a:noFill/>
              </a:ln>
              <a:solidFill>
                <a:srgbClr val="7F7F7F"/>
              </a:solidFill>
              <a:effectLst/>
              <a:uLnTx/>
              <a:uFillTx/>
              <a:latin typeface="Arial"/>
              <a:cs typeface="Arial"/>
              <a:sym typeface="Arial"/>
            </a:endParaRPr>
          </a:p>
        </p:txBody>
      </p:sp>
      <p:pic>
        <p:nvPicPr>
          <p:cNvPr id="51" name="Google Shape;51;g1ca224a5abe_0_2"/>
          <p:cNvPicPr preferRelativeResize="0"/>
          <p:nvPr/>
        </p:nvPicPr>
        <p:blipFill>
          <a:blip r:embed="rId3">
            <a:alphaModFix/>
          </a:blip>
          <a:stretch>
            <a:fillRect/>
          </a:stretch>
        </p:blipFill>
        <p:spPr>
          <a:xfrm>
            <a:off x="6179464" y="5233600"/>
            <a:ext cx="684723" cy="599125"/>
          </a:xfrm>
          <a:prstGeom prst="rect">
            <a:avLst/>
          </a:prstGeom>
          <a:noFill/>
          <a:ln>
            <a:noFill/>
          </a:ln>
        </p:spPr>
      </p:pic>
      <p:pic>
        <p:nvPicPr>
          <p:cNvPr id="52" name="Google Shape;52;g1ca224a5abe_0_2"/>
          <p:cNvPicPr preferRelativeResize="0"/>
          <p:nvPr/>
        </p:nvPicPr>
        <p:blipFill>
          <a:blip r:embed="rId4">
            <a:alphaModFix/>
          </a:blip>
          <a:stretch>
            <a:fillRect/>
          </a:stretch>
        </p:blipFill>
        <p:spPr>
          <a:xfrm>
            <a:off x="6059287" y="5832725"/>
            <a:ext cx="925100" cy="212000"/>
          </a:xfrm>
          <a:prstGeom prst="rect">
            <a:avLst/>
          </a:prstGeom>
          <a:noFill/>
          <a:ln>
            <a:noFill/>
          </a:ln>
        </p:spPr>
      </p:pic>
      <p:pic>
        <p:nvPicPr>
          <p:cNvPr id="53" name="Google Shape;53;g1ca224a5abe_0_2"/>
          <p:cNvPicPr preferRelativeResize="0"/>
          <p:nvPr/>
        </p:nvPicPr>
        <p:blipFill>
          <a:blip r:embed="rId5">
            <a:alphaModFix/>
          </a:blip>
          <a:stretch>
            <a:fillRect/>
          </a:stretch>
        </p:blipFill>
        <p:spPr>
          <a:xfrm>
            <a:off x="1557125" y="5171500"/>
            <a:ext cx="749400" cy="723325"/>
          </a:xfrm>
          <a:prstGeom prst="rect">
            <a:avLst/>
          </a:prstGeom>
          <a:noFill/>
          <a:ln>
            <a:noFill/>
          </a:ln>
        </p:spPr>
      </p:pic>
      <p:pic>
        <p:nvPicPr>
          <p:cNvPr id="54" name="Google Shape;54;g1ca224a5abe_0_2"/>
          <p:cNvPicPr preferRelativeResize="0"/>
          <p:nvPr/>
        </p:nvPicPr>
        <p:blipFill>
          <a:blip r:embed="rId6">
            <a:alphaModFix/>
          </a:blip>
          <a:stretch>
            <a:fillRect/>
          </a:stretch>
        </p:blipFill>
        <p:spPr>
          <a:xfrm>
            <a:off x="3714513" y="5223375"/>
            <a:ext cx="836125" cy="619575"/>
          </a:xfrm>
          <a:prstGeom prst="rect">
            <a:avLst/>
          </a:prstGeom>
          <a:noFill/>
          <a:ln>
            <a:noFill/>
          </a:ln>
        </p:spPr>
      </p:pic>
      <p:pic>
        <p:nvPicPr>
          <p:cNvPr id="55" name="Google Shape;55;g1ca224a5abe_0_2"/>
          <p:cNvPicPr preferRelativeResize="0"/>
          <p:nvPr/>
        </p:nvPicPr>
        <p:blipFill>
          <a:blip r:embed="rId5">
            <a:alphaModFix/>
          </a:blip>
          <a:stretch>
            <a:fillRect/>
          </a:stretch>
        </p:blipFill>
        <p:spPr>
          <a:xfrm>
            <a:off x="10431140" y="5305974"/>
            <a:ext cx="692210" cy="668125"/>
          </a:xfrm>
          <a:prstGeom prst="rect">
            <a:avLst/>
          </a:prstGeom>
          <a:noFill/>
          <a:ln>
            <a:noFill/>
          </a:ln>
        </p:spPr>
      </p:pic>
      <p:pic>
        <p:nvPicPr>
          <p:cNvPr id="56" name="Google Shape;56;g1ca224a5abe_0_2"/>
          <p:cNvPicPr preferRelativeResize="0"/>
          <p:nvPr/>
        </p:nvPicPr>
        <p:blipFill>
          <a:blip r:embed="rId3">
            <a:alphaModFix/>
          </a:blip>
          <a:stretch>
            <a:fillRect/>
          </a:stretch>
        </p:blipFill>
        <p:spPr>
          <a:xfrm>
            <a:off x="8365402" y="5234475"/>
            <a:ext cx="684723" cy="599125"/>
          </a:xfrm>
          <a:prstGeom prst="rect">
            <a:avLst/>
          </a:prstGeom>
          <a:noFill/>
          <a:ln>
            <a:noFill/>
          </a:ln>
        </p:spPr>
      </p:pic>
      <p:pic>
        <p:nvPicPr>
          <p:cNvPr id="57" name="Google Shape;57;g1ca224a5abe_0_2"/>
          <p:cNvPicPr preferRelativeResize="0"/>
          <p:nvPr/>
        </p:nvPicPr>
        <p:blipFill>
          <a:blip r:embed="rId4">
            <a:alphaModFix/>
          </a:blip>
          <a:stretch>
            <a:fillRect/>
          </a:stretch>
        </p:blipFill>
        <p:spPr>
          <a:xfrm>
            <a:off x="8245225" y="5833600"/>
            <a:ext cx="925100" cy="212000"/>
          </a:xfrm>
          <a:prstGeom prst="rect">
            <a:avLst/>
          </a:prstGeom>
          <a:noFill/>
          <a:ln>
            <a:noFill/>
          </a:ln>
        </p:spPr>
      </p:pic>
      <p:sp>
        <p:nvSpPr>
          <p:cNvPr id="58" name="Google Shape;58;g1ca224a5abe_0_2"/>
          <p:cNvSpPr/>
          <p:nvPr/>
        </p:nvSpPr>
        <p:spPr>
          <a:xfrm>
            <a:off x="8765575" y="1976056"/>
            <a:ext cx="3150000" cy="76500"/>
          </a:xfrm>
          <a:prstGeom prst="trapezoid">
            <a:avLst>
              <a:gd name="adj" fmla="val 111470"/>
            </a:avLst>
          </a:prstGeom>
          <a:solidFill>
            <a:srgbClr val="A5A5A5"/>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Google Shape;59;g1ca224a5abe_0_2"/>
          <p:cNvSpPr/>
          <p:nvPr/>
        </p:nvSpPr>
        <p:spPr>
          <a:xfrm>
            <a:off x="8765575" y="2052323"/>
            <a:ext cx="3150000" cy="172800"/>
          </a:xfrm>
          <a:prstGeom prst="rect">
            <a:avLst/>
          </a:prstGeom>
          <a:solidFill>
            <a:srgbClr val="F2F2F2"/>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 name="Google Shape;60;g1ca224a5abe_0_2"/>
          <p:cNvSpPr/>
          <p:nvPr/>
        </p:nvSpPr>
        <p:spPr>
          <a:xfrm>
            <a:off x="9244941" y="2052323"/>
            <a:ext cx="2194500" cy="172800"/>
          </a:xfrm>
          <a:prstGeom prst="rect">
            <a:avLst/>
          </a:prstGeom>
          <a:solidFill>
            <a:srgbClr val="FF5500"/>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 name="Google Shape;61;g1ca224a5abe_0_2"/>
          <p:cNvSpPr/>
          <p:nvPr/>
        </p:nvSpPr>
        <p:spPr>
          <a:xfrm>
            <a:off x="9244941" y="1976056"/>
            <a:ext cx="2194500" cy="76500"/>
          </a:xfrm>
          <a:prstGeom prst="trapezoid">
            <a:avLst>
              <a:gd name="adj" fmla="val 111470"/>
            </a:avLst>
          </a:prstGeom>
          <a:solidFill>
            <a:srgbClr val="C00000"/>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 name="Google Shape;62;g1ca224a5abe_0_2"/>
          <p:cNvSpPr/>
          <p:nvPr/>
        </p:nvSpPr>
        <p:spPr>
          <a:xfrm>
            <a:off x="8917374" y="1726862"/>
            <a:ext cx="2846700" cy="76500"/>
          </a:xfrm>
          <a:prstGeom prst="trapezoid">
            <a:avLst>
              <a:gd name="adj" fmla="val 111470"/>
            </a:avLst>
          </a:prstGeom>
          <a:solidFill>
            <a:srgbClr val="A5A5A5"/>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3" name="Google Shape;63;g1ca224a5abe_0_2"/>
          <p:cNvSpPr/>
          <p:nvPr/>
        </p:nvSpPr>
        <p:spPr>
          <a:xfrm>
            <a:off x="8917374" y="1803128"/>
            <a:ext cx="2846700" cy="172800"/>
          </a:xfrm>
          <a:prstGeom prst="rect">
            <a:avLst/>
          </a:prstGeom>
          <a:solidFill>
            <a:srgbClr val="F2F2F2"/>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Google Shape;64;g1ca224a5abe_0_2"/>
          <p:cNvSpPr/>
          <p:nvPr/>
        </p:nvSpPr>
        <p:spPr>
          <a:xfrm>
            <a:off x="9396740" y="1803128"/>
            <a:ext cx="1887900" cy="172800"/>
          </a:xfrm>
          <a:prstGeom prst="rect">
            <a:avLst/>
          </a:prstGeom>
          <a:solidFill>
            <a:srgbClr val="00717D"/>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Google Shape;65;g1ca224a5abe_0_2"/>
          <p:cNvSpPr/>
          <p:nvPr/>
        </p:nvSpPr>
        <p:spPr>
          <a:xfrm>
            <a:off x="9396740" y="1726862"/>
            <a:ext cx="1887900" cy="76500"/>
          </a:xfrm>
          <a:prstGeom prst="trapezoid">
            <a:avLst>
              <a:gd name="adj" fmla="val 111470"/>
            </a:avLst>
          </a:prstGeom>
          <a:solidFill>
            <a:srgbClr val="005C75"/>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 name="Google Shape;66;g1ca224a5abe_0_2"/>
          <p:cNvSpPr/>
          <p:nvPr/>
        </p:nvSpPr>
        <p:spPr>
          <a:xfrm>
            <a:off x="9069173" y="1477666"/>
            <a:ext cx="2539500" cy="76500"/>
          </a:xfrm>
          <a:prstGeom prst="trapezoid">
            <a:avLst>
              <a:gd name="adj" fmla="val 111470"/>
            </a:avLst>
          </a:prstGeom>
          <a:solidFill>
            <a:srgbClr val="A5A5A5"/>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7" name="Google Shape;67;g1ca224a5abe_0_2"/>
          <p:cNvSpPr/>
          <p:nvPr/>
        </p:nvSpPr>
        <p:spPr>
          <a:xfrm>
            <a:off x="9069173" y="1553933"/>
            <a:ext cx="2539500" cy="172800"/>
          </a:xfrm>
          <a:prstGeom prst="rect">
            <a:avLst/>
          </a:prstGeom>
          <a:solidFill>
            <a:srgbClr val="F2F2F2"/>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 name="Google Shape;68;g1ca224a5abe_0_2"/>
          <p:cNvSpPr/>
          <p:nvPr/>
        </p:nvSpPr>
        <p:spPr>
          <a:xfrm>
            <a:off x="9548539" y="1553933"/>
            <a:ext cx="1584900" cy="172800"/>
          </a:xfrm>
          <a:prstGeom prst="rect">
            <a:avLst/>
          </a:prstGeom>
          <a:solidFill>
            <a:srgbClr val="42AFB6"/>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69;g1ca224a5abe_0_2"/>
          <p:cNvSpPr/>
          <p:nvPr/>
        </p:nvSpPr>
        <p:spPr>
          <a:xfrm>
            <a:off x="9548539" y="1477666"/>
            <a:ext cx="1584900" cy="76500"/>
          </a:xfrm>
          <a:prstGeom prst="trapezoid">
            <a:avLst>
              <a:gd name="adj" fmla="val 111470"/>
            </a:avLst>
          </a:prstGeom>
          <a:solidFill>
            <a:srgbClr val="318388"/>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0" name="Google Shape;70;g1ca224a5abe_0_2"/>
          <p:cNvSpPr/>
          <p:nvPr/>
        </p:nvSpPr>
        <p:spPr>
          <a:xfrm>
            <a:off x="9228968" y="1244543"/>
            <a:ext cx="2227800" cy="71700"/>
          </a:xfrm>
          <a:prstGeom prst="trapezoid">
            <a:avLst>
              <a:gd name="adj" fmla="val 111470"/>
            </a:avLst>
          </a:prstGeom>
          <a:solidFill>
            <a:srgbClr val="A5A5A5"/>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71;g1ca224a5abe_0_2"/>
          <p:cNvSpPr/>
          <p:nvPr/>
        </p:nvSpPr>
        <p:spPr>
          <a:xfrm>
            <a:off x="9224973" y="1315892"/>
            <a:ext cx="2227800" cy="162000"/>
          </a:xfrm>
          <a:prstGeom prst="rect">
            <a:avLst/>
          </a:prstGeom>
          <a:solidFill>
            <a:srgbClr val="F2F2F2"/>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Google Shape;72;g1ca224a5abe_0_2"/>
          <p:cNvSpPr/>
          <p:nvPr/>
        </p:nvSpPr>
        <p:spPr>
          <a:xfrm>
            <a:off x="9703003" y="1315892"/>
            <a:ext cx="1278600" cy="162000"/>
          </a:xfrm>
          <a:prstGeom prst="rect">
            <a:avLst/>
          </a:prstGeom>
          <a:solidFill>
            <a:srgbClr val="FCB414"/>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 name="Google Shape;73;g1ca224a5abe_0_2"/>
          <p:cNvSpPr/>
          <p:nvPr/>
        </p:nvSpPr>
        <p:spPr>
          <a:xfrm>
            <a:off x="9703003" y="1244543"/>
            <a:ext cx="1278600" cy="71700"/>
          </a:xfrm>
          <a:prstGeom prst="trapezoid">
            <a:avLst>
              <a:gd name="adj" fmla="val 111470"/>
            </a:avLst>
          </a:prstGeom>
          <a:solidFill>
            <a:srgbClr val="C98B02"/>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74" name="Google Shape;74;g1ca224a5abe_0_2"/>
          <p:cNvGrpSpPr/>
          <p:nvPr/>
        </p:nvGrpSpPr>
        <p:grpSpPr>
          <a:xfrm>
            <a:off x="10184850" y="60882"/>
            <a:ext cx="326968" cy="338779"/>
            <a:chOff x="4353287" y="1111287"/>
            <a:chExt cx="679484" cy="715478"/>
          </a:xfrm>
        </p:grpSpPr>
        <p:sp>
          <p:nvSpPr>
            <p:cNvPr id="75" name="Google Shape;75;g1ca224a5abe_0_2"/>
            <p:cNvSpPr/>
            <p:nvPr/>
          </p:nvSpPr>
          <p:spPr>
            <a:xfrm>
              <a:off x="4353287" y="1111287"/>
              <a:ext cx="679484" cy="715478"/>
            </a:xfrm>
            <a:custGeom>
              <a:avLst/>
              <a:gdLst/>
              <a:ahLst/>
              <a:cxnLst/>
              <a:rect l="l" t="t" r="r" b="b"/>
              <a:pathLst>
                <a:path w="771" h="812" extrusionOk="0">
                  <a:moveTo>
                    <a:pt x="707" y="219"/>
                  </a:moveTo>
                  <a:cubicBezTo>
                    <a:pt x="736" y="265"/>
                    <a:pt x="754" y="315"/>
                    <a:pt x="760" y="369"/>
                  </a:cubicBezTo>
                  <a:cubicBezTo>
                    <a:pt x="771" y="467"/>
                    <a:pt x="746" y="557"/>
                    <a:pt x="685" y="634"/>
                  </a:cubicBezTo>
                  <a:cubicBezTo>
                    <a:pt x="561" y="789"/>
                    <a:pt x="347" y="812"/>
                    <a:pt x="197" y="707"/>
                  </a:cubicBezTo>
                  <a:cubicBezTo>
                    <a:pt x="31" y="591"/>
                    <a:pt x="0" y="374"/>
                    <a:pt x="97" y="220"/>
                  </a:cubicBezTo>
                  <a:cubicBezTo>
                    <a:pt x="203" y="52"/>
                    <a:pt x="424" y="0"/>
                    <a:pt x="594" y="106"/>
                  </a:cubicBezTo>
                  <a:cubicBezTo>
                    <a:pt x="580" y="120"/>
                    <a:pt x="566" y="134"/>
                    <a:pt x="552" y="147"/>
                  </a:cubicBezTo>
                  <a:cubicBezTo>
                    <a:pt x="538" y="141"/>
                    <a:pt x="523" y="134"/>
                    <a:pt x="509" y="128"/>
                  </a:cubicBezTo>
                  <a:cubicBezTo>
                    <a:pt x="491" y="121"/>
                    <a:pt x="473" y="116"/>
                    <a:pt x="454" y="113"/>
                  </a:cubicBezTo>
                  <a:cubicBezTo>
                    <a:pt x="427" y="108"/>
                    <a:pt x="399" y="107"/>
                    <a:pt x="372" y="110"/>
                  </a:cubicBezTo>
                  <a:cubicBezTo>
                    <a:pt x="325" y="115"/>
                    <a:pt x="281" y="130"/>
                    <a:pt x="241" y="155"/>
                  </a:cubicBezTo>
                  <a:cubicBezTo>
                    <a:pt x="203" y="179"/>
                    <a:pt x="171" y="211"/>
                    <a:pt x="147" y="249"/>
                  </a:cubicBezTo>
                  <a:cubicBezTo>
                    <a:pt x="134" y="270"/>
                    <a:pt x="123" y="293"/>
                    <a:pt x="115" y="317"/>
                  </a:cubicBezTo>
                  <a:cubicBezTo>
                    <a:pt x="110" y="333"/>
                    <a:pt x="106" y="350"/>
                    <a:pt x="103" y="366"/>
                  </a:cubicBezTo>
                  <a:cubicBezTo>
                    <a:pt x="99" y="394"/>
                    <a:pt x="99" y="422"/>
                    <a:pt x="102" y="450"/>
                  </a:cubicBezTo>
                  <a:cubicBezTo>
                    <a:pt x="105" y="477"/>
                    <a:pt x="113" y="503"/>
                    <a:pt x="124" y="528"/>
                  </a:cubicBezTo>
                  <a:cubicBezTo>
                    <a:pt x="143" y="574"/>
                    <a:pt x="171" y="612"/>
                    <a:pt x="209" y="643"/>
                  </a:cubicBezTo>
                  <a:cubicBezTo>
                    <a:pt x="235" y="665"/>
                    <a:pt x="263" y="682"/>
                    <a:pt x="295" y="694"/>
                  </a:cubicBezTo>
                  <a:cubicBezTo>
                    <a:pt x="315" y="701"/>
                    <a:pt x="336" y="707"/>
                    <a:pt x="357" y="710"/>
                  </a:cubicBezTo>
                  <a:cubicBezTo>
                    <a:pt x="384" y="714"/>
                    <a:pt x="412" y="715"/>
                    <a:pt x="439" y="711"/>
                  </a:cubicBezTo>
                  <a:cubicBezTo>
                    <a:pt x="464" y="708"/>
                    <a:pt x="488" y="702"/>
                    <a:pt x="512" y="693"/>
                  </a:cubicBezTo>
                  <a:cubicBezTo>
                    <a:pt x="538" y="683"/>
                    <a:pt x="563" y="669"/>
                    <a:pt x="585" y="652"/>
                  </a:cubicBezTo>
                  <a:cubicBezTo>
                    <a:pt x="607" y="635"/>
                    <a:pt x="627" y="615"/>
                    <a:pt x="644" y="592"/>
                  </a:cubicBezTo>
                  <a:cubicBezTo>
                    <a:pt x="657" y="575"/>
                    <a:pt x="668" y="556"/>
                    <a:pt x="677" y="536"/>
                  </a:cubicBezTo>
                  <a:cubicBezTo>
                    <a:pt x="686" y="519"/>
                    <a:pt x="692" y="501"/>
                    <a:pt x="696" y="482"/>
                  </a:cubicBezTo>
                  <a:cubicBezTo>
                    <a:pt x="700" y="465"/>
                    <a:pt x="703" y="449"/>
                    <a:pt x="704" y="432"/>
                  </a:cubicBezTo>
                  <a:cubicBezTo>
                    <a:pt x="704" y="413"/>
                    <a:pt x="704" y="393"/>
                    <a:pt x="702" y="374"/>
                  </a:cubicBezTo>
                  <a:cubicBezTo>
                    <a:pt x="701" y="361"/>
                    <a:pt x="698" y="347"/>
                    <a:pt x="695" y="334"/>
                  </a:cubicBezTo>
                  <a:cubicBezTo>
                    <a:pt x="689" y="310"/>
                    <a:pt x="679" y="286"/>
                    <a:pt x="666" y="264"/>
                  </a:cubicBezTo>
                  <a:cubicBezTo>
                    <a:pt x="665" y="262"/>
                    <a:pt x="665" y="260"/>
                    <a:pt x="667" y="258"/>
                  </a:cubicBezTo>
                  <a:cubicBezTo>
                    <a:pt x="680" y="246"/>
                    <a:pt x="691" y="234"/>
                    <a:pt x="703" y="222"/>
                  </a:cubicBezTo>
                  <a:cubicBezTo>
                    <a:pt x="704" y="221"/>
                    <a:pt x="705" y="220"/>
                    <a:pt x="707" y="219"/>
                  </a:cubicBezTo>
                  <a:close/>
                </a:path>
              </a:pathLst>
            </a:custGeom>
            <a:solidFill>
              <a:schemeClr val="dk2"/>
            </a:solidFill>
            <a:ln>
              <a:noFill/>
            </a:ln>
          </p:spPr>
          <p:txBody>
            <a:bodyPr spcFirstLastPara="1" wrap="square" lIns="121900" tIns="60925" rIns="121900" bIns="60925" anchor="t" anchorCtr="0">
              <a:noAutofit/>
            </a:bodyPr>
            <a:lstStyle/>
            <a:p>
              <a:pPr marL="0" marR="0" lvl="0" indent="0" algn="l" defTabSz="914400" rtl="0" eaLnBrk="1" fontAlgn="auto" latinLnBrk="0" hangingPunct="1">
                <a:lnSpc>
                  <a:spcPct val="100000"/>
                </a:lnSpc>
                <a:spcBef>
                  <a:spcPts val="0"/>
                </a:spcBef>
                <a:spcAft>
                  <a:spcPts val="0"/>
                </a:spcAft>
                <a:buClr>
                  <a:srgbClr val="282F39"/>
                </a:buClr>
                <a:buSzPts val="2400"/>
                <a:buFont typeface="Calibri"/>
                <a:buNone/>
                <a:tabLst/>
                <a:defRPr/>
              </a:pPr>
              <a:endParaRPr kumimoji="0" sz="2400" b="0" i="0" u="none" strike="noStrike" kern="0" cap="none" spc="0" normalizeH="0" baseline="0" noProof="0">
                <a:ln>
                  <a:noFill/>
                </a:ln>
                <a:solidFill>
                  <a:srgbClr val="282F39"/>
                </a:solidFill>
                <a:effectLst/>
                <a:uLnTx/>
                <a:uFillTx/>
                <a:latin typeface="Calibri"/>
                <a:ea typeface="Calibri"/>
                <a:cs typeface="Calibri"/>
                <a:sym typeface="Calibri"/>
              </a:endParaRPr>
            </a:p>
          </p:txBody>
        </p:sp>
        <p:sp>
          <p:nvSpPr>
            <p:cNvPr id="76" name="Google Shape;76;g1ca224a5abe_0_2"/>
            <p:cNvSpPr/>
            <p:nvPr/>
          </p:nvSpPr>
          <p:spPr>
            <a:xfrm>
              <a:off x="4496821" y="1265356"/>
              <a:ext cx="401194" cy="396806"/>
            </a:xfrm>
            <a:custGeom>
              <a:avLst/>
              <a:gdLst/>
              <a:ahLst/>
              <a:cxnLst/>
              <a:rect l="l" t="t" r="r" b="b"/>
              <a:pathLst>
                <a:path w="455" h="450" extrusionOk="0">
                  <a:moveTo>
                    <a:pt x="350" y="54"/>
                  </a:moveTo>
                  <a:cubicBezTo>
                    <a:pt x="337" y="67"/>
                    <a:pt x="324" y="80"/>
                    <a:pt x="311" y="93"/>
                  </a:cubicBezTo>
                  <a:cubicBezTo>
                    <a:pt x="310" y="94"/>
                    <a:pt x="307" y="95"/>
                    <a:pt x="305" y="94"/>
                  </a:cubicBezTo>
                  <a:cubicBezTo>
                    <a:pt x="292" y="87"/>
                    <a:pt x="277" y="83"/>
                    <a:pt x="262" y="81"/>
                  </a:cubicBezTo>
                  <a:cubicBezTo>
                    <a:pt x="244" y="79"/>
                    <a:pt x="227" y="79"/>
                    <a:pt x="210" y="82"/>
                  </a:cubicBezTo>
                  <a:cubicBezTo>
                    <a:pt x="187" y="87"/>
                    <a:pt x="166" y="96"/>
                    <a:pt x="148" y="109"/>
                  </a:cubicBezTo>
                  <a:cubicBezTo>
                    <a:pt x="129" y="123"/>
                    <a:pt x="114" y="140"/>
                    <a:pt x="103" y="160"/>
                  </a:cubicBezTo>
                  <a:cubicBezTo>
                    <a:pt x="93" y="178"/>
                    <a:pt x="87" y="196"/>
                    <a:pt x="84" y="216"/>
                  </a:cubicBezTo>
                  <a:cubicBezTo>
                    <a:pt x="81" y="239"/>
                    <a:pt x="83" y="261"/>
                    <a:pt x="90" y="283"/>
                  </a:cubicBezTo>
                  <a:cubicBezTo>
                    <a:pt x="101" y="319"/>
                    <a:pt x="123" y="347"/>
                    <a:pt x="154" y="367"/>
                  </a:cubicBezTo>
                  <a:cubicBezTo>
                    <a:pt x="176" y="381"/>
                    <a:pt x="199" y="389"/>
                    <a:pt x="225" y="392"/>
                  </a:cubicBezTo>
                  <a:cubicBezTo>
                    <a:pt x="252" y="394"/>
                    <a:pt x="277" y="390"/>
                    <a:pt x="302" y="379"/>
                  </a:cubicBezTo>
                  <a:cubicBezTo>
                    <a:pt x="327" y="368"/>
                    <a:pt x="348" y="352"/>
                    <a:pt x="364" y="330"/>
                  </a:cubicBezTo>
                  <a:cubicBezTo>
                    <a:pt x="377" y="313"/>
                    <a:pt x="386" y="294"/>
                    <a:pt x="391" y="273"/>
                  </a:cubicBezTo>
                  <a:cubicBezTo>
                    <a:pt x="395" y="256"/>
                    <a:pt x="397" y="240"/>
                    <a:pt x="395" y="223"/>
                  </a:cubicBezTo>
                  <a:cubicBezTo>
                    <a:pt x="394" y="204"/>
                    <a:pt x="389" y="185"/>
                    <a:pt x="380" y="167"/>
                  </a:cubicBezTo>
                  <a:cubicBezTo>
                    <a:pt x="394" y="153"/>
                    <a:pt x="408" y="139"/>
                    <a:pt x="422" y="125"/>
                  </a:cubicBezTo>
                  <a:cubicBezTo>
                    <a:pt x="444" y="161"/>
                    <a:pt x="455" y="200"/>
                    <a:pt x="453" y="242"/>
                  </a:cubicBezTo>
                  <a:cubicBezTo>
                    <a:pt x="452" y="283"/>
                    <a:pt x="441" y="320"/>
                    <a:pt x="418" y="354"/>
                  </a:cubicBezTo>
                  <a:cubicBezTo>
                    <a:pt x="374" y="418"/>
                    <a:pt x="312" y="450"/>
                    <a:pt x="235" y="450"/>
                  </a:cubicBezTo>
                  <a:cubicBezTo>
                    <a:pt x="176" y="450"/>
                    <a:pt x="125" y="427"/>
                    <a:pt x="85" y="385"/>
                  </a:cubicBezTo>
                  <a:cubicBezTo>
                    <a:pt x="0" y="295"/>
                    <a:pt x="6" y="160"/>
                    <a:pt x="95" y="78"/>
                  </a:cubicBezTo>
                  <a:cubicBezTo>
                    <a:pt x="179" y="0"/>
                    <a:pt x="293" y="14"/>
                    <a:pt x="350" y="54"/>
                  </a:cubicBezTo>
                  <a:close/>
                </a:path>
              </a:pathLst>
            </a:custGeom>
            <a:solidFill>
              <a:schemeClr val="dk2"/>
            </a:solidFill>
            <a:ln>
              <a:noFill/>
            </a:ln>
          </p:spPr>
          <p:txBody>
            <a:bodyPr spcFirstLastPara="1" wrap="square" lIns="121900" tIns="60925" rIns="121900" bIns="60925" anchor="t" anchorCtr="0">
              <a:noAutofit/>
            </a:bodyPr>
            <a:lstStyle/>
            <a:p>
              <a:pPr marL="0" marR="0" lvl="0" indent="0" algn="l" defTabSz="914400" rtl="0" eaLnBrk="1" fontAlgn="auto" latinLnBrk="0" hangingPunct="1">
                <a:lnSpc>
                  <a:spcPct val="100000"/>
                </a:lnSpc>
                <a:spcBef>
                  <a:spcPts val="0"/>
                </a:spcBef>
                <a:spcAft>
                  <a:spcPts val="0"/>
                </a:spcAft>
                <a:buClr>
                  <a:srgbClr val="282F39"/>
                </a:buClr>
                <a:buSzPts val="2400"/>
                <a:buFont typeface="Calibri"/>
                <a:buNone/>
                <a:tabLst/>
                <a:defRPr/>
              </a:pPr>
              <a:endParaRPr kumimoji="0" sz="2400" b="0" i="0" u="none" strike="noStrike" kern="0" cap="none" spc="0" normalizeH="0" baseline="0" noProof="0">
                <a:ln>
                  <a:noFill/>
                </a:ln>
                <a:solidFill>
                  <a:srgbClr val="282F39"/>
                </a:solidFill>
                <a:effectLst/>
                <a:uLnTx/>
                <a:uFillTx/>
                <a:latin typeface="Calibri"/>
                <a:ea typeface="Calibri"/>
                <a:cs typeface="Calibri"/>
                <a:sym typeface="Calibri"/>
              </a:endParaRPr>
            </a:p>
          </p:txBody>
        </p:sp>
        <p:sp>
          <p:nvSpPr>
            <p:cNvPr id="77" name="Google Shape;77;g1ca224a5abe_0_2"/>
            <p:cNvSpPr/>
            <p:nvPr/>
          </p:nvSpPr>
          <p:spPr>
            <a:xfrm>
              <a:off x="4642112" y="1156059"/>
              <a:ext cx="381881" cy="382759"/>
            </a:xfrm>
            <a:custGeom>
              <a:avLst/>
              <a:gdLst/>
              <a:ahLst/>
              <a:cxnLst/>
              <a:rect l="l" t="t" r="r" b="b"/>
              <a:pathLst>
                <a:path w="433" h="434" extrusionOk="0">
                  <a:moveTo>
                    <a:pt x="363" y="0"/>
                  </a:moveTo>
                  <a:cubicBezTo>
                    <a:pt x="363" y="24"/>
                    <a:pt x="363" y="47"/>
                    <a:pt x="363" y="71"/>
                  </a:cubicBezTo>
                  <a:cubicBezTo>
                    <a:pt x="386" y="71"/>
                    <a:pt x="409" y="71"/>
                    <a:pt x="432" y="71"/>
                  </a:cubicBezTo>
                  <a:cubicBezTo>
                    <a:pt x="432" y="72"/>
                    <a:pt x="432" y="73"/>
                    <a:pt x="433" y="73"/>
                  </a:cubicBezTo>
                  <a:cubicBezTo>
                    <a:pt x="424" y="81"/>
                    <a:pt x="416" y="90"/>
                    <a:pt x="408" y="98"/>
                  </a:cubicBezTo>
                  <a:cubicBezTo>
                    <a:pt x="373" y="133"/>
                    <a:pt x="338" y="168"/>
                    <a:pt x="303" y="203"/>
                  </a:cubicBezTo>
                  <a:cubicBezTo>
                    <a:pt x="300" y="206"/>
                    <a:pt x="297" y="208"/>
                    <a:pt x="292" y="207"/>
                  </a:cubicBezTo>
                  <a:cubicBezTo>
                    <a:pt x="282" y="207"/>
                    <a:pt x="272" y="207"/>
                    <a:pt x="262" y="208"/>
                  </a:cubicBezTo>
                  <a:cubicBezTo>
                    <a:pt x="260" y="208"/>
                    <a:pt x="256" y="209"/>
                    <a:pt x="255" y="210"/>
                  </a:cubicBezTo>
                  <a:cubicBezTo>
                    <a:pt x="228" y="237"/>
                    <a:pt x="202" y="263"/>
                    <a:pt x="176" y="289"/>
                  </a:cubicBezTo>
                  <a:cubicBezTo>
                    <a:pt x="164" y="301"/>
                    <a:pt x="152" y="313"/>
                    <a:pt x="141" y="325"/>
                  </a:cubicBezTo>
                  <a:cubicBezTo>
                    <a:pt x="140" y="326"/>
                    <a:pt x="139" y="328"/>
                    <a:pt x="140" y="330"/>
                  </a:cubicBezTo>
                  <a:cubicBezTo>
                    <a:pt x="143" y="338"/>
                    <a:pt x="145" y="346"/>
                    <a:pt x="146" y="354"/>
                  </a:cubicBezTo>
                  <a:cubicBezTo>
                    <a:pt x="148" y="379"/>
                    <a:pt x="139" y="399"/>
                    <a:pt x="121" y="415"/>
                  </a:cubicBezTo>
                  <a:cubicBezTo>
                    <a:pt x="105" y="428"/>
                    <a:pt x="87" y="434"/>
                    <a:pt x="67" y="432"/>
                  </a:cubicBezTo>
                  <a:cubicBezTo>
                    <a:pt x="43" y="429"/>
                    <a:pt x="25" y="417"/>
                    <a:pt x="12" y="397"/>
                  </a:cubicBezTo>
                  <a:cubicBezTo>
                    <a:pt x="2" y="380"/>
                    <a:pt x="0" y="361"/>
                    <a:pt x="4" y="342"/>
                  </a:cubicBezTo>
                  <a:cubicBezTo>
                    <a:pt x="10" y="320"/>
                    <a:pt x="24" y="303"/>
                    <a:pt x="46" y="294"/>
                  </a:cubicBezTo>
                  <a:cubicBezTo>
                    <a:pt x="66" y="285"/>
                    <a:pt x="86" y="286"/>
                    <a:pt x="105" y="295"/>
                  </a:cubicBezTo>
                  <a:cubicBezTo>
                    <a:pt x="107" y="295"/>
                    <a:pt x="109" y="294"/>
                    <a:pt x="110" y="293"/>
                  </a:cubicBezTo>
                  <a:cubicBezTo>
                    <a:pt x="137" y="267"/>
                    <a:pt x="164" y="240"/>
                    <a:pt x="191" y="213"/>
                  </a:cubicBezTo>
                  <a:cubicBezTo>
                    <a:pt x="202" y="202"/>
                    <a:pt x="212" y="191"/>
                    <a:pt x="223" y="181"/>
                  </a:cubicBezTo>
                  <a:cubicBezTo>
                    <a:pt x="226" y="178"/>
                    <a:pt x="227" y="175"/>
                    <a:pt x="227" y="171"/>
                  </a:cubicBezTo>
                  <a:cubicBezTo>
                    <a:pt x="227" y="162"/>
                    <a:pt x="227" y="152"/>
                    <a:pt x="227" y="143"/>
                  </a:cubicBezTo>
                  <a:cubicBezTo>
                    <a:pt x="226" y="138"/>
                    <a:pt x="228" y="135"/>
                    <a:pt x="231" y="131"/>
                  </a:cubicBezTo>
                  <a:cubicBezTo>
                    <a:pt x="274" y="88"/>
                    <a:pt x="317" y="45"/>
                    <a:pt x="360" y="3"/>
                  </a:cubicBezTo>
                  <a:cubicBezTo>
                    <a:pt x="361" y="2"/>
                    <a:pt x="362" y="1"/>
                    <a:pt x="363" y="0"/>
                  </a:cubicBezTo>
                  <a:close/>
                </a:path>
              </a:pathLst>
            </a:custGeom>
            <a:solidFill>
              <a:srgbClr val="FF5500"/>
            </a:solidFill>
            <a:ln>
              <a:noFill/>
            </a:ln>
          </p:spPr>
          <p:txBody>
            <a:bodyPr spcFirstLastPara="1" wrap="square" lIns="121900" tIns="60925" rIns="121900" bIns="60925" anchor="t" anchorCtr="0">
              <a:noAutofit/>
            </a:bodyPr>
            <a:lstStyle/>
            <a:p>
              <a:pPr marL="0" marR="0" lvl="0" indent="0" algn="l" defTabSz="914400" rtl="0" eaLnBrk="1" fontAlgn="auto" latinLnBrk="0" hangingPunct="1">
                <a:lnSpc>
                  <a:spcPct val="100000"/>
                </a:lnSpc>
                <a:spcBef>
                  <a:spcPts val="0"/>
                </a:spcBef>
                <a:spcAft>
                  <a:spcPts val="0"/>
                </a:spcAft>
                <a:buClr>
                  <a:srgbClr val="282F39"/>
                </a:buClr>
                <a:buSzPts val="2400"/>
                <a:buFont typeface="Calibri"/>
                <a:buNone/>
                <a:tabLst/>
                <a:defRPr/>
              </a:pPr>
              <a:endParaRPr kumimoji="0" sz="2400" b="0" i="0" u="none" strike="noStrike" kern="0" cap="none" spc="0" normalizeH="0" baseline="0" noProof="0">
                <a:ln>
                  <a:noFill/>
                </a:ln>
                <a:solidFill>
                  <a:srgbClr val="282F39"/>
                </a:solidFill>
                <a:effectLst/>
                <a:uLnTx/>
                <a:uFillTx/>
                <a:latin typeface="Calibri"/>
                <a:ea typeface="Calibri"/>
                <a:cs typeface="Calibri"/>
                <a:sym typeface="Calibri"/>
              </a:endParaRPr>
            </a:p>
          </p:txBody>
        </p:sp>
      </p:grpSp>
      <p:sp>
        <p:nvSpPr>
          <p:cNvPr id="78" name="Google Shape;78;g1ca224a5abe_0_2"/>
          <p:cNvSpPr txBox="1"/>
          <p:nvPr/>
        </p:nvSpPr>
        <p:spPr>
          <a:xfrm>
            <a:off x="9455208" y="2065737"/>
            <a:ext cx="1767300" cy="140100"/>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Open Sans"/>
              <a:buNone/>
              <a:tabLst/>
              <a:defRPr/>
            </a:pPr>
            <a:r>
              <a:rPr kumimoji="0" lang="fr-FR" sz="1000" b="1" i="0" u="none" strike="noStrike" kern="0" cap="none" spc="0" normalizeH="0" baseline="0" noProof="0">
                <a:ln>
                  <a:noFill/>
                </a:ln>
                <a:solidFill>
                  <a:srgbClr val="FFFFFF"/>
                </a:solidFill>
                <a:effectLst/>
                <a:uLnTx/>
                <a:uFillTx/>
                <a:latin typeface="Roboto Condensed"/>
                <a:ea typeface="Roboto Condensed"/>
                <a:cs typeface="Roboto Condensed"/>
                <a:sym typeface="Roboto Condensed"/>
              </a:rPr>
              <a:t>SÉCURITÉ</a:t>
            </a:r>
            <a:endParaRPr kumimoji="0" sz="1000" b="1" i="0" u="none" strike="noStrike" kern="0" cap="none" spc="0" normalizeH="0" baseline="0" noProof="0">
              <a:ln>
                <a:noFill/>
              </a:ln>
              <a:solidFill>
                <a:srgbClr val="FFFFFF"/>
              </a:solidFill>
              <a:effectLst/>
              <a:uLnTx/>
              <a:uFillTx/>
              <a:latin typeface="Roboto Condensed"/>
              <a:ea typeface="Roboto Condensed"/>
              <a:cs typeface="Roboto Condensed"/>
              <a:sym typeface="Roboto Condensed"/>
            </a:endParaRPr>
          </a:p>
        </p:txBody>
      </p:sp>
      <p:sp>
        <p:nvSpPr>
          <p:cNvPr id="79" name="Google Shape;79;g1ca224a5abe_0_2"/>
          <p:cNvSpPr/>
          <p:nvPr/>
        </p:nvSpPr>
        <p:spPr>
          <a:xfrm>
            <a:off x="9400019" y="1024729"/>
            <a:ext cx="1884900" cy="67500"/>
          </a:xfrm>
          <a:prstGeom prst="trapezoid">
            <a:avLst>
              <a:gd name="adj" fmla="val 111470"/>
            </a:avLst>
          </a:prstGeom>
          <a:solidFill>
            <a:srgbClr val="A5A5A5"/>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0" name="Google Shape;80;g1ca224a5abe_0_2"/>
          <p:cNvSpPr/>
          <p:nvPr/>
        </p:nvSpPr>
        <p:spPr>
          <a:xfrm>
            <a:off x="9396638" y="1092001"/>
            <a:ext cx="1884900" cy="152700"/>
          </a:xfrm>
          <a:prstGeom prst="rect">
            <a:avLst/>
          </a:prstGeom>
          <a:solidFill>
            <a:srgbClr val="F2F2F2"/>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 name="Google Shape;81;g1ca224a5abe_0_2"/>
          <p:cNvSpPr/>
          <p:nvPr/>
        </p:nvSpPr>
        <p:spPr>
          <a:xfrm>
            <a:off x="9827191" y="1024730"/>
            <a:ext cx="1021200" cy="67500"/>
          </a:xfrm>
          <a:prstGeom prst="trapezoid">
            <a:avLst>
              <a:gd name="adj" fmla="val 111470"/>
            </a:avLst>
          </a:prstGeom>
          <a:solidFill>
            <a:srgbClr val="C00000"/>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 name="Google Shape;82;g1ca224a5abe_0_2"/>
          <p:cNvSpPr/>
          <p:nvPr/>
        </p:nvSpPr>
        <p:spPr>
          <a:xfrm>
            <a:off x="9827191" y="1092505"/>
            <a:ext cx="1021200" cy="152700"/>
          </a:xfrm>
          <a:prstGeom prst="rect">
            <a:avLst/>
          </a:prstGeom>
          <a:solidFill>
            <a:srgbClr val="FF55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g1ca224a5abe_0_2"/>
          <p:cNvSpPr/>
          <p:nvPr/>
        </p:nvSpPr>
        <p:spPr>
          <a:xfrm>
            <a:off x="9551379" y="803911"/>
            <a:ext cx="1581900" cy="67500"/>
          </a:xfrm>
          <a:prstGeom prst="trapezoid">
            <a:avLst>
              <a:gd name="adj" fmla="val 111470"/>
            </a:avLst>
          </a:prstGeom>
          <a:solidFill>
            <a:srgbClr val="A5A5A5"/>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 name="Google Shape;84;g1ca224a5abe_0_2"/>
          <p:cNvSpPr/>
          <p:nvPr/>
        </p:nvSpPr>
        <p:spPr>
          <a:xfrm>
            <a:off x="9548542" y="871182"/>
            <a:ext cx="1581900" cy="152700"/>
          </a:xfrm>
          <a:prstGeom prst="rect">
            <a:avLst/>
          </a:prstGeom>
          <a:solidFill>
            <a:srgbClr val="F2F2F2"/>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 name="Google Shape;85;g1ca224a5abe_0_2"/>
          <p:cNvSpPr/>
          <p:nvPr/>
        </p:nvSpPr>
        <p:spPr>
          <a:xfrm>
            <a:off x="9973887" y="803910"/>
            <a:ext cx="749400" cy="67500"/>
          </a:xfrm>
          <a:prstGeom prst="trapezoid">
            <a:avLst>
              <a:gd name="adj" fmla="val 111470"/>
            </a:avLst>
          </a:prstGeom>
          <a:solidFill>
            <a:srgbClr val="11B2B3"/>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 name="Google Shape;86;g1ca224a5abe_0_2"/>
          <p:cNvSpPr/>
          <p:nvPr/>
        </p:nvSpPr>
        <p:spPr>
          <a:xfrm>
            <a:off x="9973887" y="871686"/>
            <a:ext cx="749400" cy="152700"/>
          </a:xfrm>
          <a:prstGeom prst="rect">
            <a:avLst/>
          </a:prstGeom>
          <a:solidFill>
            <a:srgbClr val="76C5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g1ca224a5abe_0_2"/>
          <p:cNvSpPr/>
          <p:nvPr/>
        </p:nvSpPr>
        <p:spPr>
          <a:xfrm>
            <a:off x="9701924" y="583110"/>
            <a:ext cx="1275600" cy="67500"/>
          </a:xfrm>
          <a:prstGeom prst="trapezoid">
            <a:avLst>
              <a:gd name="adj" fmla="val 111470"/>
            </a:avLst>
          </a:prstGeom>
          <a:solidFill>
            <a:srgbClr val="A5A5A5"/>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Google Shape;88;g1ca224a5abe_0_2"/>
          <p:cNvSpPr/>
          <p:nvPr/>
        </p:nvSpPr>
        <p:spPr>
          <a:xfrm>
            <a:off x="9699635" y="650381"/>
            <a:ext cx="1275600" cy="152700"/>
          </a:xfrm>
          <a:prstGeom prst="rect">
            <a:avLst/>
          </a:prstGeom>
          <a:solidFill>
            <a:srgbClr val="F2F2F2"/>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 name="Google Shape;89;g1ca224a5abe_0_2"/>
          <p:cNvSpPr/>
          <p:nvPr/>
        </p:nvSpPr>
        <p:spPr>
          <a:xfrm>
            <a:off x="10085007" y="583110"/>
            <a:ext cx="502200" cy="67500"/>
          </a:xfrm>
          <a:prstGeom prst="trapezoid">
            <a:avLst>
              <a:gd name="adj" fmla="val 111470"/>
            </a:avLst>
          </a:prstGeom>
          <a:solidFill>
            <a:srgbClr val="351C75"/>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Google Shape;90;g1ca224a5abe_0_2"/>
          <p:cNvSpPr/>
          <p:nvPr/>
        </p:nvSpPr>
        <p:spPr>
          <a:xfrm>
            <a:off x="10085125" y="650888"/>
            <a:ext cx="502200" cy="152700"/>
          </a:xfrm>
          <a:prstGeom prst="rect">
            <a:avLst/>
          </a:prstGeom>
          <a:solidFill>
            <a:srgbClr val="5850A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g1ca224a5abe_0_2"/>
          <p:cNvSpPr txBox="1"/>
          <p:nvPr/>
        </p:nvSpPr>
        <p:spPr>
          <a:xfrm>
            <a:off x="9459443" y="1819519"/>
            <a:ext cx="1767300" cy="140100"/>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Open Sans"/>
              <a:buNone/>
              <a:tabLst/>
              <a:defRPr/>
            </a:pPr>
            <a:r>
              <a:rPr kumimoji="0" lang="fr-FR" sz="1000" b="1" i="0" u="none" strike="noStrike" kern="0" cap="none" spc="0" normalizeH="0" baseline="0" noProof="0">
                <a:ln>
                  <a:noFill/>
                </a:ln>
                <a:solidFill>
                  <a:srgbClr val="FFFFFF"/>
                </a:solidFill>
                <a:effectLst/>
                <a:uLnTx/>
                <a:uFillTx/>
                <a:latin typeface="Roboto Condensed"/>
                <a:ea typeface="Roboto Condensed"/>
                <a:cs typeface="Roboto Condensed"/>
                <a:sym typeface="Roboto Condensed"/>
              </a:rPr>
              <a:t>SEGUR</a:t>
            </a:r>
            <a:endParaRPr kumimoji="0" sz="1000" b="1" i="0" u="none" strike="noStrike" kern="0" cap="none" spc="0" normalizeH="0" baseline="0" noProof="0">
              <a:ln>
                <a:noFill/>
              </a:ln>
              <a:solidFill>
                <a:srgbClr val="FFFFFF"/>
              </a:solidFill>
              <a:effectLst/>
              <a:uLnTx/>
              <a:uFillTx/>
              <a:latin typeface="Roboto Condensed"/>
              <a:ea typeface="Roboto Condensed"/>
              <a:cs typeface="Roboto Condensed"/>
              <a:sym typeface="Roboto Condensed"/>
            </a:endParaRPr>
          </a:p>
        </p:txBody>
      </p:sp>
      <p:sp>
        <p:nvSpPr>
          <p:cNvPr id="92" name="Google Shape;92;g1ca224a5abe_0_2"/>
          <p:cNvSpPr txBox="1"/>
          <p:nvPr/>
        </p:nvSpPr>
        <p:spPr>
          <a:xfrm>
            <a:off x="9454061" y="1570329"/>
            <a:ext cx="1767300" cy="140100"/>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Open Sans"/>
              <a:buNone/>
              <a:tabLst/>
              <a:defRPr/>
            </a:pPr>
            <a:r>
              <a:rPr kumimoji="0" lang="fr-FR" sz="1000" b="1" i="0" u="none" strike="noStrike" kern="0" cap="none" spc="0" normalizeH="0" baseline="0" noProof="0">
                <a:ln>
                  <a:noFill/>
                </a:ln>
                <a:solidFill>
                  <a:srgbClr val="FFFFFF"/>
                </a:solidFill>
                <a:effectLst/>
                <a:uLnTx/>
                <a:uFillTx/>
                <a:latin typeface="Roboto Condensed"/>
                <a:ea typeface="Roboto Condensed"/>
                <a:cs typeface="Roboto Condensed"/>
                <a:sym typeface="Roboto Condensed"/>
              </a:rPr>
              <a:t>ENRS</a:t>
            </a:r>
            <a:endParaRPr kumimoji="0" sz="1000" b="1" i="0" u="none" strike="noStrike" kern="0" cap="none" spc="0" normalizeH="0" baseline="0" noProof="0">
              <a:ln>
                <a:noFill/>
              </a:ln>
              <a:solidFill>
                <a:srgbClr val="FFFFFF"/>
              </a:solidFill>
              <a:effectLst/>
              <a:uLnTx/>
              <a:uFillTx/>
              <a:latin typeface="Roboto Condensed"/>
              <a:ea typeface="Roboto Condensed"/>
              <a:cs typeface="Roboto Condensed"/>
              <a:sym typeface="Roboto Condensed"/>
            </a:endParaRPr>
          </a:p>
        </p:txBody>
      </p:sp>
      <p:sp>
        <p:nvSpPr>
          <p:cNvPr id="93" name="Google Shape;93;g1ca224a5abe_0_2"/>
          <p:cNvSpPr txBox="1"/>
          <p:nvPr/>
        </p:nvSpPr>
        <p:spPr>
          <a:xfrm>
            <a:off x="9454061" y="1326698"/>
            <a:ext cx="1767300" cy="140100"/>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Open Sans"/>
              <a:buNone/>
              <a:tabLst/>
              <a:defRPr/>
            </a:pPr>
            <a:r>
              <a:rPr kumimoji="0" lang="fr-FR" sz="1000" b="1" i="0" u="none" strike="noStrike" kern="0" cap="none" spc="0" normalizeH="0" baseline="0" noProof="0">
                <a:ln>
                  <a:noFill/>
                </a:ln>
                <a:solidFill>
                  <a:srgbClr val="FFFFFF"/>
                </a:solidFill>
                <a:effectLst/>
                <a:uLnTx/>
                <a:uFillTx/>
                <a:latin typeface="Roboto Condensed"/>
                <a:ea typeface="Roboto Condensed"/>
                <a:cs typeface="Roboto Condensed"/>
                <a:sym typeface="Roboto Condensed"/>
              </a:rPr>
              <a:t>ROR</a:t>
            </a:r>
            <a:endParaRPr kumimoji="0" sz="1000" b="1" i="0" u="none" strike="noStrike" kern="0" cap="none" spc="0" normalizeH="0" baseline="0" noProof="0">
              <a:ln>
                <a:noFill/>
              </a:ln>
              <a:solidFill>
                <a:srgbClr val="FFFFFF"/>
              </a:solidFill>
              <a:effectLst/>
              <a:uLnTx/>
              <a:uFillTx/>
              <a:latin typeface="Roboto Condensed"/>
              <a:ea typeface="Roboto Condensed"/>
              <a:cs typeface="Roboto Condensed"/>
              <a:sym typeface="Roboto Condensed"/>
            </a:endParaRPr>
          </a:p>
        </p:txBody>
      </p:sp>
      <p:sp>
        <p:nvSpPr>
          <p:cNvPr id="94" name="Google Shape;94;g1ca224a5abe_0_2"/>
          <p:cNvSpPr txBox="1"/>
          <p:nvPr/>
        </p:nvSpPr>
        <p:spPr>
          <a:xfrm>
            <a:off x="9459453" y="1107036"/>
            <a:ext cx="1767300" cy="132300"/>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Open Sans"/>
              <a:buNone/>
              <a:tabLst/>
              <a:defRPr/>
            </a:pPr>
            <a:r>
              <a:rPr kumimoji="0" lang="fr-FR" sz="1000" b="1" i="0" u="none" strike="noStrike" kern="0" cap="none" spc="0" normalizeH="0" baseline="0" noProof="0">
                <a:ln>
                  <a:noFill/>
                </a:ln>
                <a:solidFill>
                  <a:srgbClr val="FFFFFF"/>
                </a:solidFill>
                <a:effectLst/>
                <a:uLnTx/>
                <a:uFillTx/>
                <a:latin typeface="Roboto Condensed"/>
                <a:ea typeface="Roboto Condensed"/>
                <a:cs typeface="Roboto Condensed"/>
                <a:sym typeface="Roboto Condensed"/>
              </a:rPr>
              <a:t>VIATRAJECTOIRE</a:t>
            </a:r>
            <a:endParaRPr kumimoji="0" sz="1000" b="1" i="0" u="none" strike="noStrike" kern="0" cap="none" spc="0" normalizeH="0" baseline="0" noProof="0">
              <a:ln>
                <a:noFill/>
              </a:ln>
              <a:solidFill>
                <a:srgbClr val="FFFFFF"/>
              </a:solidFill>
              <a:effectLst/>
              <a:uLnTx/>
              <a:uFillTx/>
              <a:latin typeface="Roboto Condensed"/>
              <a:ea typeface="Roboto Condensed"/>
              <a:cs typeface="Roboto Condensed"/>
              <a:sym typeface="Roboto Condensed"/>
            </a:endParaRPr>
          </a:p>
        </p:txBody>
      </p:sp>
      <p:sp>
        <p:nvSpPr>
          <p:cNvPr id="95" name="Google Shape;95;g1ca224a5abe_0_2"/>
          <p:cNvSpPr txBox="1"/>
          <p:nvPr/>
        </p:nvSpPr>
        <p:spPr>
          <a:xfrm>
            <a:off x="9458086" y="895767"/>
            <a:ext cx="1767300" cy="104700"/>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Open Sans"/>
              <a:buNone/>
              <a:tabLst/>
              <a:defRPr/>
            </a:pPr>
            <a:r>
              <a:rPr kumimoji="0" lang="fr-FR" sz="1000" b="1" i="0" u="none" strike="noStrike" kern="0" cap="none" spc="0" normalizeH="0" baseline="0" noProof="0">
                <a:ln>
                  <a:noFill/>
                </a:ln>
                <a:solidFill>
                  <a:srgbClr val="FFFFFF"/>
                </a:solidFill>
                <a:effectLst/>
                <a:uLnTx/>
                <a:uFillTx/>
                <a:latin typeface="Roboto Condensed"/>
                <a:ea typeface="Roboto Condensed"/>
                <a:cs typeface="Roboto Condensed"/>
                <a:sym typeface="Roboto Condensed"/>
              </a:rPr>
              <a:t>URGENCES</a:t>
            </a:r>
            <a:endParaRPr kumimoji="0" sz="1000" b="1" i="0" u="none" strike="noStrike" kern="0" cap="none" spc="0" normalizeH="0" baseline="0" noProof="0">
              <a:ln>
                <a:noFill/>
              </a:ln>
              <a:solidFill>
                <a:srgbClr val="FFFFFF"/>
              </a:solidFill>
              <a:effectLst/>
              <a:uLnTx/>
              <a:uFillTx/>
              <a:latin typeface="Roboto Condensed"/>
              <a:ea typeface="Roboto Condensed"/>
              <a:cs typeface="Roboto Condensed"/>
              <a:sym typeface="Roboto Condensed"/>
            </a:endParaRPr>
          </a:p>
        </p:txBody>
      </p:sp>
      <p:sp>
        <p:nvSpPr>
          <p:cNvPr id="96" name="Google Shape;96;g1ca224a5abe_0_2"/>
          <p:cNvSpPr txBox="1"/>
          <p:nvPr/>
        </p:nvSpPr>
        <p:spPr>
          <a:xfrm>
            <a:off x="9452344" y="682309"/>
            <a:ext cx="1767300" cy="89700"/>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Open Sans"/>
              <a:buNone/>
              <a:tabLst/>
              <a:defRPr/>
            </a:pPr>
            <a:r>
              <a:rPr kumimoji="0" lang="fr-FR" sz="1000" b="1" i="0" u="none" strike="noStrike" kern="0" cap="none" spc="0" normalizeH="0" baseline="0" noProof="0">
                <a:ln>
                  <a:noFill/>
                </a:ln>
                <a:solidFill>
                  <a:srgbClr val="FF6600"/>
                </a:solidFill>
                <a:effectLst/>
                <a:uLnTx/>
                <a:uFillTx/>
                <a:latin typeface="Roboto Condensed"/>
                <a:ea typeface="Roboto Condensed"/>
                <a:cs typeface="Roboto Condensed"/>
                <a:sym typeface="Roboto Condensed"/>
              </a:rPr>
              <a:t>e-PARCOURS</a:t>
            </a:r>
            <a:endParaRPr kumimoji="0" sz="1000" b="1" i="0" u="none" strike="noStrike" kern="0" cap="none" spc="0" normalizeH="0" baseline="0" noProof="0">
              <a:ln>
                <a:noFill/>
              </a:ln>
              <a:solidFill>
                <a:srgbClr val="FF6600"/>
              </a:solidFill>
              <a:effectLst/>
              <a:uLnTx/>
              <a:uFillTx/>
              <a:latin typeface="Roboto Condensed"/>
              <a:ea typeface="Roboto Condensed"/>
              <a:cs typeface="Roboto Condensed"/>
              <a:sym typeface="Roboto Condensed"/>
            </a:endParaRPr>
          </a:p>
        </p:txBody>
      </p:sp>
      <p:sp>
        <p:nvSpPr>
          <p:cNvPr id="97" name="Google Shape;97;g1ca224a5abe_0_2"/>
          <p:cNvSpPr/>
          <p:nvPr/>
        </p:nvSpPr>
        <p:spPr>
          <a:xfrm>
            <a:off x="10182092" y="597410"/>
            <a:ext cx="327000" cy="30600"/>
          </a:xfrm>
          <a:prstGeom prst="ellipse">
            <a:avLst/>
          </a:prstGeom>
          <a:solidFill>
            <a:srgbClr val="000000">
              <a:alpha val="20000"/>
            </a:srgbClr>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Google Shape;98;g1ca224a5abe_0_2"/>
          <p:cNvSpPr txBox="1"/>
          <p:nvPr/>
        </p:nvSpPr>
        <p:spPr>
          <a:xfrm>
            <a:off x="9474500" y="441750"/>
            <a:ext cx="1965000" cy="89700"/>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Open Sans"/>
              <a:buNone/>
              <a:tabLst/>
              <a:defRPr/>
            </a:pPr>
            <a:r>
              <a:rPr kumimoji="0" lang="fr-FR" sz="1100" b="1" i="0" u="none" strike="noStrike" kern="0" cap="none" spc="0" normalizeH="0" baseline="0" noProof="0">
                <a:ln>
                  <a:noFill/>
                </a:ln>
                <a:solidFill>
                  <a:srgbClr val="44546A"/>
                </a:solidFill>
                <a:effectLst/>
                <a:uLnTx/>
                <a:uFillTx/>
                <a:latin typeface="Roboto Condensed"/>
                <a:ea typeface="Roboto Condensed"/>
                <a:cs typeface="Roboto Condensed"/>
                <a:sym typeface="Roboto Condensed"/>
              </a:rPr>
              <a:t>NUMÉRISATION DES FILIÈRES</a:t>
            </a:r>
            <a:endParaRPr kumimoji="0" sz="1100" b="1" i="0" u="none" strike="noStrike" kern="0" cap="none" spc="0" normalizeH="0" baseline="0" noProof="0">
              <a:ln>
                <a:noFill/>
              </a:ln>
              <a:solidFill>
                <a:srgbClr val="44546A"/>
              </a:solidFill>
              <a:effectLst/>
              <a:uLnTx/>
              <a:uFillTx/>
              <a:latin typeface="Roboto Condensed"/>
              <a:ea typeface="Roboto Condensed"/>
              <a:cs typeface="Roboto Condensed"/>
              <a:sym typeface="Roboto Condensed"/>
            </a:endParaRPr>
          </a:p>
        </p:txBody>
      </p:sp>
    </p:spTree>
    <p:extLst>
      <p:ext uri="{BB962C8B-B14F-4D97-AF65-F5344CB8AC3E}">
        <p14:creationId xmlns:p14="http://schemas.microsoft.com/office/powerpoint/2010/main" val="19170340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1ca224a5abe_1_0"/>
          <p:cNvSpPr/>
          <p:nvPr/>
        </p:nvSpPr>
        <p:spPr>
          <a:xfrm>
            <a:off x="6380947" y="2691225"/>
            <a:ext cx="2437800" cy="3139500"/>
          </a:xfrm>
          <a:prstGeom prst="roundRect">
            <a:avLst>
              <a:gd name="adj" fmla="val 8412"/>
            </a:avLst>
          </a:prstGeom>
          <a:noFill/>
          <a:ln w="25400" cap="flat" cmpd="sng">
            <a:solidFill>
              <a:srgbClr val="37B1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 name="Google Shape;128;g1ca224a5abe_1_0"/>
          <p:cNvSpPr/>
          <p:nvPr/>
        </p:nvSpPr>
        <p:spPr>
          <a:xfrm>
            <a:off x="3747586" y="2691225"/>
            <a:ext cx="2437800" cy="3139500"/>
          </a:xfrm>
          <a:prstGeom prst="roundRect">
            <a:avLst>
              <a:gd name="adj" fmla="val 7862"/>
            </a:avLst>
          </a:prstGeom>
          <a:noFill/>
          <a:ln w="25400" cap="flat" cmpd="sng">
            <a:solidFill>
              <a:srgbClr val="37B1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 name="Google Shape;129;g1ca224a5abe_1_0"/>
          <p:cNvSpPr/>
          <p:nvPr/>
        </p:nvSpPr>
        <p:spPr>
          <a:xfrm>
            <a:off x="9014325" y="2691225"/>
            <a:ext cx="2437800" cy="3139500"/>
          </a:xfrm>
          <a:prstGeom prst="roundRect">
            <a:avLst>
              <a:gd name="adj" fmla="val 9732"/>
            </a:avLst>
          </a:prstGeom>
          <a:noFill/>
          <a:ln w="25400" cap="flat" cmpd="sng">
            <a:solidFill>
              <a:srgbClr val="37B1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 name="Google Shape;130;g1ca224a5abe_1_0"/>
          <p:cNvSpPr txBox="1"/>
          <p:nvPr/>
        </p:nvSpPr>
        <p:spPr>
          <a:xfrm>
            <a:off x="3062625" y="2162175"/>
            <a:ext cx="6520500" cy="438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75000"/>
              </a:lnSpc>
              <a:spcBef>
                <a:spcPts val="0"/>
              </a:spcBef>
              <a:spcAft>
                <a:spcPts val="0"/>
              </a:spcAft>
              <a:buClr>
                <a:srgbClr val="000000"/>
              </a:buClr>
              <a:buSzTx/>
              <a:buFont typeface="Arial"/>
              <a:buNone/>
              <a:tabLst/>
              <a:defRPr/>
            </a:pPr>
            <a:r>
              <a:rPr kumimoji="0" lang="fr-FR" sz="2200" b="1" i="0" u="none" strike="noStrike" kern="0" cap="none" spc="0" normalizeH="0" baseline="0" noProof="0" dirty="0" smtClean="0">
                <a:ln>
                  <a:noFill/>
                </a:ln>
                <a:solidFill>
                  <a:srgbClr val="37B1B8"/>
                </a:solidFill>
                <a:effectLst/>
                <a:uLnTx/>
                <a:uFillTx/>
                <a:latin typeface="Arial"/>
                <a:cs typeface="Arial"/>
                <a:sym typeface="Arial"/>
              </a:rPr>
              <a:t>Exemple du parcours personnes âgées (PA)</a:t>
            </a:r>
            <a:endParaRPr kumimoji="0" sz="2200" b="1" i="0" u="none" strike="noStrike" kern="0" cap="none" spc="0" normalizeH="0" baseline="0" noProof="0" dirty="0">
              <a:ln>
                <a:noFill/>
              </a:ln>
              <a:solidFill>
                <a:srgbClr val="37B1B8"/>
              </a:solidFill>
              <a:effectLst/>
              <a:uLnTx/>
              <a:uFillTx/>
              <a:latin typeface="Arial"/>
              <a:cs typeface="Arial"/>
              <a:sym typeface="Arial"/>
            </a:endParaRPr>
          </a:p>
        </p:txBody>
      </p:sp>
      <p:sp>
        <p:nvSpPr>
          <p:cNvPr id="131" name="Google Shape;131;g1ca224a5abe_1_0"/>
          <p:cNvSpPr/>
          <p:nvPr/>
        </p:nvSpPr>
        <p:spPr>
          <a:xfrm>
            <a:off x="1114225" y="2691225"/>
            <a:ext cx="2437800" cy="3139500"/>
          </a:xfrm>
          <a:prstGeom prst="roundRect">
            <a:avLst>
              <a:gd name="adj" fmla="val 7696"/>
            </a:avLst>
          </a:prstGeom>
          <a:noFill/>
          <a:ln w="25400" cap="flat" cmpd="sng">
            <a:solidFill>
              <a:srgbClr val="37B1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 name="Google Shape;132;g1ca224a5abe_1_0"/>
          <p:cNvSpPr txBox="1"/>
          <p:nvPr/>
        </p:nvSpPr>
        <p:spPr>
          <a:xfrm>
            <a:off x="3824480" y="2869344"/>
            <a:ext cx="2195400" cy="9234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0" cap="none" spc="0" normalizeH="0" baseline="0" noProof="0">
                <a:ln>
                  <a:noFill/>
                </a:ln>
                <a:solidFill>
                  <a:srgbClr val="ED6E73"/>
                </a:solidFill>
                <a:effectLst/>
                <a:uLnTx/>
                <a:uFillTx/>
                <a:latin typeface="Roboto Condensed"/>
                <a:ea typeface="Roboto Condensed"/>
                <a:cs typeface="Roboto Condensed"/>
                <a:sym typeface="Roboto Condensed"/>
              </a:rPr>
              <a:t>Proposer un accompagnement numérique par pack</a:t>
            </a:r>
            <a:endParaRPr kumimoji="0" sz="900" b="0" i="0" u="none" strike="noStrike" kern="0" cap="none" spc="0" normalizeH="0" baseline="0" noProof="0">
              <a:ln>
                <a:noFill/>
              </a:ln>
              <a:solidFill>
                <a:srgbClr val="ED6E73"/>
              </a:solidFill>
              <a:effectLst/>
              <a:uLnTx/>
              <a:uFillTx/>
              <a:latin typeface="Arial"/>
              <a:cs typeface="Arial"/>
              <a:sym typeface="Arial"/>
            </a:endParaRPr>
          </a:p>
        </p:txBody>
      </p:sp>
      <p:sp>
        <p:nvSpPr>
          <p:cNvPr id="133" name="Google Shape;133;g1ca224a5abe_1_0"/>
          <p:cNvSpPr txBox="1"/>
          <p:nvPr/>
        </p:nvSpPr>
        <p:spPr>
          <a:xfrm>
            <a:off x="3868788" y="4150407"/>
            <a:ext cx="2195400" cy="1200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7F7F7F"/>
                </a:solidFill>
                <a:effectLst/>
                <a:uLnTx/>
                <a:uFillTx/>
                <a:latin typeface="Arial"/>
                <a:cs typeface="Arial"/>
                <a:sym typeface="Arial"/>
              </a:rPr>
              <a:t>Garantir une collaboration interdisciplinaire et interprofessionnelle en proposant des outils SI partagés, collaboratifs et évolutifs.</a:t>
            </a:r>
            <a:endParaRPr kumimoji="0" sz="1100" b="1"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g1ca224a5abe_1_0"/>
          <p:cNvSpPr txBox="1"/>
          <p:nvPr/>
        </p:nvSpPr>
        <p:spPr>
          <a:xfrm>
            <a:off x="9063777" y="3239204"/>
            <a:ext cx="22776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0" cap="none" spc="0" normalizeH="0" baseline="0" noProof="0">
                <a:ln>
                  <a:noFill/>
                </a:ln>
                <a:solidFill>
                  <a:srgbClr val="ED6E73"/>
                </a:solidFill>
                <a:effectLst/>
                <a:uLnTx/>
                <a:uFillTx/>
                <a:latin typeface="Roboto Condensed"/>
                <a:ea typeface="Roboto Condensed"/>
                <a:cs typeface="Roboto Condensed"/>
                <a:sym typeface="Roboto Condensed"/>
              </a:rPr>
              <a:t>Construire le parcours PA</a:t>
            </a:r>
            <a:endParaRPr kumimoji="0" sz="1800" b="1" i="0" u="none" strike="noStrike" kern="0" cap="none" spc="0" normalizeH="0" baseline="0" noProof="0">
              <a:ln>
                <a:noFill/>
              </a:ln>
              <a:solidFill>
                <a:srgbClr val="ED6E73"/>
              </a:solidFill>
              <a:effectLst/>
              <a:uLnTx/>
              <a:uFillTx/>
              <a:latin typeface="Roboto Condensed"/>
              <a:ea typeface="Roboto Condensed"/>
              <a:cs typeface="Roboto Condensed"/>
              <a:sym typeface="Roboto Condensed"/>
            </a:endParaRPr>
          </a:p>
        </p:txBody>
      </p:sp>
      <p:sp>
        <p:nvSpPr>
          <p:cNvPr id="135" name="Google Shape;135;g1ca224a5abe_1_0"/>
          <p:cNvSpPr txBox="1"/>
          <p:nvPr/>
        </p:nvSpPr>
        <p:spPr>
          <a:xfrm>
            <a:off x="9094425" y="4287415"/>
            <a:ext cx="2277600" cy="10158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7F7F7F"/>
                </a:solidFill>
                <a:effectLst/>
                <a:uLnTx/>
                <a:uFillTx/>
                <a:latin typeface="Arial"/>
                <a:cs typeface="Arial"/>
                <a:sym typeface="Arial"/>
              </a:rPr>
              <a:t>Une prise en charge des patients tout au long de leur parcours de santé.</a:t>
            </a:r>
            <a:endParaRPr kumimoji="0" sz="1200" b="1" i="0" u="none" strike="noStrike" kern="0" cap="none" spc="0" normalizeH="0" baseline="0" noProof="0">
              <a:ln>
                <a:noFill/>
              </a:ln>
              <a:solidFill>
                <a:srgbClr val="7F7F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7F7F7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7F7F7F"/>
              </a:solidFill>
              <a:effectLst/>
              <a:uLnTx/>
              <a:uFillTx/>
              <a:latin typeface="Arial"/>
              <a:cs typeface="Arial"/>
              <a:sym typeface="Arial"/>
            </a:endParaRPr>
          </a:p>
        </p:txBody>
      </p:sp>
      <p:sp>
        <p:nvSpPr>
          <p:cNvPr id="136" name="Google Shape;136;g1ca224a5abe_1_0"/>
          <p:cNvSpPr txBox="1"/>
          <p:nvPr/>
        </p:nvSpPr>
        <p:spPr>
          <a:xfrm>
            <a:off x="6469551" y="3239199"/>
            <a:ext cx="22437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0" cap="none" spc="0" normalizeH="0" baseline="0" noProof="0">
                <a:ln>
                  <a:noFill/>
                </a:ln>
                <a:solidFill>
                  <a:srgbClr val="ED6E73"/>
                </a:solidFill>
                <a:effectLst/>
                <a:uLnTx/>
                <a:uFillTx/>
                <a:latin typeface="Roboto Condensed"/>
                <a:ea typeface="Roboto Condensed"/>
                <a:cs typeface="Roboto Condensed"/>
                <a:sym typeface="Roboto Condensed"/>
              </a:rPr>
              <a:t>Fédérer une communauté</a:t>
            </a:r>
            <a:endParaRPr kumimoji="0" sz="1800" b="1" i="0" u="none" strike="noStrike" kern="0" cap="none" spc="0" normalizeH="0" baseline="0" noProof="0">
              <a:ln>
                <a:noFill/>
              </a:ln>
              <a:solidFill>
                <a:srgbClr val="ED6E73"/>
              </a:solidFill>
              <a:effectLst/>
              <a:uLnTx/>
              <a:uFillTx/>
              <a:latin typeface="Roboto Condensed"/>
              <a:ea typeface="Roboto Condensed"/>
              <a:cs typeface="Roboto Condensed"/>
              <a:sym typeface="Roboto Condensed"/>
            </a:endParaRPr>
          </a:p>
        </p:txBody>
      </p:sp>
      <p:sp>
        <p:nvSpPr>
          <p:cNvPr id="137" name="Google Shape;137;g1ca224a5abe_1_0"/>
          <p:cNvSpPr txBox="1"/>
          <p:nvPr/>
        </p:nvSpPr>
        <p:spPr>
          <a:xfrm>
            <a:off x="6517926" y="4166211"/>
            <a:ext cx="2195400" cy="831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7F7F7F"/>
                </a:solidFill>
                <a:effectLst/>
                <a:uLnTx/>
                <a:uFillTx/>
                <a:latin typeface="Arial"/>
                <a:cs typeface="Arial"/>
                <a:sym typeface="Arial"/>
              </a:rPr>
              <a:t>Favoriser la coordination et co-responsabiliser l’ensemble des acteurs dans un but d’efficience.</a:t>
            </a:r>
            <a:endParaRPr kumimoji="0" sz="1100" b="1"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g1ca224a5abe_1_0"/>
          <p:cNvSpPr txBox="1"/>
          <p:nvPr/>
        </p:nvSpPr>
        <p:spPr>
          <a:xfrm>
            <a:off x="1161025" y="2869344"/>
            <a:ext cx="2344200" cy="738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0" cap="none" spc="0" normalizeH="0" baseline="0" noProof="0">
                <a:ln>
                  <a:noFill/>
                </a:ln>
                <a:solidFill>
                  <a:srgbClr val="ED6E73"/>
                </a:solidFill>
                <a:effectLst/>
                <a:uLnTx/>
                <a:uFillTx/>
                <a:latin typeface="Roboto Condensed"/>
                <a:ea typeface="Roboto Condensed"/>
                <a:cs typeface="Roboto Condensed"/>
                <a:sym typeface="Roboto Condensed"/>
              </a:rPr>
              <a:t>Diagnostic territorial de maturité </a:t>
            </a:r>
            <a:endParaRPr kumimoji="0" sz="1800" b="1" i="0" u="none" strike="noStrike" kern="0" cap="none" spc="0" normalizeH="0" baseline="0" noProof="0">
              <a:ln>
                <a:noFill/>
              </a:ln>
              <a:solidFill>
                <a:srgbClr val="ED6E73"/>
              </a:solidFill>
              <a:effectLst/>
              <a:uLnTx/>
              <a:uFillTx/>
              <a:latin typeface="Roboto Condensed"/>
              <a:ea typeface="Roboto Condensed"/>
              <a:cs typeface="Roboto Condensed"/>
              <a:sym typeface="Roboto Condensed"/>
            </a:endParaRPr>
          </a:p>
        </p:txBody>
      </p:sp>
      <p:sp>
        <p:nvSpPr>
          <p:cNvPr id="139" name="Google Shape;139;g1ca224a5abe_1_0"/>
          <p:cNvSpPr txBox="1"/>
          <p:nvPr/>
        </p:nvSpPr>
        <p:spPr>
          <a:xfrm>
            <a:off x="9092686" y="6323682"/>
            <a:ext cx="1434900" cy="230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900" b="1" i="1" u="none" strike="noStrike" kern="0" cap="none" spc="0" normalizeH="0" baseline="0" noProof="0">
                <a:ln>
                  <a:noFill/>
                </a:ln>
                <a:solidFill>
                  <a:srgbClr val="FFFFFF"/>
                </a:solidFill>
                <a:effectLst/>
                <a:uLnTx/>
                <a:uFillTx/>
                <a:latin typeface="Arial"/>
                <a:cs typeface="Arial"/>
                <a:sym typeface="Arial"/>
              </a:rPr>
              <a:t>Porté par le GRADeS</a:t>
            </a:r>
            <a:endParaRPr kumimoji="0" sz="900" b="1" i="1" u="none" strike="noStrike" kern="0" cap="none" spc="0" normalizeH="0" baseline="0" noProof="0">
              <a:ln>
                <a:noFill/>
              </a:ln>
              <a:solidFill>
                <a:srgbClr val="FFFFFF"/>
              </a:solidFill>
              <a:effectLst/>
              <a:uLnTx/>
              <a:uFillTx/>
              <a:latin typeface="Arial"/>
              <a:cs typeface="Arial"/>
              <a:sym typeface="Arial"/>
            </a:endParaRPr>
          </a:p>
        </p:txBody>
      </p:sp>
      <p:sp>
        <p:nvSpPr>
          <p:cNvPr id="140" name="Google Shape;140;g1ca224a5abe_1_0"/>
          <p:cNvSpPr txBox="1"/>
          <p:nvPr/>
        </p:nvSpPr>
        <p:spPr>
          <a:xfrm>
            <a:off x="2402451" y="526288"/>
            <a:ext cx="8867700" cy="1200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75000"/>
              </a:lnSpc>
              <a:spcBef>
                <a:spcPts val="0"/>
              </a:spcBef>
              <a:spcAft>
                <a:spcPts val="0"/>
              </a:spcAft>
              <a:buClr>
                <a:srgbClr val="000000"/>
              </a:buClr>
              <a:buSzTx/>
              <a:buFont typeface="Arial"/>
              <a:buNone/>
              <a:tabLst/>
              <a:defRPr/>
            </a:pPr>
            <a:r>
              <a:rPr kumimoji="0" lang="fr-FR" sz="3200" b="1" i="0" u="none" strike="noStrike" kern="0" cap="none" spc="0" normalizeH="0" baseline="0" noProof="0">
                <a:ln>
                  <a:noFill/>
                </a:ln>
                <a:solidFill>
                  <a:srgbClr val="37B1B8"/>
                </a:solidFill>
                <a:effectLst/>
                <a:uLnTx/>
                <a:uFillTx/>
                <a:latin typeface="Arial"/>
                <a:cs typeface="Arial"/>
                <a:sym typeface="Arial"/>
              </a:rPr>
              <a:t>Pilotage</a:t>
            </a:r>
            <a:r>
              <a:rPr kumimoji="0" lang="fr-FR" sz="3200" b="1" i="0" u="none" strike="noStrike" kern="0" cap="none" spc="0" normalizeH="0" baseline="0" noProof="0">
                <a:ln>
                  <a:noFill/>
                </a:ln>
                <a:solidFill>
                  <a:srgbClr val="37B1B8"/>
                </a:solidFill>
                <a:effectLst/>
                <a:uLnTx/>
                <a:uFillTx/>
                <a:latin typeface="Arial"/>
                <a:ea typeface="Arial"/>
                <a:cs typeface="Arial"/>
                <a:sym typeface="Arial"/>
              </a:rPr>
              <a:t> de la maturité numérique en santé</a:t>
            </a:r>
            <a:endParaRPr kumimoji="0" sz="3200" b="1" i="0" u="none" strike="noStrike" kern="0" cap="none" spc="0" normalizeH="0" baseline="0" noProof="0">
              <a:ln>
                <a:noFill/>
              </a:ln>
              <a:solidFill>
                <a:srgbClr val="37B1B8"/>
              </a:solidFill>
              <a:effectLst/>
              <a:uLnTx/>
              <a:uFillTx/>
              <a:latin typeface="Arial"/>
              <a:ea typeface="Arial"/>
              <a:cs typeface="Arial"/>
              <a:sym typeface="Arial"/>
            </a:endParaRPr>
          </a:p>
          <a:p>
            <a:pPr marL="0" marR="0" lvl="0" indent="0" algn="l" defTabSz="914400" rtl="0" eaLnBrk="1" fontAlgn="auto" latinLnBrk="0" hangingPunct="1">
              <a:lnSpc>
                <a:spcPct val="75000"/>
              </a:lnSpc>
              <a:spcBef>
                <a:spcPts val="0"/>
              </a:spcBef>
              <a:spcAft>
                <a:spcPts val="0"/>
              </a:spcAft>
              <a:buClr>
                <a:srgbClr val="000000"/>
              </a:buClr>
              <a:buSzTx/>
              <a:buFont typeface="Arial"/>
              <a:buNone/>
              <a:tabLst/>
              <a:defRPr/>
            </a:pPr>
            <a:endParaRPr kumimoji="0" sz="3200" b="1" i="0" u="none" strike="noStrike" kern="0" cap="none" spc="0" normalizeH="0" baseline="0" noProof="0">
              <a:ln>
                <a:noFill/>
              </a:ln>
              <a:solidFill>
                <a:srgbClr val="37B1B8"/>
              </a:solidFill>
              <a:effectLst/>
              <a:uLnTx/>
              <a:uFillTx/>
              <a:latin typeface="Arial"/>
              <a:cs typeface="Arial"/>
              <a:sym typeface="Arial"/>
            </a:endParaRPr>
          </a:p>
          <a:p>
            <a:pPr marL="0" marR="0" lvl="0" indent="0" algn="l" defTabSz="914400" rtl="0" eaLnBrk="1" fontAlgn="auto" latinLnBrk="0" hangingPunct="1">
              <a:lnSpc>
                <a:spcPct val="75000"/>
              </a:lnSpc>
              <a:spcBef>
                <a:spcPts val="0"/>
              </a:spcBef>
              <a:spcAft>
                <a:spcPts val="0"/>
              </a:spcAft>
              <a:buClr>
                <a:srgbClr val="000000"/>
              </a:buClr>
              <a:buSzTx/>
              <a:buFont typeface="Arial"/>
              <a:buNone/>
              <a:tabLst/>
              <a:defRPr/>
            </a:pPr>
            <a:r>
              <a:rPr kumimoji="0" lang="fr-FR" sz="3200" b="1" i="0" u="none" strike="noStrike" kern="0" cap="none" spc="0" normalizeH="0" baseline="0" noProof="0">
                <a:ln>
                  <a:noFill/>
                </a:ln>
                <a:solidFill>
                  <a:srgbClr val="37B1B8"/>
                </a:solidFill>
                <a:effectLst/>
                <a:uLnTx/>
                <a:uFillTx/>
                <a:latin typeface="Arial"/>
                <a:cs typeface="Arial"/>
                <a:sym typeface="Arial"/>
              </a:rPr>
              <a:t>Un processus d’amélioration continue</a:t>
            </a:r>
            <a:endParaRPr kumimoji="0" sz="3200" b="1" i="0" u="none" strike="noStrike" kern="0" cap="none" spc="0" normalizeH="0" baseline="0" noProof="0">
              <a:ln>
                <a:noFill/>
              </a:ln>
              <a:solidFill>
                <a:srgbClr val="37B1B8"/>
              </a:solidFill>
              <a:effectLst/>
              <a:uLnTx/>
              <a:uFillTx/>
              <a:latin typeface="Arial"/>
              <a:cs typeface="Arial"/>
              <a:sym typeface="Arial"/>
            </a:endParaRPr>
          </a:p>
        </p:txBody>
      </p:sp>
      <p:sp>
        <p:nvSpPr>
          <p:cNvPr id="141" name="Google Shape;141;g1ca224a5abe_1_0"/>
          <p:cNvSpPr txBox="1"/>
          <p:nvPr/>
        </p:nvSpPr>
        <p:spPr>
          <a:xfrm>
            <a:off x="1268000" y="3931478"/>
            <a:ext cx="2195400" cy="1200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7F7F7F"/>
                </a:solidFill>
                <a:effectLst/>
                <a:uLnTx/>
                <a:uFillTx/>
                <a:latin typeface="Arial"/>
                <a:cs typeface="Arial"/>
                <a:sym typeface="Arial"/>
              </a:rPr>
              <a:t>Acquérir une connaissance précise du terrain et des différents niveaux de maturité pour proposer un accompagnement adapté à chacun.</a:t>
            </a:r>
            <a:endParaRPr kumimoji="0" sz="1100" b="1"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g1ca224a5abe_1_0"/>
          <p:cNvSpPr/>
          <p:nvPr/>
        </p:nvSpPr>
        <p:spPr>
          <a:xfrm rot="5400000">
            <a:off x="3506804" y="4163175"/>
            <a:ext cx="295800" cy="195600"/>
          </a:xfrm>
          <a:prstGeom prst="triangle">
            <a:avLst>
              <a:gd name="adj" fmla="val 53076"/>
            </a:avLst>
          </a:prstGeom>
          <a:solidFill>
            <a:srgbClr val="37B1B8"/>
          </a:solidFill>
          <a:ln w="9525" cap="flat" cmpd="sng">
            <a:solidFill>
              <a:srgbClr val="37B1B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43" name="Google Shape;143;g1ca224a5abe_1_0"/>
          <p:cNvCxnSpPr>
            <a:stCxn id="129" idx="2"/>
            <a:endCxn id="131" idx="2"/>
          </p:cNvCxnSpPr>
          <p:nvPr/>
        </p:nvCxnSpPr>
        <p:spPr>
          <a:xfrm rot="5400000">
            <a:off x="6282825" y="1880925"/>
            <a:ext cx="600" cy="7900200"/>
          </a:xfrm>
          <a:prstGeom prst="curvedConnector3">
            <a:avLst>
              <a:gd name="adj1" fmla="val 100354167"/>
            </a:avLst>
          </a:prstGeom>
          <a:noFill/>
          <a:ln w="38100" cap="flat" cmpd="sng">
            <a:solidFill>
              <a:srgbClr val="37B1B8"/>
            </a:solidFill>
            <a:prstDash val="solid"/>
            <a:round/>
            <a:headEnd type="none" w="med" len="med"/>
            <a:tailEnd type="triangle" w="med" len="med"/>
          </a:ln>
        </p:spPr>
      </p:cxnSp>
      <p:sp>
        <p:nvSpPr>
          <p:cNvPr id="144" name="Google Shape;144;g1ca224a5abe_1_0"/>
          <p:cNvSpPr/>
          <p:nvPr/>
        </p:nvSpPr>
        <p:spPr>
          <a:xfrm rot="5400000">
            <a:off x="8755979" y="4163175"/>
            <a:ext cx="295800" cy="195600"/>
          </a:xfrm>
          <a:prstGeom prst="triangle">
            <a:avLst>
              <a:gd name="adj" fmla="val 53076"/>
            </a:avLst>
          </a:prstGeom>
          <a:solidFill>
            <a:srgbClr val="37B1B8"/>
          </a:solidFill>
          <a:ln w="9525" cap="flat" cmpd="sng">
            <a:solidFill>
              <a:srgbClr val="37B1B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g1ca224a5abe_1_0"/>
          <p:cNvSpPr/>
          <p:nvPr/>
        </p:nvSpPr>
        <p:spPr>
          <a:xfrm rot="5400000">
            <a:off x="6145129" y="4163175"/>
            <a:ext cx="295800" cy="195600"/>
          </a:xfrm>
          <a:prstGeom prst="triangle">
            <a:avLst>
              <a:gd name="adj" fmla="val 53076"/>
            </a:avLst>
          </a:prstGeom>
          <a:solidFill>
            <a:srgbClr val="37B1B8"/>
          </a:solidFill>
          <a:ln w="9525" cap="flat" cmpd="sng">
            <a:solidFill>
              <a:srgbClr val="37B1B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380802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pSp>
        <p:nvGrpSpPr>
          <p:cNvPr id="150" name="Google Shape;150;g1ca224a5abe_1_881"/>
          <p:cNvGrpSpPr/>
          <p:nvPr/>
        </p:nvGrpSpPr>
        <p:grpSpPr>
          <a:xfrm>
            <a:off x="2990288" y="274172"/>
            <a:ext cx="3341084" cy="3219637"/>
            <a:chOff x="280012" y="726"/>
            <a:chExt cx="2761911" cy="2661517"/>
          </a:xfrm>
        </p:grpSpPr>
        <p:sp>
          <p:nvSpPr>
            <p:cNvPr id="151" name="Google Shape;151;g1ca224a5abe_1_881"/>
            <p:cNvSpPr/>
            <p:nvPr/>
          </p:nvSpPr>
          <p:spPr>
            <a:xfrm>
              <a:off x="557042" y="330536"/>
              <a:ext cx="2208000" cy="2208000"/>
            </a:xfrm>
            <a:prstGeom prst="blockArc">
              <a:avLst>
                <a:gd name="adj1" fmla="val 11880000"/>
                <a:gd name="adj2" fmla="val 16200000"/>
                <a:gd name="adj3" fmla="val 4636"/>
              </a:avLst>
            </a:prstGeom>
            <a:solidFill>
              <a:srgbClr val="A7C9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g1ca224a5abe_1_881"/>
            <p:cNvSpPr/>
            <p:nvPr/>
          </p:nvSpPr>
          <p:spPr>
            <a:xfrm>
              <a:off x="557042" y="330536"/>
              <a:ext cx="2208000" cy="2208000"/>
            </a:xfrm>
            <a:prstGeom prst="blockArc">
              <a:avLst>
                <a:gd name="adj1" fmla="val 7560000"/>
                <a:gd name="adj2" fmla="val 11880000"/>
                <a:gd name="adj3" fmla="val 4636"/>
              </a:avLst>
            </a:prstGeom>
            <a:solidFill>
              <a:srgbClr val="A7C9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g1ca224a5abe_1_881"/>
            <p:cNvSpPr/>
            <p:nvPr/>
          </p:nvSpPr>
          <p:spPr>
            <a:xfrm>
              <a:off x="560194" y="332835"/>
              <a:ext cx="2208000" cy="2208000"/>
            </a:xfrm>
            <a:prstGeom prst="blockArc">
              <a:avLst>
                <a:gd name="adj1" fmla="val 3186659"/>
                <a:gd name="adj2" fmla="val 7572437"/>
                <a:gd name="adj3" fmla="val 4636"/>
              </a:avLst>
            </a:prstGeom>
            <a:solidFill>
              <a:srgbClr val="A7C9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g1ca224a5abe_1_881"/>
            <p:cNvSpPr/>
            <p:nvPr/>
          </p:nvSpPr>
          <p:spPr>
            <a:xfrm>
              <a:off x="558268" y="334284"/>
              <a:ext cx="2208000" cy="2208000"/>
            </a:xfrm>
            <a:prstGeom prst="blockArc">
              <a:avLst>
                <a:gd name="adj1" fmla="val 20507429"/>
                <a:gd name="adj2" fmla="val 3178973"/>
                <a:gd name="adj3" fmla="val 4636"/>
              </a:avLst>
            </a:prstGeom>
            <a:solidFill>
              <a:srgbClr val="A7C9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g1ca224a5abe_1_881"/>
            <p:cNvSpPr/>
            <p:nvPr/>
          </p:nvSpPr>
          <p:spPr>
            <a:xfrm>
              <a:off x="557042" y="330536"/>
              <a:ext cx="2208000" cy="2208000"/>
            </a:xfrm>
            <a:prstGeom prst="blockArc">
              <a:avLst>
                <a:gd name="adj1" fmla="val 16200000"/>
                <a:gd name="adj2" fmla="val 20520000"/>
                <a:gd name="adj3" fmla="val 4636"/>
              </a:avLst>
            </a:prstGeom>
            <a:solidFill>
              <a:srgbClr val="A7C9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g1ca224a5abe_1_881"/>
            <p:cNvSpPr/>
            <p:nvPr/>
          </p:nvSpPr>
          <p:spPr>
            <a:xfrm>
              <a:off x="1153303" y="926797"/>
              <a:ext cx="1015500" cy="1015500"/>
            </a:xfrm>
            <a:prstGeom prst="ellipse">
              <a:avLst/>
            </a:prstGeom>
            <a:solidFill>
              <a:schemeClr val="lt1"/>
            </a:solidFill>
            <a:ln w="25400" cap="flat" cmpd="sng">
              <a:solidFill>
                <a:srgbClr val="00889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g1ca224a5abe_1_881"/>
            <p:cNvSpPr txBox="1"/>
            <p:nvPr/>
          </p:nvSpPr>
          <p:spPr>
            <a:xfrm>
              <a:off x="1302009" y="1075503"/>
              <a:ext cx="717900" cy="717900"/>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FF3300"/>
                </a:buClr>
                <a:buSzPts val="1200"/>
                <a:buFont typeface="Roboto Condensed"/>
                <a:buNone/>
                <a:tabLst/>
                <a:defRPr/>
              </a:pPr>
              <a:r>
                <a:rPr kumimoji="0" lang="fr-FR" sz="1400" b="1" i="0" u="none" strike="noStrike" kern="0" cap="none" spc="0" normalizeH="0" baseline="0" noProof="0">
                  <a:ln>
                    <a:noFill/>
                  </a:ln>
                  <a:solidFill>
                    <a:srgbClr val="ED6E73"/>
                  </a:solidFill>
                  <a:effectLst/>
                  <a:uLnTx/>
                  <a:uFillTx/>
                  <a:latin typeface="Arial"/>
                  <a:cs typeface="Arial"/>
                  <a:sym typeface="Arial"/>
                </a:rPr>
                <a:t>Parcours PA</a:t>
              </a:r>
              <a:endParaRPr kumimoji="0" sz="1700" b="1" i="0" u="none" strike="noStrike" kern="0" cap="none" spc="0" normalizeH="0" baseline="0" noProof="0">
                <a:ln>
                  <a:noFill/>
                </a:ln>
                <a:solidFill>
                  <a:srgbClr val="ED6E73"/>
                </a:solidFill>
                <a:effectLst/>
                <a:uLnTx/>
                <a:uFillTx/>
                <a:latin typeface="Arial"/>
                <a:cs typeface="Arial"/>
                <a:sym typeface="Arial"/>
              </a:endParaRPr>
            </a:p>
          </p:txBody>
        </p:sp>
        <p:sp>
          <p:nvSpPr>
            <p:cNvPr id="158" name="Google Shape;158;g1ca224a5abe_1_881"/>
            <p:cNvSpPr/>
            <p:nvPr/>
          </p:nvSpPr>
          <p:spPr>
            <a:xfrm>
              <a:off x="1305617" y="726"/>
              <a:ext cx="710700" cy="710700"/>
            </a:xfrm>
            <a:prstGeom prst="ellipse">
              <a:avLst/>
            </a:prstGeom>
            <a:solidFill>
              <a:schemeClr val="lt1"/>
            </a:solidFill>
            <a:ln w="25400" cap="flat" cmpd="sng">
              <a:solidFill>
                <a:srgbClr val="00889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g1ca224a5abe_1_881"/>
            <p:cNvSpPr txBox="1"/>
            <p:nvPr/>
          </p:nvSpPr>
          <p:spPr>
            <a:xfrm>
              <a:off x="1409711" y="104820"/>
              <a:ext cx="502500" cy="502500"/>
            </a:xfrm>
            <a:prstGeom prst="rect">
              <a:avLst/>
            </a:prstGeom>
            <a:noFill/>
            <a:ln>
              <a:noFill/>
            </a:ln>
          </p:spPr>
          <p:txBody>
            <a:bodyPr spcFirstLastPara="1" wrap="square" lIns="8875" tIns="8875" rIns="8875" bIns="88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700"/>
                <a:buFont typeface="Roboto Condensed"/>
                <a:buNone/>
                <a:tabLst/>
                <a:defRPr/>
              </a:pPr>
              <a:r>
                <a:rPr kumimoji="0" lang="fr-FR" sz="900" b="1" i="0" u="none" strike="noStrike" kern="0" cap="none" spc="0" normalizeH="0" baseline="0" noProof="0">
                  <a:ln>
                    <a:noFill/>
                  </a:ln>
                  <a:solidFill>
                    <a:srgbClr val="37B1B8"/>
                  </a:solidFill>
                  <a:effectLst/>
                  <a:uLnTx/>
                  <a:uFillTx/>
                  <a:latin typeface="Arial"/>
                  <a:cs typeface="Arial"/>
                  <a:sym typeface="Arial"/>
                </a:rPr>
                <a:t>Société Française </a:t>
              </a:r>
              <a:endParaRPr kumimoji="0" sz="1700" b="1" i="0" u="none" strike="noStrike" kern="0" cap="none" spc="0" normalizeH="0" baseline="0" noProof="0">
                <a:ln>
                  <a:noFill/>
                </a:ln>
                <a:solidFill>
                  <a:srgbClr val="37B1B8"/>
                </a:solidFill>
                <a:effectLst/>
                <a:uLnTx/>
                <a:uFillTx/>
                <a:latin typeface="Arial"/>
                <a:cs typeface="Arial"/>
                <a:sym typeface="Arial"/>
              </a:endParaRPr>
            </a:p>
          </p:txBody>
        </p:sp>
        <p:sp>
          <p:nvSpPr>
            <p:cNvPr id="160" name="Google Shape;160;g1ca224a5abe_1_881"/>
            <p:cNvSpPr/>
            <p:nvPr/>
          </p:nvSpPr>
          <p:spPr>
            <a:xfrm>
              <a:off x="2331223" y="745872"/>
              <a:ext cx="710700" cy="710700"/>
            </a:xfrm>
            <a:prstGeom prst="ellipse">
              <a:avLst/>
            </a:prstGeom>
            <a:solidFill>
              <a:schemeClr val="lt1"/>
            </a:solidFill>
            <a:ln w="25400" cap="flat" cmpd="sng">
              <a:solidFill>
                <a:srgbClr val="00889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g1ca224a5abe_1_881"/>
            <p:cNvSpPr txBox="1"/>
            <p:nvPr/>
          </p:nvSpPr>
          <p:spPr>
            <a:xfrm>
              <a:off x="2435317" y="849966"/>
              <a:ext cx="502500" cy="502500"/>
            </a:xfrm>
            <a:prstGeom prst="rect">
              <a:avLst/>
            </a:prstGeom>
            <a:noFill/>
            <a:ln>
              <a:noFill/>
            </a:ln>
          </p:spPr>
          <p:txBody>
            <a:bodyPr spcFirstLastPara="1" wrap="square" lIns="8875" tIns="8875" rIns="8875" bIns="88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700"/>
                <a:buFont typeface="Roboto Condensed"/>
                <a:buNone/>
                <a:tabLst/>
                <a:defRPr/>
              </a:pPr>
              <a:r>
                <a:rPr kumimoji="0" lang="fr-FR" sz="900" b="1" i="0" u="none" strike="noStrike" kern="0" cap="none" spc="0" normalizeH="0" baseline="0" noProof="0">
                  <a:ln>
                    <a:noFill/>
                  </a:ln>
                  <a:solidFill>
                    <a:srgbClr val="37B1B8"/>
                  </a:solidFill>
                  <a:effectLst/>
                  <a:uLnTx/>
                  <a:uFillTx/>
                  <a:latin typeface="Arial"/>
                  <a:cs typeface="Arial"/>
                  <a:sym typeface="Arial"/>
                </a:rPr>
                <a:t>CPTS</a:t>
              </a:r>
              <a:endParaRPr kumimoji="0" sz="1700" b="1" i="0" u="none" strike="noStrike" kern="0" cap="none" spc="0" normalizeH="0" baseline="0" noProof="0">
                <a:ln>
                  <a:noFill/>
                </a:ln>
                <a:solidFill>
                  <a:srgbClr val="37B1B8"/>
                </a:solidFill>
                <a:effectLst/>
                <a:uLnTx/>
                <a:uFillTx/>
                <a:latin typeface="Arial"/>
                <a:cs typeface="Arial"/>
                <a:sym typeface="Arial"/>
              </a:endParaRPr>
            </a:p>
          </p:txBody>
        </p:sp>
        <p:sp>
          <p:nvSpPr>
            <p:cNvPr id="162" name="Google Shape;162;g1ca224a5abe_1_881"/>
            <p:cNvSpPr/>
            <p:nvPr/>
          </p:nvSpPr>
          <p:spPr>
            <a:xfrm>
              <a:off x="1956088" y="1943902"/>
              <a:ext cx="710700" cy="710700"/>
            </a:xfrm>
            <a:prstGeom prst="ellipse">
              <a:avLst/>
            </a:prstGeom>
            <a:solidFill>
              <a:schemeClr val="lt1"/>
            </a:solidFill>
            <a:ln w="25400" cap="flat" cmpd="sng">
              <a:solidFill>
                <a:srgbClr val="00889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g1ca224a5abe_1_881"/>
            <p:cNvSpPr txBox="1"/>
            <p:nvPr/>
          </p:nvSpPr>
          <p:spPr>
            <a:xfrm>
              <a:off x="2060182" y="2047996"/>
              <a:ext cx="502500" cy="502500"/>
            </a:xfrm>
            <a:prstGeom prst="rect">
              <a:avLst/>
            </a:prstGeom>
            <a:noFill/>
            <a:ln>
              <a:noFill/>
            </a:ln>
          </p:spPr>
          <p:txBody>
            <a:bodyPr spcFirstLastPara="1" wrap="square" lIns="8875" tIns="8875" rIns="8875" bIns="88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700"/>
                <a:buFont typeface="Roboto Condensed"/>
                <a:buNone/>
                <a:tabLst/>
                <a:defRPr/>
              </a:pPr>
              <a:r>
                <a:rPr kumimoji="0" lang="fr-FR" sz="900" b="1" i="0" u="none" strike="noStrike" kern="0" cap="none" spc="0" normalizeH="0" baseline="0" noProof="0">
                  <a:ln>
                    <a:noFill/>
                  </a:ln>
                  <a:solidFill>
                    <a:srgbClr val="37B1B8"/>
                  </a:solidFill>
                  <a:effectLst/>
                  <a:uLnTx/>
                  <a:uFillTx/>
                  <a:latin typeface="Arial"/>
                  <a:cs typeface="Arial"/>
                  <a:sym typeface="Arial"/>
                </a:rPr>
                <a:t>DAC </a:t>
              </a:r>
              <a:endParaRPr kumimoji="0" sz="1700" b="1" i="0" u="none" strike="noStrike" kern="0" cap="none" spc="0" normalizeH="0" baseline="0" noProof="0">
                <a:ln>
                  <a:noFill/>
                </a:ln>
                <a:solidFill>
                  <a:srgbClr val="37B1B8"/>
                </a:solidFill>
                <a:effectLst/>
                <a:uLnTx/>
                <a:uFillTx/>
                <a:latin typeface="Arial"/>
                <a:cs typeface="Arial"/>
                <a:sym typeface="Arial"/>
              </a:endParaRPr>
            </a:p>
          </p:txBody>
        </p:sp>
        <p:sp>
          <p:nvSpPr>
            <p:cNvPr id="164" name="Google Shape;164;g1ca224a5abe_1_881"/>
            <p:cNvSpPr/>
            <p:nvPr/>
          </p:nvSpPr>
          <p:spPr>
            <a:xfrm>
              <a:off x="671758" y="1951543"/>
              <a:ext cx="710700" cy="710700"/>
            </a:xfrm>
            <a:prstGeom prst="ellipse">
              <a:avLst/>
            </a:prstGeom>
            <a:solidFill>
              <a:schemeClr val="lt1"/>
            </a:solidFill>
            <a:ln w="25400" cap="flat" cmpd="sng">
              <a:solidFill>
                <a:srgbClr val="00889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g1ca224a5abe_1_881"/>
            <p:cNvSpPr txBox="1"/>
            <p:nvPr/>
          </p:nvSpPr>
          <p:spPr>
            <a:xfrm>
              <a:off x="775852" y="2055637"/>
              <a:ext cx="502500" cy="502500"/>
            </a:xfrm>
            <a:prstGeom prst="rect">
              <a:avLst/>
            </a:prstGeom>
            <a:noFill/>
            <a:ln>
              <a:noFill/>
            </a:ln>
          </p:spPr>
          <p:txBody>
            <a:bodyPr spcFirstLastPara="1" wrap="square" lIns="8875" tIns="8875" rIns="8875" bIns="88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700"/>
                <a:buFont typeface="Roboto Condensed"/>
                <a:buNone/>
                <a:tabLst/>
                <a:defRPr/>
              </a:pPr>
              <a:r>
                <a:rPr kumimoji="0" lang="fr-FR" sz="900" b="1" i="0" u="none" strike="noStrike" kern="0" cap="none" spc="0" normalizeH="0" baseline="0" noProof="0">
                  <a:ln>
                    <a:noFill/>
                  </a:ln>
                  <a:solidFill>
                    <a:srgbClr val="37B1B8"/>
                  </a:solidFill>
                  <a:effectLst/>
                  <a:uLnTx/>
                  <a:uFillTx/>
                  <a:latin typeface="Arial"/>
                  <a:cs typeface="Arial"/>
                  <a:sym typeface="Arial"/>
                </a:rPr>
                <a:t>MSP </a:t>
              </a:r>
              <a:endParaRPr kumimoji="0" sz="900" b="1" i="0" u="none" strike="noStrike" kern="0" cap="none" spc="0" normalizeH="0" baseline="0" noProof="0">
                <a:ln>
                  <a:noFill/>
                </a:ln>
                <a:solidFill>
                  <a:srgbClr val="37B1B8"/>
                </a:solidFill>
                <a:effectLst/>
                <a:uLnTx/>
                <a:uFillTx/>
                <a:latin typeface="Arial"/>
                <a:cs typeface="Arial"/>
                <a:sym typeface="Arial"/>
              </a:endParaRPr>
            </a:p>
          </p:txBody>
        </p:sp>
        <p:sp>
          <p:nvSpPr>
            <p:cNvPr id="166" name="Google Shape;166;g1ca224a5abe_1_881"/>
            <p:cNvSpPr/>
            <p:nvPr/>
          </p:nvSpPr>
          <p:spPr>
            <a:xfrm>
              <a:off x="280012" y="745872"/>
              <a:ext cx="710700" cy="710700"/>
            </a:xfrm>
            <a:prstGeom prst="ellipse">
              <a:avLst/>
            </a:prstGeom>
            <a:solidFill>
              <a:schemeClr val="lt1"/>
            </a:solidFill>
            <a:ln w="25400" cap="flat" cmpd="sng">
              <a:solidFill>
                <a:srgbClr val="00889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g1ca224a5abe_1_881"/>
            <p:cNvSpPr txBox="1"/>
            <p:nvPr/>
          </p:nvSpPr>
          <p:spPr>
            <a:xfrm>
              <a:off x="384106" y="849966"/>
              <a:ext cx="502500" cy="502500"/>
            </a:xfrm>
            <a:prstGeom prst="rect">
              <a:avLst/>
            </a:prstGeom>
            <a:noFill/>
            <a:ln>
              <a:noFill/>
            </a:ln>
          </p:spPr>
          <p:txBody>
            <a:bodyPr spcFirstLastPara="1" wrap="square" lIns="8875" tIns="8875" rIns="8875" bIns="8875" anchor="ctr" anchorCtr="0">
              <a:noAutofit/>
            </a:bodyPr>
            <a:lstStyle/>
            <a:p>
              <a:pPr marL="0" marR="0" lvl="0" indent="0" algn="ctr" defTabSz="914400" rtl="0" eaLnBrk="1" fontAlgn="auto" latinLnBrk="0" hangingPunct="1">
                <a:lnSpc>
                  <a:spcPct val="90000"/>
                </a:lnSpc>
                <a:spcBef>
                  <a:spcPts val="300"/>
                </a:spcBef>
                <a:spcAft>
                  <a:spcPts val="0"/>
                </a:spcAft>
                <a:buClr>
                  <a:srgbClr val="FFFFFF"/>
                </a:buClr>
                <a:buSzPts val="700"/>
                <a:buFont typeface="Roboto Condensed"/>
                <a:buNone/>
                <a:tabLst/>
                <a:defRPr/>
              </a:pPr>
              <a:r>
                <a:rPr kumimoji="0" lang="fr-FR" sz="900" b="1" i="0" u="none" strike="noStrike" kern="0" cap="none" spc="0" normalizeH="0" baseline="0" noProof="0">
                  <a:ln>
                    <a:noFill/>
                  </a:ln>
                  <a:solidFill>
                    <a:srgbClr val="37B1B8"/>
                  </a:solidFill>
                  <a:effectLst/>
                  <a:uLnTx/>
                  <a:uFillTx/>
                  <a:latin typeface="Arial"/>
                  <a:cs typeface="Arial"/>
                  <a:sym typeface="Arial"/>
                </a:rPr>
                <a:t>CH/CHU</a:t>
              </a:r>
              <a:endParaRPr kumimoji="0" sz="1700" b="1" i="0" u="none" strike="noStrike" kern="0" cap="none" spc="0" normalizeH="0" baseline="0" noProof="0">
                <a:ln>
                  <a:noFill/>
                </a:ln>
                <a:solidFill>
                  <a:srgbClr val="37B1B8"/>
                </a:solidFill>
                <a:effectLst/>
                <a:uLnTx/>
                <a:uFillTx/>
                <a:latin typeface="Arial"/>
                <a:cs typeface="Arial"/>
                <a:sym typeface="Arial"/>
              </a:endParaRPr>
            </a:p>
          </p:txBody>
        </p:sp>
      </p:grpSp>
      <p:grpSp>
        <p:nvGrpSpPr>
          <p:cNvPr id="168" name="Google Shape;168;g1ca224a5abe_1_881"/>
          <p:cNvGrpSpPr/>
          <p:nvPr/>
        </p:nvGrpSpPr>
        <p:grpSpPr>
          <a:xfrm>
            <a:off x="6927685" y="429787"/>
            <a:ext cx="4411470" cy="2908397"/>
            <a:chOff x="1949771" y="2001309"/>
            <a:chExt cx="3630541" cy="2393545"/>
          </a:xfrm>
        </p:grpSpPr>
        <p:pic>
          <p:nvPicPr>
            <p:cNvPr id="169" name="Google Shape;169;g1ca224a5abe_1_881"/>
            <p:cNvPicPr preferRelativeResize="0"/>
            <p:nvPr/>
          </p:nvPicPr>
          <p:blipFill rotWithShape="1">
            <a:blip r:embed="rId3">
              <a:alphaModFix/>
            </a:blip>
            <a:srcRect/>
            <a:stretch/>
          </p:blipFill>
          <p:spPr>
            <a:xfrm>
              <a:off x="1949771" y="2001313"/>
              <a:ext cx="3630541" cy="2393541"/>
            </a:xfrm>
            <a:prstGeom prst="rect">
              <a:avLst/>
            </a:prstGeom>
            <a:noFill/>
            <a:ln>
              <a:noFill/>
            </a:ln>
          </p:spPr>
        </p:pic>
        <p:sp>
          <p:nvSpPr>
            <p:cNvPr id="170" name="Google Shape;170;g1ca224a5abe_1_881"/>
            <p:cNvSpPr txBox="1"/>
            <p:nvPr/>
          </p:nvSpPr>
          <p:spPr>
            <a:xfrm>
              <a:off x="1949788" y="2001309"/>
              <a:ext cx="2218800" cy="291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700" b="1" i="0" u="none" strike="noStrike" kern="0" cap="none" spc="0" normalizeH="0" baseline="0" noProof="0">
                  <a:ln>
                    <a:noFill/>
                  </a:ln>
                  <a:solidFill>
                    <a:srgbClr val="ED6E73"/>
                  </a:solidFill>
                  <a:effectLst/>
                  <a:uLnTx/>
                  <a:uFillTx/>
                  <a:latin typeface="Arial"/>
                  <a:cs typeface="Arial"/>
                  <a:sym typeface="Arial"/>
                </a:rPr>
                <a:t>Personne âgée</a:t>
              </a:r>
              <a:endParaRPr kumimoji="0" sz="1300" b="1" i="0" u="none" strike="noStrike" kern="0" cap="none" spc="0" normalizeH="0" baseline="0" noProof="0">
                <a:ln>
                  <a:noFill/>
                </a:ln>
                <a:solidFill>
                  <a:srgbClr val="ED6E73"/>
                </a:solidFill>
                <a:effectLst/>
                <a:uLnTx/>
                <a:uFillTx/>
                <a:latin typeface="Arial"/>
                <a:cs typeface="Arial"/>
                <a:sym typeface="Arial"/>
              </a:endParaRPr>
            </a:p>
          </p:txBody>
        </p:sp>
      </p:grpSp>
      <p:pic>
        <p:nvPicPr>
          <p:cNvPr id="171" name="Google Shape;171;g1ca224a5abe_1_881"/>
          <p:cNvPicPr preferRelativeResize="0"/>
          <p:nvPr/>
        </p:nvPicPr>
        <p:blipFill rotWithShape="1">
          <a:blip r:embed="rId4">
            <a:alphaModFix/>
          </a:blip>
          <a:srcRect/>
          <a:stretch/>
        </p:blipFill>
        <p:spPr>
          <a:xfrm>
            <a:off x="2961724" y="3650650"/>
            <a:ext cx="8377426" cy="3133350"/>
          </a:xfrm>
          <a:prstGeom prst="rect">
            <a:avLst/>
          </a:prstGeom>
          <a:noFill/>
          <a:ln w="19050" cap="flat" cmpd="sng">
            <a:solidFill>
              <a:srgbClr val="37B1B8"/>
            </a:solidFill>
            <a:prstDash val="solid"/>
            <a:round/>
            <a:headEnd type="none" w="sm" len="sm"/>
            <a:tailEnd type="none" w="sm" len="sm"/>
          </a:ln>
        </p:spPr>
      </p:pic>
      <p:sp>
        <p:nvSpPr>
          <p:cNvPr id="172" name="Google Shape;172;g1ca224a5abe_1_881"/>
          <p:cNvSpPr txBox="1"/>
          <p:nvPr/>
        </p:nvSpPr>
        <p:spPr>
          <a:xfrm>
            <a:off x="214750" y="2722450"/>
            <a:ext cx="2589900" cy="2666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r>
              <a:rPr kumimoji="0" lang="fr-FR" sz="2200" b="1" i="0" u="none" strike="noStrike" kern="0" cap="none" spc="0" normalizeH="0" baseline="0" noProof="0">
                <a:ln>
                  <a:noFill/>
                </a:ln>
                <a:solidFill>
                  <a:srgbClr val="37B1B8"/>
                </a:solidFill>
                <a:effectLst/>
                <a:uLnTx/>
                <a:uFillTx/>
                <a:latin typeface="Arial"/>
                <a:cs typeface="Arial"/>
                <a:sym typeface="Arial"/>
              </a:rPr>
              <a:t>Mesure de la maturité de l’ensemble des acteurs  concernés par le parcours PA sur le territoire choisi</a:t>
            </a:r>
            <a:endParaRPr kumimoji="0" sz="2200" b="1" i="0" u="none" strike="noStrike" kern="0" cap="none" spc="0" normalizeH="0" baseline="0" noProof="0">
              <a:ln>
                <a:noFill/>
              </a:ln>
              <a:solidFill>
                <a:srgbClr val="37B1B8"/>
              </a:solidFill>
              <a:effectLst/>
              <a:uLnTx/>
              <a:uFillTx/>
              <a:latin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endParaRPr kumimoji="0" sz="2200" b="1" i="0" u="none" strike="noStrike" kern="0" cap="none" spc="0" normalizeH="0" baseline="0" noProof="0">
              <a:ln>
                <a:noFill/>
              </a:ln>
              <a:solidFill>
                <a:srgbClr val="37B1B8"/>
              </a:solidFill>
              <a:effectLst/>
              <a:uLnTx/>
              <a:uFillTx/>
              <a:latin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r>
              <a:rPr kumimoji="0" lang="fr-FR" sz="2500" b="1" i="0" u="none" strike="noStrike" kern="0" cap="none" spc="0" normalizeH="0" baseline="0" noProof="0">
                <a:ln>
                  <a:noFill/>
                </a:ln>
                <a:solidFill>
                  <a:srgbClr val="37B1B8"/>
                </a:solidFill>
                <a:effectLst/>
                <a:uLnTx/>
                <a:uFillTx/>
                <a:latin typeface="Arial"/>
                <a:cs typeface="Arial"/>
                <a:sym typeface="Arial"/>
              </a:rPr>
              <a:t> </a:t>
            </a:r>
            <a:endParaRPr kumimoji="0" sz="2500" b="1" i="0" u="none" strike="noStrike" kern="0" cap="none" spc="0" normalizeH="0" baseline="0" noProof="0">
              <a:ln>
                <a:noFill/>
              </a:ln>
              <a:solidFill>
                <a:srgbClr val="37B1B8"/>
              </a:solidFill>
              <a:effectLst/>
              <a:uLnTx/>
              <a:uFillTx/>
              <a:latin typeface="Arial"/>
              <a:ea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endParaRPr kumimoji="0" sz="700" b="1" i="0" u="none" strike="noStrike" kern="0" cap="none" spc="0" normalizeH="0" baseline="0" noProof="0">
              <a:ln>
                <a:noFill/>
              </a:ln>
              <a:solidFill>
                <a:srgbClr val="37B1B8"/>
              </a:solidFill>
              <a:effectLst/>
              <a:uLnTx/>
              <a:uFillTx/>
              <a:latin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endParaRPr kumimoji="0" sz="1500" b="1" i="0" u="none" strike="noStrike" kern="0" cap="none" spc="0" normalizeH="0" baseline="0" noProof="0">
              <a:ln>
                <a:noFill/>
              </a:ln>
              <a:solidFill>
                <a:srgbClr val="37B1B8"/>
              </a:solidFill>
              <a:effectLst/>
              <a:uLnTx/>
              <a:uFillTx/>
              <a:latin typeface="Arial"/>
              <a:cs typeface="Arial"/>
              <a:sym typeface="Arial"/>
            </a:endParaRPr>
          </a:p>
        </p:txBody>
      </p:sp>
    </p:spTree>
    <p:extLst>
      <p:ext uri="{BB962C8B-B14F-4D97-AF65-F5344CB8AC3E}">
        <p14:creationId xmlns:p14="http://schemas.microsoft.com/office/powerpoint/2010/main" val="1417350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
          <p:cNvSpPr txBox="1"/>
          <p:nvPr/>
        </p:nvSpPr>
        <p:spPr>
          <a:xfrm>
            <a:off x="2881746" y="2925949"/>
            <a:ext cx="860367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600" b="1" i="0" u="none" strike="noStrike" cap="none">
                <a:solidFill>
                  <a:schemeClr val="lt1"/>
                </a:solidFill>
                <a:highlight>
                  <a:srgbClr val="4888C7"/>
                </a:highlight>
                <a:latin typeface="Arial"/>
                <a:ea typeface="Arial"/>
                <a:cs typeface="Arial"/>
                <a:sym typeface="Arial"/>
              </a:rPr>
              <a:t> Développer la prévention</a:t>
            </a:r>
            <a:r>
              <a:rPr lang="fr-FR" sz="3600" b="1" i="0" u="none" strike="noStrike" cap="none">
                <a:solidFill>
                  <a:srgbClr val="4888C7"/>
                </a:solidFill>
                <a:highlight>
                  <a:srgbClr val="4888C7"/>
                </a:highlight>
                <a:latin typeface="Arial"/>
                <a:ea typeface="Arial"/>
                <a:cs typeface="Arial"/>
                <a:sym typeface="Arial"/>
              </a:rPr>
              <a:t>. </a:t>
            </a:r>
            <a:r>
              <a:rPr lang="fr-FR" sz="3600" b="1" i="0" u="none" strike="noStrike" cap="none">
                <a:solidFill>
                  <a:schemeClr val="lt1"/>
                </a:solidFill>
                <a:highlight>
                  <a:srgbClr val="4888C7"/>
                </a:highlight>
                <a:latin typeface="Arial"/>
                <a:ea typeface="Arial"/>
                <a:cs typeface="Arial"/>
                <a:sym typeface="Arial"/>
              </a:rPr>
              <a:t> </a:t>
            </a:r>
            <a:br>
              <a:rPr lang="fr-FR" sz="3600" b="1" i="0" u="none" strike="noStrike" cap="none">
                <a:solidFill>
                  <a:schemeClr val="lt1"/>
                </a:solidFill>
                <a:highlight>
                  <a:srgbClr val="4888C7"/>
                </a:highlight>
                <a:latin typeface="Arial"/>
                <a:ea typeface="Arial"/>
                <a:cs typeface="Arial"/>
                <a:sym typeface="Arial"/>
              </a:rPr>
            </a:br>
            <a:r>
              <a:rPr lang="fr-FR" sz="3600" b="1" i="0" u="none" strike="noStrike" cap="none">
                <a:solidFill>
                  <a:schemeClr val="lt1"/>
                </a:solidFill>
                <a:highlight>
                  <a:srgbClr val="4888C7"/>
                </a:highlight>
                <a:latin typeface="Arial"/>
                <a:ea typeface="Arial"/>
                <a:cs typeface="Arial"/>
                <a:sym typeface="Arial"/>
              </a:rPr>
              <a:t> et rendre</a:t>
            </a:r>
            <a:r>
              <a:rPr lang="fr-FR" sz="3600" b="1" i="0" u="none" strike="noStrike" cap="none">
                <a:solidFill>
                  <a:srgbClr val="4888C7"/>
                </a:solidFill>
                <a:highlight>
                  <a:srgbClr val="4888C7"/>
                </a:highlight>
                <a:latin typeface="Arial"/>
                <a:ea typeface="Arial"/>
                <a:cs typeface="Arial"/>
                <a:sym typeface="Arial"/>
              </a:rPr>
              <a:t> </a:t>
            </a:r>
            <a:r>
              <a:rPr lang="fr-FR" sz="3600" b="1" i="0" u="none" strike="noStrike" cap="none">
                <a:solidFill>
                  <a:schemeClr val="lt1"/>
                </a:solidFill>
                <a:highlight>
                  <a:srgbClr val="4888C7"/>
                </a:highlight>
                <a:latin typeface="Arial"/>
                <a:ea typeface="Arial"/>
                <a:cs typeface="Arial"/>
                <a:sym typeface="Arial"/>
              </a:rPr>
              <a:t>chacun acteur de sa santé</a:t>
            </a:r>
            <a:r>
              <a:rPr lang="fr-FR" sz="3600" b="1" i="0" u="none" strike="noStrike" cap="none">
                <a:solidFill>
                  <a:srgbClr val="4888C7"/>
                </a:solidFill>
                <a:highlight>
                  <a:srgbClr val="4888C7"/>
                </a:highlight>
                <a:latin typeface="Arial"/>
                <a:ea typeface="Arial"/>
                <a:cs typeface="Arial"/>
                <a:sym typeface="Arial"/>
              </a:rPr>
              <a:t>.</a:t>
            </a:r>
            <a:endParaRPr sz="3600" b="1">
              <a:solidFill>
                <a:schemeClr val="lt1"/>
              </a:solidFill>
              <a:highlight>
                <a:srgbClr val="4888C7"/>
              </a:highlight>
              <a:latin typeface="Arial"/>
              <a:ea typeface="Arial"/>
              <a:cs typeface="Arial"/>
              <a:sym typeface="Arial"/>
            </a:endParaRPr>
          </a:p>
        </p:txBody>
      </p:sp>
      <p:pic>
        <p:nvPicPr>
          <p:cNvPr id="301" name="Google Shape;301;p2"/>
          <p:cNvPicPr preferRelativeResize="0"/>
          <p:nvPr/>
        </p:nvPicPr>
        <p:blipFill rotWithShape="1">
          <a:blip r:embed="rId3">
            <a:alphaModFix/>
          </a:blip>
          <a:srcRect/>
          <a:stretch/>
        </p:blipFill>
        <p:spPr>
          <a:xfrm>
            <a:off x="3038541" y="2410691"/>
            <a:ext cx="2371262" cy="364809"/>
          </a:xfrm>
          <a:prstGeom prst="rect">
            <a:avLst/>
          </a:prstGeom>
          <a:noFill/>
          <a:ln>
            <a:noFill/>
          </a:ln>
        </p:spPr>
      </p:pic>
      <p:sp>
        <p:nvSpPr>
          <p:cNvPr id="302" name="Google Shape;302;p2"/>
          <p:cNvSpPr txBox="1"/>
          <p:nvPr/>
        </p:nvSpPr>
        <p:spPr>
          <a:xfrm>
            <a:off x="3038541" y="5646352"/>
            <a:ext cx="8283000" cy="104641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Clr>
                <a:schemeClr val="dk1"/>
              </a:buClr>
              <a:buFont typeface="Arial"/>
              <a:buNone/>
            </a:pPr>
            <a:r>
              <a:rPr lang="fr-FR" b="1" dirty="0">
                <a:solidFill>
                  <a:schemeClr val="lt1"/>
                </a:solidFill>
                <a:highlight>
                  <a:srgbClr val="4888C7"/>
                </a:highlight>
              </a:rPr>
              <a:t>Intervenants :</a:t>
            </a:r>
            <a:endParaRPr dirty="0"/>
          </a:p>
          <a:p>
            <a:pPr algn="r"/>
            <a:r>
              <a:rPr lang="fr-FR" dirty="0" smtClean="0"/>
              <a:t>Héla </a:t>
            </a:r>
            <a:r>
              <a:rPr lang="fr-FR" dirty="0" err="1" smtClean="0"/>
              <a:t>Ghariani</a:t>
            </a:r>
            <a:r>
              <a:rPr lang="fr-FR" dirty="0" smtClean="0"/>
              <a:t>, Pierre Dubreuil, DNS </a:t>
            </a:r>
            <a:endParaRPr lang="fr-FR" dirty="0"/>
          </a:p>
          <a:p>
            <a:pPr algn="r"/>
            <a:r>
              <a:rPr lang="fr-FR" dirty="0" smtClean="0">
                <a:solidFill>
                  <a:schemeClr val="tx1"/>
                </a:solidFill>
              </a:rPr>
              <a:t>Audrey </a:t>
            </a:r>
            <a:r>
              <a:rPr lang="fr-FR" dirty="0">
                <a:solidFill>
                  <a:schemeClr val="tx1"/>
                </a:solidFill>
              </a:rPr>
              <a:t>Martino, sous-directrice CPAM des Bouches du Rhône</a:t>
            </a:r>
          </a:p>
          <a:p>
            <a:pPr marL="0" lvl="0" indent="0" algn="r" rtl="0">
              <a:spcBef>
                <a:spcPts val="0"/>
              </a:spcBef>
              <a:spcAft>
                <a:spcPts val="0"/>
              </a:spcAft>
              <a:buNone/>
            </a:pPr>
            <a:r>
              <a:rPr lang="fr-FR" dirty="0" smtClean="0"/>
              <a:t>Sylvia </a:t>
            </a:r>
            <a:r>
              <a:rPr lang="fr-FR" dirty="0"/>
              <a:t>Lenoir, Coordinatrice régionale, France </a:t>
            </a:r>
            <a:r>
              <a:rPr lang="fr-FR" dirty="0" err="1"/>
              <a:t>Assos</a:t>
            </a:r>
            <a:r>
              <a:rPr lang="fr-FR" dirty="0"/>
              <a:t> </a:t>
            </a:r>
            <a:r>
              <a:rPr lang="fr-FR" dirty="0" smtClean="0"/>
              <a:t>Santé</a:t>
            </a:r>
            <a:endParaRP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g1ca224a5abe_1_929"/>
          <p:cNvPicPr preferRelativeResize="0"/>
          <p:nvPr/>
        </p:nvPicPr>
        <p:blipFill>
          <a:blip r:embed="rId3">
            <a:alphaModFix/>
          </a:blip>
          <a:stretch>
            <a:fillRect/>
          </a:stretch>
        </p:blipFill>
        <p:spPr>
          <a:xfrm>
            <a:off x="2465225" y="289775"/>
            <a:ext cx="7520200" cy="3546476"/>
          </a:xfrm>
          <a:prstGeom prst="rect">
            <a:avLst/>
          </a:prstGeom>
          <a:noFill/>
          <a:ln w="9525" cap="flat" cmpd="sng">
            <a:solidFill>
              <a:srgbClr val="37B1B8"/>
            </a:solidFill>
            <a:prstDash val="solid"/>
            <a:round/>
            <a:headEnd type="none" w="sm" len="sm"/>
            <a:tailEnd type="none" w="sm" len="sm"/>
          </a:ln>
        </p:spPr>
      </p:pic>
      <p:pic>
        <p:nvPicPr>
          <p:cNvPr id="178" name="Google Shape;178;g1ca224a5abe_1_929"/>
          <p:cNvPicPr preferRelativeResize="0"/>
          <p:nvPr/>
        </p:nvPicPr>
        <p:blipFill>
          <a:blip r:embed="rId4">
            <a:alphaModFix/>
          </a:blip>
          <a:stretch>
            <a:fillRect/>
          </a:stretch>
        </p:blipFill>
        <p:spPr>
          <a:xfrm>
            <a:off x="2465225" y="3914675"/>
            <a:ext cx="7520200" cy="2767575"/>
          </a:xfrm>
          <a:prstGeom prst="rect">
            <a:avLst/>
          </a:prstGeom>
          <a:noFill/>
          <a:ln w="9525" cap="flat" cmpd="sng">
            <a:solidFill>
              <a:srgbClr val="37B1B8"/>
            </a:solidFill>
            <a:prstDash val="solid"/>
            <a:round/>
            <a:headEnd type="none" w="sm" len="sm"/>
            <a:tailEnd type="none" w="sm" len="sm"/>
          </a:ln>
        </p:spPr>
      </p:pic>
      <p:sp>
        <p:nvSpPr>
          <p:cNvPr id="179" name="Google Shape;179;g1ca224a5abe_1_929"/>
          <p:cNvSpPr txBox="1"/>
          <p:nvPr/>
        </p:nvSpPr>
        <p:spPr>
          <a:xfrm>
            <a:off x="9985425" y="352025"/>
            <a:ext cx="1929600" cy="19971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r>
              <a:rPr kumimoji="0" lang="fr-FR" sz="2300" b="1" i="0" u="none" strike="noStrike" kern="0" cap="none" spc="0" normalizeH="0" baseline="0" noProof="0">
                <a:ln>
                  <a:noFill/>
                </a:ln>
                <a:solidFill>
                  <a:srgbClr val="37B1B8"/>
                </a:solidFill>
                <a:effectLst/>
                <a:uLnTx/>
                <a:uFillTx/>
                <a:latin typeface="Arial"/>
                <a:cs typeface="Arial"/>
                <a:sym typeface="Arial"/>
              </a:rPr>
              <a:t>Exemple </a:t>
            </a:r>
            <a:endParaRPr kumimoji="0" sz="2300" b="1" i="0" u="none" strike="noStrike" kern="0" cap="none" spc="0" normalizeH="0" baseline="0" noProof="0">
              <a:ln>
                <a:noFill/>
              </a:ln>
              <a:solidFill>
                <a:srgbClr val="37B1B8"/>
              </a:solidFill>
              <a:effectLst/>
              <a:uLnTx/>
              <a:uFillTx/>
              <a:latin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r>
              <a:rPr kumimoji="0" lang="fr-FR" sz="2300" b="1" i="0" u="none" strike="noStrike" kern="0" cap="none" spc="0" normalizeH="0" baseline="0" noProof="0">
                <a:ln>
                  <a:noFill/>
                </a:ln>
                <a:solidFill>
                  <a:srgbClr val="37B1B8"/>
                </a:solidFill>
                <a:effectLst/>
                <a:uLnTx/>
                <a:uFillTx/>
                <a:latin typeface="Arial"/>
                <a:cs typeface="Arial"/>
                <a:sym typeface="Arial"/>
              </a:rPr>
              <a:t>de</a:t>
            </a:r>
            <a:endParaRPr kumimoji="0" sz="2300" b="1" i="0" u="none" strike="noStrike" kern="0" cap="none" spc="0" normalizeH="0" baseline="0" noProof="0">
              <a:ln>
                <a:noFill/>
              </a:ln>
              <a:solidFill>
                <a:srgbClr val="37B1B8"/>
              </a:solidFill>
              <a:effectLst/>
              <a:uLnTx/>
              <a:uFillTx/>
              <a:latin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r>
              <a:rPr kumimoji="0" lang="fr-FR" sz="2300" b="1" i="0" u="none" strike="noStrike" kern="0" cap="none" spc="0" normalizeH="0" baseline="0" noProof="0">
                <a:ln>
                  <a:noFill/>
                </a:ln>
                <a:solidFill>
                  <a:srgbClr val="37B1B8"/>
                </a:solidFill>
                <a:effectLst/>
                <a:uLnTx/>
                <a:uFillTx/>
                <a:latin typeface="Arial"/>
                <a:cs typeface="Arial"/>
                <a:sym typeface="Arial"/>
              </a:rPr>
              <a:t>Maturité </a:t>
            </a:r>
            <a:endParaRPr kumimoji="0" sz="2300" b="1" i="0" u="none" strike="noStrike" kern="0" cap="none" spc="0" normalizeH="0" baseline="0" noProof="0">
              <a:ln>
                <a:noFill/>
              </a:ln>
              <a:solidFill>
                <a:srgbClr val="37B1B8"/>
              </a:solidFill>
              <a:effectLst/>
              <a:uLnTx/>
              <a:uFillTx/>
              <a:latin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r>
              <a:rPr kumimoji="0" lang="fr-FR" sz="2300" b="1" i="0" u="none" strike="noStrike" kern="0" cap="none" spc="0" normalizeH="0" baseline="0" noProof="0">
                <a:ln>
                  <a:noFill/>
                </a:ln>
                <a:solidFill>
                  <a:srgbClr val="37B1B8"/>
                </a:solidFill>
                <a:effectLst/>
                <a:uLnTx/>
                <a:uFillTx/>
                <a:latin typeface="Arial"/>
                <a:cs typeface="Arial"/>
                <a:sym typeface="Arial"/>
              </a:rPr>
              <a:t>des DAC</a:t>
            </a:r>
            <a:endParaRPr kumimoji="0" sz="2300" b="1" i="0" u="none" strike="noStrike" kern="0" cap="none" spc="0" normalizeH="0" baseline="0" noProof="0">
              <a:ln>
                <a:noFill/>
              </a:ln>
              <a:solidFill>
                <a:srgbClr val="37B1B8"/>
              </a:solidFill>
              <a:effectLst/>
              <a:uLnTx/>
              <a:uFillTx/>
              <a:latin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endParaRPr kumimoji="0" sz="2300" b="1" i="0" u="none" strike="noStrike" kern="0" cap="none" spc="0" normalizeH="0" baseline="0" noProof="0">
              <a:ln>
                <a:noFill/>
              </a:ln>
              <a:solidFill>
                <a:srgbClr val="37B1B8"/>
              </a:solidFill>
              <a:effectLst/>
              <a:uLnTx/>
              <a:uFillTx/>
              <a:latin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r>
              <a:rPr kumimoji="0" lang="fr-FR" sz="2600" b="1" i="0" u="none" strike="noStrike" kern="0" cap="none" spc="0" normalizeH="0" baseline="0" noProof="0">
                <a:ln>
                  <a:noFill/>
                </a:ln>
                <a:solidFill>
                  <a:srgbClr val="37B1B8"/>
                </a:solidFill>
                <a:effectLst/>
                <a:uLnTx/>
                <a:uFillTx/>
                <a:latin typeface="Arial"/>
                <a:cs typeface="Arial"/>
                <a:sym typeface="Arial"/>
              </a:rPr>
              <a:t> </a:t>
            </a:r>
            <a:endParaRPr kumimoji="0" sz="2600" b="1" i="0" u="none" strike="noStrike" kern="0" cap="none" spc="0" normalizeH="0" baseline="0" noProof="0">
              <a:ln>
                <a:noFill/>
              </a:ln>
              <a:solidFill>
                <a:srgbClr val="37B1B8"/>
              </a:solidFill>
              <a:effectLst/>
              <a:uLnTx/>
              <a:uFillTx/>
              <a:latin typeface="Arial"/>
              <a:ea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endParaRPr kumimoji="0" sz="800" b="1" i="0" u="none" strike="noStrike" kern="0" cap="none" spc="0" normalizeH="0" baseline="0" noProof="0">
              <a:ln>
                <a:noFill/>
              </a:ln>
              <a:solidFill>
                <a:srgbClr val="37B1B8"/>
              </a:solidFill>
              <a:effectLst/>
              <a:uLnTx/>
              <a:uFillTx/>
              <a:latin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37B1B8"/>
              </a:solidFill>
              <a:effectLst/>
              <a:uLnTx/>
              <a:uFillTx/>
              <a:latin typeface="Arial"/>
              <a:cs typeface="Arial"/>
              <a:sym typeface="Arial"/>
            </a:endParaRPr>
          </a:p>
        </p:txBody>
      </p:sp>
      <p:sp>
        <p:nvSpPr>
          <p:cNvPr id="180" name="Google Shape;180;g1ca224a5abe_1_929"/>
          <p:cNvSpPr txBox="1"/>
          <p:nvPr/>
        </p:nvSpPr>
        <p:spPr>
          <a:xfrm>
            <a:off x="9985425" y="3960550"/>
            <a:ext cx="1929600" cy="19971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r>
              <a:rPr kumimoji="0" lang="fr-FR" sz="2300" b="1" i="0" u="none" strike="noStrike" kern="0" cap="none" spc="0" normalizeH="0" baseline="0" noProof="0">
                <a:ln>
                  <a:noFill/>
                </a:ln>
                <a:solidFill>
                  <a:srgbClr val="37B1B8"/>
                </a:solidFill>
                <a:effectLst/>
                <a:uLnTx/>
                <a:uFillTx/>
                <a:latin typeface="Arial"/>
                <a:cs typeface="Arial"/>
                <a:sym typeface="Arial"/>
              </a:rPr>
              <a:t>Exemple</a:t>
            </a:r>
            <a:endParaRPr kumimoji="0" sz="2300" b="1" i="0" u="none" strike="noStrike" kern="0" cap="none" spc="0" normalizeH="0" baseline="0" noProof="0">
              <a:ln>
                <a:noFill/>
              </a:ln>
              <a:solidFill>
                <a:srgbClr val="37B1B8"/>
              </a:solidFill>
              <a:effectLst/>
              <a:uLnTx/>
              <a:uFillTx/>
              <a:latin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r>
              <a:rPr kumimoji="0" lang="fr-FR" sz="2300" b="1" i="0" u="none" strike="noStrike" kern="0" cap="none" spc="0" normalizeH="0" baseline="0" noProof="0">
                <a:ln>
                  <a:noFill/>
                </a:ln>
                <a:solidFill>
                  <a:srgbClr val="37B1B8"/>
                </a:solidFill>
                <a:effectLst/>
                <a:uLnTx/>
                <a:uFillTx/>
                <a:latin typeface="Arial"/>
                <a:cs typeface="Arial"/>
                <a:sym typeface="Arial"/>
              </a:rPr>
              <a:t>de</a:t>
            </a:r>
            <a:endParaRPr kumimoji="0" sz="2300" b="1" i="0" u="none" strike="noStrike" kern="0" cap="none" spc="0" normalizeH="0" baseline="0" noProof="0">
              <a:ln>
                <a:noFill/>
              </a:ln>
              <a:solidFill>
                <a:srgbClr val="37B1B8"/>
              </a:solidFill>
              <a:effectLst/>
              <a:uLnTx/>
              <a:uFillTx/>
              <a:latin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r>
              <a:rPr kumimoji="0" lang="fr-FR" sz="2300" b="1" i="0" u="none" strike="noStrike" kern="0" cap="none" spc="0" normalizeH="0" baseline="0" noProof="0">
                <a:ln>
                  <a:noFill/>
                </a:ln>
                <a:solidFill>
                  <a:srgbClr val="37B1B8"/>
                </a:solidFill>
                <a:effectLst/>
                <a:uLnTx/>
                <a:uFillTx/>
                <a:latin typeface="Arial"/>
                <a:cs typeface="Arial"/>
                <a:sym typeface="Arial"/>
              </a:rPr>
              <a:t>Maturité </a:t>
            </a:r>
            <a:endParaRPr kumimoji="0" sz="2300" b="1" i="0" u="none" strike="noStrike" kern="0" cap="none" spc="0" normalizeH="0" baseline="0" noProof="0">
              <a:ln>
                <a:noFill/>
              </a:ln>
              <a:solidFill>
                <a:srgbClr val="37B1B8"/>
              </a:solidFill>
              <a:effectLst/>
              <a:uLnTx/>
              <a:uFillTx/>
              <a:latin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r>
              <a:rPr kumimoji="0" lang="fr-FR" sz="2300" b="1" i="0" u="none" strike="noStrike" kern="0" cap="none" spc="0" normalizeH="0" baseline="0" noProof="0">
                <a:ln>
                  <a:noFill/>
                </a:ln>
                <a:solidFill>
                  <a:srgbClr val="37B1B8"/>
                </a:solidFill>
                <a:effectLst/>
                <a:uLnTx/>
                <a:uFillTx/>
                <a:latin typeface="Arial"/>
                <a:cs typeface="Arial"/>
                <a:sym typeface="Arial"/>
              </a:rPr>
              <a:t>des ES</a:t>
            </a:r>
            <a:endParaRPr kumimoji="0" sz="2300" b="1" i="0" u="none" strike="noStrike" kern="0" cap="none" spc="0" normalizeH="0" baseline="0" noProof="0">
              <a:ln>
                <a:noFill/>
              </a:ln>
              <a:solidFill>
                <a:srgbClr val="37B1B8"/>
              </a:solidFill>
              <a:effectLst/>
              <a:uLnTx/>
              <a:uFillTx/>
              <a:latin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endParaRPr kumimoji="0" sz="2300" b="1" i="0" u="none" strike="noStrike" kern="0" cap="none" spc="0" normalizeH="0" baseline="0" noProof="0">
              <a:ln>
                <a:noFill/>
              </a:ln>
              <a:solidFill>
                <a:srgbClr val="37B1B8"/>
              </a:solidFill>
              <a:effectLst/>
              <a:uLnTx/>
              <a:uFillTx/>
              <a:latin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r>
              <a:rPr kumimoji="0" lang="fr-FR" sz="2600" b="1" i="0" u="none" strike="noStrike" kern="0" cap="none" spc="0" normalizeH="0" baseline="0" noProof="0">
                <a:ln>
                  <a:noFill/>
                </a:ln>
                <a:solidFill>
                  <a:srgbClr val="37B1B8"/>
                </a:solidFill>
                <a:effectLst/>
                <a:uLnTx/>
                <a:uFillTx/>
                <a:latin typeface="Arial"/>
                <a:cs typeface="Arial"/>
                <a:sym typeface="Arial"/>
              </a:rPr>
              <a:t> </a:t>
            </a:r>
            <a:endParaRPr kumimoji="0" sz="2600" b="1" i="0" u="none" strike="noStrike" kern="0" cap="none" spc="0" normalizeH="0" baseline="0" noProof="0">
              <a:ln>
                <a:noFill/>
              </a:ln>
              <a:solidFill>
                <a:srgbClr val="37B1B8"/>
              </a:solidFill>
              <a:effectLst/>
              <a:uLnTx/>
              <a:uFillTx/>
              <a:latin typeface="Arial"/>
              <a:ea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endParaRPr kumimoji="0" sz="800" b="1" i="0" u="none" strike="noStrike" kern="0" cap="none" spc="0" normalizeH="0" baseline="0" noProof="0">
              <a:ln>
                <a:noFill/>
              </a:ln>
              <a:solidFill>
                <a:srgbClr val="37B1B8"/>
              </a:solidFill>
              <a:effectLst/>
              <a:uLnTx/>
              <a:uFillTx/>
              <a:latin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37B1B8"/>
              </a:solidFill>
              <a:effectLst/>
              <a:uLnTx/>
              <a:uFillTx/>
              <a:latin typeface="Arial"/>
              <a:cs typeface="Arial"/>
              <a:sym typeface="Arial"/>
            </a:endParaRPr>
          </a:p>
        </p:txBody>
      </p:sp>
    </p:spTree>
    <p:extLst>
      <p:ext uri="{BB962C8B-B14F-4D97-AF65-F5344CB8AC3E}">
        <p14:creationId xmlns:p14="http://schemas.microsoft.com/office/powerpoint/2010/main" val="40289120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g1c92e39d168_0_208"/>
          <p:cNvPicPr preferRelativeResize="0"/>
          <p:nvPr/>
        </p:nvPicPr>
        <p:blipFill rotWithShape="1">
          <a:blip r:embed="rId3">
            <a:alphaModFix/>
          </a:blip>
          <a:srcRect/>
          <a:stretch/>
        </p:blipFill>
        <p:spPr>
          <a:xfrm>
            <a:off x="7076099" y="3855826"/>
            <a:ext cx="1263607" cy="632158"/>
          </a:xfrm>
          <a:prstGeom prst="rect">
            <a:avLst/>
          </a:prstGeom>
          <a:noFill/>
          <a:ln>
            <a:noFill/>
          </a:ln>
        </p:spPr>
      </p:pic>
      <p:sp>
        <p:nvSpPr>
          <p:cNvPr id="186" name="Google Shape;186;g1c92e39d168_0_208"/>
          <p:cNvSpPr txBox="1">
            <a:spLocks noGrp="1"/>
          </p:cNvSpPr>
          <p:nvPr>
            <p:ph type="title" idx="4294967295"/>
          </p:nvPr>
        </p:nvSpPr>
        <p:spPr>
          <a:xfrm>
            <a:off x="2612650" y="304750"/>
            <a:ext cx="8357700" cy="76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fr-FR" sz="3200" b="1">
                <a:solidFill>
                  <a:srgbClr val="37B1B8"/>
                </a:solidFill>
                <a:latin typeface="Arial"/>
                <a:ea typeface="Arial"/>
                <a:cs typeface="Arial"/>
                <a:sym typeface="Arial"/>
              </a:rPr>
              <a:t>Un accompagnement par </a:t>
            </a:r>
            <a:r>
              <a:rPr lang="fr-FR" sz="3200" b="1">
                <a:solidFill>
                  <a:srgbClr val="37B1B8"/>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palier</a:t>
            </a:r>
            <a:r>
              <a:rPr lang="fr-FR" sz="3200" b="1">
                <a:solidFill>
                  <a:srgbClr val="37B1B8"/>
                </a:solidFill>
                <a:latin typeface="Arial"/>
                <a:ea typeface="Arial"/>
                <a:cs typeface="Arial"/>
                <a:sym typeface="Arial"/>
              </a:rPr>
              <a:t>…</a:t>
            </a:r>
            <a:endParaRPr/>
          </a:p>
        </p:txBody>
      </p:sp>
      <p:grpSp>
        <p:nvGrpSpPr>
          <p:cNvPr id="187" name="Google Shape;187;g1c92e39d168_0_208"/>
          <p:cNvGrpSpPr/>
          <p:nvPr/>
        </p:nvGrpSpPr>
        <p:grpSpPr>
          <a:xfrm>
            <a:off x="2068665" y="686549"/>
            <a:ext cx="9689400" cy="6055840"/>
            <a:chOff x="1068804" y="0"/>
            <a:chExt cx="9689400" cy="6055840"/>
          </a:xfrm>
        </p:grpSpPr>
        <p:sp>
          <p:nvSpPr>
            <p:cNvPr id="188" name="Google Shape;188;g1c92e39d168_0_208"/>
            <p:cNvSpPr/>
            <p:nvPr/>
          </p:nvSpPr>
          <p:spPr>
            <a:xfrm>
              <a:off x="1068804" y="0"/>
              <a:ext cx="9689400" cy="6055800"/>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37B1B8">
                <a:alpha val="33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g1c92e39d168_0_208"/>
            <p:cNvSpPr/>
            <p:nvPr/>
          </p:nvSpPr>
          <p:spPr>
            <a:xfrm>
              <a:off x="1714781" y="4572047"/>
              <a:ext cx="222900" cy="222900"/>
            </a:xfrm>
            <a:prstGeom prst="ellipse">
              <a:avLst/>
            </a:prstGeom>
            <a:solidFill>
              <a:srgbClr val="ED6E7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g1c92e39d168_0_208"/>
            <p:cNvSpPr/>
            <p:nvPr/>
          </p:nvSpPr>
          <p:spPr>
            <a:xfrm>
              <a:off x="1893892" y="4614577"/>
              <a:ext cx="2141100" cy="144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g1c92e39d168_0_208"/>
            <p:cNvSpPr txBox="1"/>
            <p:nvPr/>
          </p:nvSpPr>
          <p:spPr>
            <a:xfrm>
              <a:off x="1893892" y="4614577"/>
              <a:ext cx="2141100" cy="1441200"/>
            </a:xfrm>
            <a:prstGeom prst="rect">
              <a:avLst/>
            </a:prstGeom>
            <a:noFill/>
            <a:ln>
              <a:noFill/>
            </a:ln>
          </p:spPr>
          <p:txBody>
            <a:bodyPr spcFirstLastPara="1" wrap="square" lIns="118075"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5C75"/>
                </a:buClr>
                <a:buSzPts val="2000"/>
                <a:buFont typeface="Roboto Condensed"/>
                <a:buNone/>
                <a:tabLst/>
                <a:defRPr/>
              </a:pPr>
              <a:r>
                <a:rPr kumimoji="0" lang="fr-FR" sz="2000" b="1" i="0" u="none" strike="noStrike" kern="0" cap="none" spc="0" normalizeH="0" baseline="0" noProof="0">
                  <a:ln>
                    <a:noFill/>
                  </a:ln>
                  <a:solidFill>
                    <a:srgbClr val="005C75"/>
                  </a:solidFill>
                  <a:effectLst/>
                  <a:uLnTx/>
                  <a:uFillTx/>
                  <a:latin typeface="Roboto Condensed"/>
                  <a:ea typeface="Roboto Condensed"/>
                  <a:cs typeface="Roboto Condensed"/>
                  <a:sym typeface="Roboto Condensed"/>
                </a:rPr>
                <a:t>Sécurité &amp; Identification</a:t>
              </a:r>
              <a:endParaRPr kumimoji="0" sz="15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700"/>
                </a:spcBef>
                <a:spcAft>
                  <a:spcPts val="0"/>
                </a:spcAft>
                <a:buClr>
                  <a:srgbClr val="000000"/>
                </a:buClr>
                <a:buSzTx/>
                <a:buFont typeface="Arial"/>
                <a:buNone/>
                <a:tabLst/>
                <a:defRPr/>
              </a:pPr>
              <a:r>
                <a:rPr kumimoji="0" lang="fr-FR" sz="1200" b="0" i="0" u="none" strike="noStrike" kern="0" cap="none" spc="0" normalizeH="0" baseline="0" noProof="0">
                  <a:ln>
                    <a:noFill/>
                  </a:ln>
                  <a:solidFill>
                    <a:srgbClr val="44546A"/>
                  </a:solidFill>
                  <a:effectLst/>
                  <a:uLnTx/>
                  <a:uFillTx/>
                  <a:latin typeface="Roboto Condensed"/>
                  <a:ea typeface="Roboto Condensed"/>
                  <a:cs typeface="Roboto Condensed"/>
                  <a:sym typeface="Roboto Condensed"/>
                </a:rPr>
                <a:t>Le Portail de santé PACA, ROR, INS, ProSanté Connect, PEP’s</a:t>
              </a:r>
              <a:endParaRPr kumimoji="0" sz="1200" b="0" i="0" u="none" strike="noStrike" kern="0" cap="none" spc="0" normalizeH="0" baseline="0" noProof="0">
                <a:ln>
                  <a:noFill/>
                </a:ln>
                <a:solidFill>
                  <a:srgbClr val="44546A"/>
                </a:solidFill>
                <a:effectLst/>
                <a:uLnTx/>
                <a:uFillTx/>
                <a:latin typeface="Roboto Condensed"/>
                <a:ea typeface="Roboto Condensed"/>
                <a:cs typeface="Roboto Condensed"/>
                <a:sym typeface="Roboto Condensed"/>
              </a:endParaRPr>
            </a:p>
          </p:txBody>
        </p:sp>
        <p:sp>
          <p:nvSpPr>
            <p:cNvPr id="192" name="Google Shape;192;g1c92e39d168_0_208"/>
            <p:cNvSpPr/>
            <p:nvPr/>
          </p:nvSpPr>
          <p:spPr>
            <a:xfrm>
              <a:off x="3128093" y="3094552"/>
              <a:ext cx="387600" cy="387600"/>
            </a:xfrm>
            <a:prstGeom prst="ellipse">
              <a:avLst/>
            </a:prstGeom>
            <a:solidFill>
              <a:srgbClr val="ED6E7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g1c92e39d168_0_208"/>
            <p:cNvSpPr/>
            <p:nvPr/>
          </p:nvSpPr>
          <p:spPr>
            <a:xfrm>
              <a:off x="3391643" y="3288340"/>
              <a:ext cx="1995000" cy="27675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g1c92e39d168_0_208"/>
            <p:cNvSpPr txBox="1"/>
            <p:nvPr/>
          </p:nvSpPr>
          <p:spPr>
            <a:xfrm>
              <a:off x="3391643" y="3288340"/>
              <a:ext cx="1995000" cy="2767500"/>
            </a:xfrm>
            <a:prstGeom prst="rect">
              <a:avLst/>
            </a:prstGeom>
            <a:noFill/>
            <a:ln>
              <a:noFill/>
            </a:ln>
          </p:spPr>
          <p:txBody>
            <a:bodyPr spcFirstLastPara="1" wrap="square" lIns="205375"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5C75"/>
                </a:buClr>
                <a:buSzPts val="2000"/>
                <a:buFont typeface="Roboto Condensed"/>
                <a:buNone/>
                <a:tabLst/>
                <a:defRPr/>
              </a:pPr>
              <a:r>
                <a:rPr kumimoji="0" lang="fr-FR" sz="2000" b="1" i="0" u="none" strike="noStrike" kern="0" cap="none" spc="0" normalizeH="0" baseline="0" noProof="0">
                  <a:ln>
                    <a:noFill/>
                  </a:ln>
                  <a:solidFill>
                    <a:srgbClr val="005C75"/>
                  </a:solidFill>
                  <a:effectLst/>
                  <a:uLnTx/>
                  <a:uFillTx/>
                  <a:latin typeface="Roboto Condensed"/>
                  <a:ea typeface="Roboto Condensed"/>
                  <a:cs typeface="Roboto Condensed"/>
                  <a:sym typeface="Roboto Condensed"/>
                </a:rPr>
                <a:t>Partage &amp; Échange</a:t>
              </a:r>
              <a:endParaRPr kumimoji="0" sz="15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700"/>
                </a:spcBef>
                <a:spcAft>
                  <a:spcPts val="0"/>
                </a:spcAft>
                <a:buClr>
                  <a:srgbClr val="000000"/>
                </a:buClr>
                <a:buSzTx/>
                <a:buFont typeface="Arial"/>
                <a:buNone/>
                <a:tabLst/>
                <a:defRPr/>
              </a:pPr>
              <a:r>
                <a:rPr kumimoji="0" lang="fr-FR" sz="1200" b="0" i="0" u="none" strike="noStrike" kern="0" cap="none" spc="0" normalizeH="0" baseline="0" noProof="0">
                  <a:ln>
                    <a:noFill/>
                  </a:ln>
                  <a:solidFill>
                    <a:srgbClr val="44546A"/>
                  </a:solidFill>
                  <a:effectLst/>
                  <a:uLnTx/>
                  <a:uFillTx/>
                  <a:latin typeface="Roboto Condensed"/>
                  <a:ea typeface="Roboto Condensed"/>
                  <a:cs typeface="Roboto Condensed"/>
                  <a:sym typeface="Roboto Condensed"/>
                </a:rPr>
                <a:t>MSS, DMP, AZUREZO Discussion</a:t>
              </a:r>
              <a:endParaRPr kumimoji="0" sz="1200" b="0" i="0" u="none" strike="noStrike" kern="0" cap="none" spc="0" normalizeH="0" baseline="0" noProof="0">
                <a:ln>
                  <a:noFill/>
                </a:ln>
                <a:solidFill>
                  <a:srgbClr val="44546A"/>
                </a:solidFill>
                <a:effectLst/>
                <a:uLnTx/>
                <a:uFillTx/>
                <a:latin typeface="Roboto Condensed"/>
                <a:ea typeface="Roboto Condensed"/>
                <a:cs typeface="Roboto Condensed"/>
                <a:sym typeface="Roboto Condensed"/>
              </a:endParaRPr>
            </a:p>
          </p:txBody>
        </p:sp>
        <p:sp>
          <p:nvSpPr>
            <p:cNvPr id="195" name="Google Shape;195;g1c92e39d168_0_208"/>
            <p:cNvSpPr/>
            <p:nvPr/>
          </p:nvSpPr>
          <p:spPr>
            <a:xfrm>
              <a:off x="5138643" y="1814750"/>
              <a:ext cx="513600" cy="513600"/>
            </a:xfrm>
            <a:prstGeom prst="ellipse">
              <a:avLst/>
            </a:prstGeom>
            <a:solidFill>
              <a:srgbClr val="ED6E7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g1c92e39d168_0_208"/>
            <p:cNvSpPr/>
            <p:nvPr/>
          </p:nvSpPr>
          <p:spPr>
            <a:xfrm>
              <a:off x="5473995" y="2154549"/>
              <a:ext cx="2327400" cy="37425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g1c92e39d168_0_208"/>
            <p:cNvSpPr txBox="1"/>
            <p:nvPr/>
          </p:nvSpPr>
          <p:spPr>
            <a:xfrm>
              <a:off x="5473995" y="2154549"/>
              <a:ext cx="2327400" cy="3742500"/>
            </a:xfrm>
            <a:prstGeom prst="rect">
              <a:avLst/>
            </a:prstGeom>
            <a:noFill/>
            <a:ln>
              <a:noFill/>
            </a:ln>
          </p:spPr>
          <p:txBody>
            <a:bodyPr spcFirstLastPara="1" wrap="square" lIns="27210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5C75"/>
                </a:buClr>
                <a:buSzPts val="2000"/>
                <a:buFont typeface="Roboto Condensed"/>
                <a:buNone/>
                <a:tabLst/>
                <a:defRPr/>
              </a:pPr>
              <a:r>
                <a:rPr kumimoji="0" lang="fr-FR" sz="2000" b="1" i="0" u="none" strike="noStrike" kern="0" cap="none" spc="0" normalizeH="0" baseline="0" noProof="0">
                  <a:ln>
                    <a:noFill/>
                  </a:ln>
                  <a:solidFill>
                    <a:srgbClr val="005C75"/>
                  </a:solidFill>
                  <a:effectLst/>
                  <a:uLnTx/>
                  <a:uFillTx/>
                  <a:latin typeface="Roboto Condensed"/>
                  <a:ea typeface="Roboto Condensed"/>
                  <a:cs typeface="Roboto Condensed"/>
                  <a:sym typeface="Roboto Condensed"/>
                </a:rPr>
                <a:t>Coordination organisationnelle</a:t>
              </a:r>
              <a:endParaRPr kumimoji="0" sz="15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700"/>
                </a:spcBef>
                <a:spcAft>
                  <a:spcPts val="0"/>
                </a:spcAft>
                <a:buClr>
                  <a:srgbClr val="000000"/>
                </a:buClr>
                <a:buSzTx/>
                <a:buFont typeface="Arial"/>
                <a:buNone/>
                <a:tabLst/>
                <a:defRPr/>
              </a:pPr>
              <a:r>
                <a:rPr kumimoji="0" lang="fr-FR" sz="1200" b="0" i="0" u="none" strike="noStrike" kern="0" cap="none" spc="0" normalizeH="0" baseline="0" noProof="0">
                  <a:ln>
                    <a:noFill/>
                  </a:ln>
                  <a:solidFill>
                    <a:srgbClr val="595959"/>
                  </a:solidFill>
                  <a:effectLst/>
                  <a:uLnTx/>
                  <a:uFillTx/>
                  <a:latin typeface="Roboto Condensed"/>
                  <a:ea typeface="Roboto Condensed"/>
                  <a:cs typeface="Roboto Condensed"/>
                  <a:sym typeface="Roboto Condensed"/>
                </a:rPr>
                <a:t>AZUREZO</a:t>
              </a:r>
              <a:r>
                <a:rPr kumimoji="0" lang="fr-FR" sz="1200" b="0" i="0" u="none" strike="noStrike" kern="0" cap="none" spc="0" normalizeH="0" baseline="0" noProof="0">
                  <a:ln>
                    <a:noFill/>
                  </a:ln>
                  <a:solidFill>
                    <a:srgbClr val="44546A"/>
                  </a:solidFill>
                  <a:effectLst/>
                  <a:uLnTx/>
                  <a:uFillTx/>
                  <a:latin typeface="Roboto Condensed"/>
                  <a:ea typeface="Roboto Condensed"/>
                  <a:cs typeface="Roboto Condensed"/>
                  <a:sym typeface="Roboto Condensed"/>
                </a:rPr>
                <a:t> Dossier Coordonné / ViaTrajectoire</a:t>
              </a:r>
              <a:endParaRPr kumimoji="0" sz="1200" b="0" i="0" u="none" strike="noStrike" kern="0" cap="none" spc="0" normalizeH="0" baseline="0" noProof="0">
                <a:ln>
                  <a:noFill/>
                </a:ln>
                <a:solidFill>
                  <a:srgbClr val="44546A"/>
                </a:solidFill>
                <a:effectLst/>
                <a:uLnTx/>
                <a:uFillTx/>
                <a:latin typeface="Roboto Condensed"/>
                <a:ea typeface="Roboto Condensed"/>
                <a:cs typeface="Roboto Condensed"/>
                <a:sym typeface="Roboto Condensed"/>
              </a:endParaRPr>
            </a:p>
          </p:txBody>
        </p:sp>
        <p:sp>
          <p:nvSpPr>
            <p:cNvPr id="198" name="Google Shape;198;g1c92e39d168_0_208"/>
            <p:cNvSpPr/>
            <p:nvPr/>
          </p:nvSpPr>
          <p:spPr>
            <a:xfrm>
              <a:off x="7521156" y="1117552"/>
              <a:ext cx="687900" cy="687900"/>
            </a:xfrm>
            <a:prstGeom prst="ellipse">
              <a:avLst/>
            </a:prstGeom>
            <a:solidFill>
              <a:srgbClr val="ED6E7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g1c92e39d168_0_208"/>
            <p:cNvSpPr/>
            <p:nvPr/>
          </p:nvSpPr>
          <p:spPr>
            <a:xfrm>
              <a:off x="7951237" y="1525497"/>
              <a:ext cx="2786400" cy="4342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g1c92e39d168_0_208"/>
            <p:cNvSpPr txBox="1"/>
            <p:nvPr/>
          </p:nvSpPr>
          <p:spPr>
            <a:xfrm>
              <a:off x="7951237" y="1525497"/>
              <a:ext cx="2786400" cy="4342200"/>
            </a:xfrm>
            <a:prstGeom prst="rect">
              <a:avLst/>
            </a:prstGeom>
            <a:noFill/>
            <a:ln>
              <a:noFill/>
            </a:ln>
          </p:spPr>
          <p:txBody>
            <a:bodyPr spcFirstLastPara="1" wrap="square" lIns="364525"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5C75"/>
                </a:buClr>
                <a:buSzPts val="2000"/>
                <a:buFont typeface="Roboto Condensed"/>
                <a:buNone/>
                <a:tabLst/>
                <a:defRPr/>
              </a:pPr>
              <a:r>
                <a:rPr kumimoji="0" lang="fr-FR" sz="2000" b="1" i="0" u="none" strike="noStrike" kern="0" cap="none" spc="0" normalizeH="0" baseline="0" noProof="0">
                  <a:ln>
                    <a:noFill/>
                  </a:ln>
                  <a:solidFill>
                    <a:srgbClr val="005C75"/>
                  </a:solidFill>
                  <a:effectLst/>
                  <a:uLnTx/>
                  <a:uFillTx/>
                  <a:latin typeface="Roboto Condensed"/>
                  <a:ea typeface="Roboto Condensed"/>
                  <a:cs typeface="Roboto Condensed"/>
                  <a:sym typeface="Roboto Condensed"/>
                </a:rPr>
                <a:t>Prise en charge numérique</a:t>
              </a:r>
              <a:endParaRPr kumimoji="0" sz="15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700"/>
                </a:spcBef>
                <a:spcAft>
                  <a:spcPts val="0"/>
                </a:spcAft>
                <a:buClr>
                  <a:srgbClr val="000000"/>
                </a:buClr>
                <a:buSzTx/>
                <a:buFont typeface="Arial"/>
                <a:buNone/>
                <a:tabLst/>
                <a:defRPr/>
              </a:pPr>
              <a:r>
                <a:rPr kumimoji="0" lang="fr-FR" sz="1200" b="0" i="0" u="none" strike="noStrike" kern="0" cap="none" spc="0" normalizeH="0" baseline="0" noProof="0">
                  <a:ln>
                    <a:noFill/>
                  </a:ln>
                  <a:solidFill>
                    <a:srgbClr val="44546A"/>
                  </a:solidFill>
                  <a:effectLst/>
                  <a:uLnTx/>
                  <a:uFillTx/>
                  <a:latin typeface="Roboto Condensed"/>
                  <a:ea typeface="Roboto Condensed"/>
                  <a:cs typeface="Roboto Condensed"/>
                  <a:sym typeface="Roboto Condensed"/>
                </a:rPr>
                <a:t>Parcours de soin : diabète, cancer, Insuffisance cardiaque, personnes âgées, santé mentale, etc…</a:t>
              </a:r>
              <a:endParaRPr kumimoji="0" sz="1500" b="0" i="0" u="none" strike="noStrike" kern="0" cap="none" spc="0" normalizeH="0" baseline="0" noProof="0">
                <a:ln>
                  <a:noFill/>
                </a:ln>
                <a:solidFill>
                  <a:srgbClr val="000000"/>
                </a:solidFill>
                <a:effectLst/>
                <a:uLnTx/>
                <a:uFillTx/>
                <a:latin typeface="Arial"/>
                <a:cs typeface="Arial"/>
                <a:sym typeface="Arial"/>
              </a:endParaRPr>
            </a:p>
          </p:txBody>
        </p:sp>
      </p:grpSp>
      <p:sp>
        <p:nvSpPr>
          <p:cNvPr id="201" name="Google Shape;201;g1c92e39d168_0_208"/>
          <p:cNvSpPr txBox="1"/>
          <p:nvPr/>
        </p:nvSpPr>
        <p:spPr>
          <a:xfrm>
            <a:off x="2612650" y="1018900"/>
            <a:ext cx="5044200" cy="708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37B1B8"/>
                </a:solidFill>
                <a:effectLst/>
                <a:uLnTx/>
                <a:uFillTx/>
                <a:latin typeface="Arial"/>
                <a:cs typeface="Arial"/>
                <a:sym typeface="Arial"/>
              </a:rPr>
              <a:t>Des packs pour mettre en place le cadre propice</a:t>
            </a:r>
            <a:endParaRPr kumimoji="0" sz="1500" b="1" i="0" u="none" strike="noStrike" kern="0" cap="none" spc="0" normalizeH="0" baseline="0" noProof="0">
              <a:ln>
                <a:noFill/>
              </a:ln>
              <a:solidFill>
                <a:srgbClr val="37B1B8"/>
              </a:solidFill>
              <a:effectLst/>
              <a:uLnTx/>
              <a:uFillTx/>
              <a:latin typeface="Arial"/>
              <a:cs typeface="Arial"/>
              <a:sym typeface="Arial"/>
            </a:endParaRPr>
          </a:p>
        </p:txBody>
      </p:sp>
      <p:sp>
        <p:nvSpPr>
          <p:cNvPr id="202" name="Google Shape;202;g1c92e39d168_0_208"/>
          <p:cNvSpPr txBox="1"/>
          <p:nvPr/>
        </p:nvSpPr>
        <p:spPr>
          <a:xfrm>
            <a:off x="5148077" y="5814075"/>
            <a:ext cx="5996400" cy="492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600" b="1" i="0" u="none" strike="noStrike" kern="0" cap="none" spc="0" normalizeH="0" baseline="0" noProof="0">
                <a:ln>
                  <a:noFill/>
                </a:ln>
                <a:solidFill>
                  <a:srgbClr val="ED6E73"/>
                </a:solidFill>
                <a:effectLst/>
                <a:uLnTx/>
                <a:uFillTx/>
                <a:latin typeface="Arial"/>
                <a:cs typeface="Arial"/>
                <a:sym typeface="Arial"/>
              </a:rPr>
              <a:t>…pour un virage numérique réussi.</a:t>
            </a:r>
            <a:endParaRPr kumimoji="0" sz="1300" b="1" i="0" u="none" strike="noStrike" kern="0" cap="none" spc="0" normalizeH="0" baseline="0" noProof="0">
              <a:ln>
                <a:noFill/>
              </a:ln>
              <a:solidFill>
                <a:srgbClr val="ED6E73"/>
              </a:solidFill>
              <a:effectLst/>
              <a:uLnTx/>
              <a:uFillTx/>
              <a:latin typeface="Arial"/>
              <a:cs typeface="Arial"/>
              <a:sym typeface="Arial"/>
            </a:endParaRPr>
          </a:p>
        </p:txBody>
      </p:sp>
      <p:sp>
        <p:nvSpPr>
          <p:cNvPr id="203" name="Google Shape;203;g1c92e39d168_0_208"/>
          <p:cNvSpPr txBox="1"/>
          <p:nvPr/>
        </p:nvSpPr>
        <p:spPr>
          <a:xfrm>
            <a:off x="1861127" y="4714442"/>
            <a:ext cx="978000" cy="4818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fr-FR" sz="1700" b="1" i="0" u="none" strike="noStrike" kern="0" cap="none" spc="0" normalizeH="0" baseline="0" noProof="0">
                <a:ln>
                  <a:noFill/>
                </a:ln>
                <a:solidFill>
                  <a:srgbClr val="ED6E73"/>
                </a:solidFill>
                <a:effectLst/>
                <a:uLnTx/>
                <a:uFillTx/>
                <a:latin typeface="Arial"/>
                <a:cs typeface="Arial"/>
                <a:sym typeface="Arial"/>
              </a:rPr>
              <a:t>Pack 1</a:t>
            </a:r>
            <a:endParaRPr kumimoji="0" sz="1200" b="0" i="0" u="none" strike="noStrike" kern="0" cap="none" spc="0" normalizeH="0" baseline="0" noProof="0">
              <a:ln>
                <a:noFill/>
              </a:ln>
              <a:solidFill>
                <a:srgbClr val="ED6E73"/>
              </a:solidFill>
              <a:effectLst/>
              <a:uLnTx/>
              <a:uFillTx/>
              <a:latin typeface="Arial"/>
              <a:cs typeface="Arial"/>
              <a:sym typeface="Arial"/>
            </a:endParaRPr>
          </a:p>
        </p:txBody>
      </p:sp>
      <p:sp>
        <p:nvSpPr>
          <p:cNvPr id="204" name="Google Shape;204;g1c92e39d168_0_208"/>
          <p:cNvSpPr txBox="1"/>
          <p:nvPr/>
        </p:nvSpPr>
        <p:spPr>
          <a:xfrm>
            <a:off x="3651419" y="3260500"/>
            <a:ext cx="978000" cy="4818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fr-FR" sz="1700" b="1" i="0" u="none" strike="noStrike" kern="0" cap="none" spc="0" normalizeH="0" baseline="0" noProof="0">
                <a:ln>
                  <a:noFill/>
                </a:ln>
                <a:solidFill>
                  <a:srgbClr val="ED6E73"/>
                </a:solidFill>
                <a:effectLst/>
                <a:uLnTx/>
                <a:uFillTx/>
                <a:latin typeface="Arial"/>
                <a:cs typeface="Arial"/>
                <a:sym typeface="Arial"/>
              </a:rPr>
              <a:t>Pack 2</a:t>
            </a:r>
            <a:endParaRPr kumimoji="0" sz="1200" b="0" i="0" u="none" strike="noStrike" kern="0" cap="none" spc="0" normalizeH="0" baseline="0" noProof="0">
              <a:ln>
                <a:noFill/>
              </a:ln>
              <a:solidFill>
                <a:srgbClr val="ED6E73"/>
              </a:solidFill>
              <a:effectLst/>
              <a:uLnTx/>
              <a:uFillTx/>
              <a:latin typeface="Arial"/>
              <a:cs typeface="Arial"/>
              <a:sym typeface="Arial"/>
            </a:endParaRPr>
          </a:p>
        </p:txBody>
      </p:sp>
      <p:sp>
        <p:nvSpPr>
          <p:cNvPr id="205" name="Google Shape;205;g1c92e39d168_0_208"/>
          <p:cNvSpPr txBox="1"/>
          <p:nvPr/>
        </p:nvSpPr>
        <p:spPr>
          <a:xfrm>
            <a:off x="5887027" y="1965875"/>
            <a:ext cx="978000" cy="4818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fr-FR" sz="1700" b="1" i="0" u="none" strike="noStrike" kern="0" cap="none" spc="0" normalizeH="0" baseline="0" noProof="0">
                <a:ln>
                  <a:noFill/>
                </a:ln>
                <a:solidFill>
                  <a:srgbClr val="ED6E73"/>
                </a:solidFill>
                <a:effectLst/>
                <a:uLnTx/>
                <a:uFillTx/>
                <a:latin typeface="Arial"/>
                <a:cs typeface="Arial"/>
                <a:sym typeface="Arial"/>
              </a:rPr>
              <a:t>Pack 3</a:t>
            </a:r>
            <a:endParaRPr kumimoji="0" sz="1200" b="0" i="0" u="none" strike="noStrike" kern="0" cap="none" spc="0" normalizeH="0" baseline="0" noProof="0">
              <a:ln>
                <a:noFill/>
              </a:ln>
              <a:solidFill>
                <a:srgbClr val="ED6E73"/>
              </a:solidFill>
              <a:effectLst/>
              <a:uLnTx/>
              <a:uFillTx/>
              <a:latin typeface="Arial"/>
              <a:cs typeface="Arial"/>
              <a:sym typeface="Arial"/>
            </a:endParaRPr>
          </a:p>
        </p:txBody>
      </p:sp>
      <p:sp>
        <p:nvSpPr>
          <p:cNvPr id="206" name="Google Shape;206;g1c92e39d168_0_208"/>
          <p:cNvSpPr txBox="1"/>
          <p:nvPr/>
        </p:nvSpPr>
        <p:spPr>
          <a:xfrm>
            <a:off x="8186060" y="1322292"/>
            <a:ext cx="978000" cy="4818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fr-FR" sz="1700" b="1" i="0" u="none" strike="noStrike" kern="0" cap="none" spc="0" normalizeH="0" baseline="0" noProof="0">
                <a:ln>
                  <a:noFill/>
                </a:ln>
                <a:solidFill>
                  <a:srgbClr val="ED6E73"/>
                </a:solidFill>
                <a:effectLst/>
                <a:uLnTx/>
                <a:uFillTx/>
                <a:latin typeface="Arial"/>
                <a:cs typeface="Arial"/>
                <a:sym typeface="Arial"/>
              </a:rPr>
              <a:t>Pack 4</a:t>
            </a:r>
            <a:endParaRPr kumimoji="0" sz="1200" b="0" i="0" u="none" strike="noStrike" kern="0" cap="none" spc="0" normalizeH="0" baseline="0" noProof="0">
              <a:ln>
                <a:noFill/>
              </a:ln>
              <a:solidFill>
                <a:srgbClr val="ED6E73"/>
              </a:solidFill>
              <a:effectLst/>
              <a:uLnTx/>
              <a:uFillTx/>
              <a:latin typeface="Arial"/>
              <a:cs typeface="Arial"/>
              <a:sym typeface="Arial"/>
            </a:endParaRPr>
          </a:p>
        </p:txBody>
      </p:sp>
      <p:pic>
        <p:nvPicPr>
          <p:cNvPr id="207" name="Google Shape;207;g1c92e39d168_0_208" descr="Une image contenant texte, clipart&#10;&#10;Description générée automatiquement"/>
          <p:cNvPicPr preferRelativeResize="0"/>
          <p:nvPr/>
        </p:nvPicPr>
        <p:blipFill rotWithShape="1">
          <a:blip r:embed="rId4">
            <a:alphaModFix/>
          </a:blip>
          <a:srcRect/>
          <a:stretch/>
        </p:blipFill>
        <p:spPr>
          <a:xfrm>
            <a:off x="1150512" y="5131875"/>
            <a:ext cx="911695" cy="275202"/>
          </a:xfrm>
          <a:prstGeom prst="rect">
            <a:avLst/>
          </a:prstGeom>
          <a:noFill/>
          <a:ln w="9525" cap="flat" cmpd="sng">
            <a:solidFill>
              <a:srgbClr val="FFFFFF"/>
            </a:solidFill>
            <a:prstDash val="solid"/>
            <a:round/>
            <a:headEnd type="none" w="sm" len="sm"/>
            <a:tailEnd type="none" w="sm" len="sm"/>
          </a:ln>
        </p:spPr>
      </p:pic>
      <p:grpSp>
        <p:nvGrpSpPr>
          <p:cNvPr id="208" name="Google Shape;208;g1c92e39d168_0_208"/>
          <p:cNvGrpSpPr/>
          <p:nvPr/>
        </p:nvGrpSpPr>
        <p:grpSpPr>
          <a:xfrm>
            <a:off x="1150369" y="5569686"/>
            <a:ext cx="614961" cy="243652"/>
            <a:chOff x="2695852" y="2914179"/>
            <a:chExt cx="1408200" cy="598800"/>
          </a:xfrm>
        </p:grpSpPr>
        <p:sp>
          <p:nvSpPr>
            <p:cNvPr id="209" name="Google Shape;209;g1c92e39d168_0_208"/>
            <p:cNvSpPr/>
            <p:nvPr/>
          </p:nvSpPr>
          <p:spPr>
            <a:xfrm>
              <a:off x="2695852" y="2914179"/>
              <a:ext cx="1408200" cy="598800"/>
            </a:xfrm>
            <a:prstGeom prst="rect">
              <a:avLst/>
            </a:prstGeom>
            <a:solidFill>
              <a:srgbClr val="FFFFFF"/>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210" name="Google Shape;210;g1c92e39d168_0_208"/>
            <p:cNvGrpSpPr/>
            <p:nvPr/>
          </p:nvGrpSpPr>
          <p:grpSpPr>
            <a:xfrm>
              <a:off x="2778547" y="2968926"/>
              <a:ext cx="1243117" cy="507859"/>
              <a:chOff x="7171617" y="3411768"/>
              <a:chExt cx="1683300" cy="687690"/>
            </a:xfrm>
          </p:grpSpPr>
          <p:pic>
            <p:nvPicPr>
              <p:cNvPr id="211" name="Google Shape;211;g1c92e39d168_0_208"/>
              <p:cNvPicPr preferRelativeResize="0"/>
              <p:nvPr/>
            </p:nvPicPr>
            <p:blipFill rotWithShape="1">
              <a:blip r:embed="rId5">
                <a:alphaModFix/>
              </a:blip>
              <a:srcRect/>
              <a:stretch/>
            </p:blipFill>
            <p:spPr>
              <a:xfrm>
                <a:off x="7245166" y="3493479"/>
                <a:ext cx="1609631" cy="605979"/>
              </a:xfrm>
              <a:prstGeom prst="rect">
                <a:avLst/>
              </a:prstGeom>
              <a:noFill/>
              <a:ln>
                <a:noFill/>
              </a:ln>
            </p:spPr>
          </p:pic>
          <p:cxnSp>
            <p:nvCxnSpPr>
              <p:cNvPr id="212" name="Google Shape;212;g1c92e39d168_0_208"/>
              <p:cNvCxnSpPr/>
              <p:nvPr/>
            </p:nvCxnSpPr>
            <p:spPr>
              <a:xfrm rot="10800000">
                <a:off x="7171617" y="3411858"/>
                <a:ext cx="0" cy="687600"/>
              </a:xfrm>
              <a:prstGeom prst="straightConnector1">
                <a:avLst/>
              </a:prstGeom>
              <a:noFill/>
              <a:ln w="12700" cap="flat" cmpd="sng">
                <a:solidFill>
                  <a:srgbClr val="FF6600"/>
                </a:solidFill>
                <a:prstDash val="solid"/>
                <a:round/>
                <a:headEnd type="none" w="sm" len="sm"/>
                <a:tailEnd type="none" w="sm" len="sm"/>
              </a:ln>
            </p:spPr>
          </p:cxnSp>
          <p:cxnSp>
            <p:nvCxnSpPr>
              <p:cNvPr id="213" name="Google Shape;213;g1c92e39d168_0_208"/>
              <p:cNvCxnSpPr/>
              <p:nvPr/>
            </p:nvCxnSpPr>
            <p:spPr>
              <a:xfrm>
                <a:off x="7171617" y="3411768"/>
                <a:ext cx="1683300" cy="0"/>
              </a:xfrm>
              <a:prstGeom prst="straightConnector1">
                <a:avLst/>
              </a:prstGeom>
              <a:noFill/>
              <a:ln w="12700" cap="flat" cmpd="sng">
                <a:solidFill>
                  <a:srgbClr val="FF6600"/>
                </a:solidFill>
                <a:prstDash val="solid"/>
                <a:round/>
                <a:headEnd type="none" w="sm" len="sm"/>
                <a:tailEnd type="none" w="sm" len="sm"/>
              </a:ln>
            </p:spPr>
          </p:cxnSp>
        </p:grpSp>
      </p:grpSp>
      <p:pic>
        <p:nvPicPr>
          <p:cNvPr id="214" name="Google Shape;214;g1c92e39d168_0_208" descr="Une image contenant texte&#10;&#10;Description générée automatiquement"/>
          <p:cNvPicPr preferRelativeResize="0"/>
          <p:nvPr/>
        </p:nvPicPr>
        <p:blipFill rotWithShape="1">
          <a:blip r:embed="rId6">
            <a:alphaModFix/>
          </a:blip>
          <a:srcRect l="65366" t="20760"/>
          <a:stretch/>
        </p:blipFill>
        <p:spPr>
          <a:xfrm>
            <a:off x="690652" y="5428100"/>
            <a:ext cx="414450" cy="499325"/>
          </a:xfrm>
          <a:prstGeom prst="rect">
            <a:avLst/>
          </a:prstGeom>
          <a:noFill/>
          <a:ln>
            <a:noFill/>
          </a:ln>
        </p:spPr>
      </p:pic>
      <p:pic>
        <p:nvPicPr>
          <p:cNvPr id="215" name="Google Shape;215;g1c92e39d168_0_208"/>
          <p:cNvPicPr preferRelativeResize="0"/>
          <p:nvPr/>
        </p:nvPicPr>
        <p:blipFill rotWithShape="1">
          <a:blip r:embed="rId7">
            <a:alphaModFix/>
          </a:blip>
          <a:srcRect/>
          <a:stretch/>
        </p:blipFill>
        <p:spPr>
          <a:xfrm>
            <a:off x="502702" y="5133936"/>
            <a:ext cx="602400" cy="271077"/>
          </a:xfrm>
          <a:prstGeom prst="rect">
            <a:avLst/>
          </a:prstGeom>
          <a:noFill/>
          <a:ln>
            <a:noFill/>
          </a:ln>
        </p:spPr>
      </p:pic>
      <p:pic>
        <p:nvPicPr>
          <p:cNvPr id="216" name="Google Shape;216;g1c92e39d168_0_208"/>
          <p:cNvPicPr preferRelativeResize="0"/>
          <p:nvPr/>
        </p:nvPicPr>
        <p:blipFill rotWithShape="1">
          <a:blip r:embed="rId8">
            <a:alphaModFix/>
          </a:blip>
          <a:srcRect/>
          <a:stretch/>
        </p:blipFill>
        <p:spPr>
          <a:xfrm>
            <a:off x="2167148" y="5108225"/>
            <a:ext cx="520204" cy="322502"/>
          </a:xfrm>
          <a:prstGeom prst="rect">
            <a:avLst/>
          </a:prstGeom>
          <a:noFill/>
          <a:ln>
            <a:noFill/>
          </a:ln>
        </p:spPr>
      </p:pic>
      <p:pic>
        <p:nvPicPr>
          <p:cNvPr id="217" name="Google Shape;217;g1c92e39d168_0_208"/>
          <p:cNvPicPr preferRelativeResize="0"/>
          <p:nvPr/>
        </p:nvPicPr>
        <p:blipFill rotWithShape="1">
          <a:blip r:embed="rId9">
            <a:alphaModFix/>
          </a:blip>
          <a:srcRect l="1930" t="26715" r="76619" b="29409"/>
          <a:stretch/>
        </p:blipFill>
        <p:spPr>
          <a:xfrm>
            <a:off x="1861127" y="5516525"/>
            <a:ext cx="306033" cy="322500"/>
          </a:xfrm>
          <a:prstGeom prst="rect">
            <a:avLst/>
          </a:prstGeom>
          <a:noFill/>
          <a:ln>
            <a:noFill/>
          </a:ln>
        </p:spPr>
      </p:pic>
      <p:grpSp>
        <p:nvGrpSpPr>
          <p:cNvPr id="218" name="Google Shape;218;g1c92e39d168_0_208"/>
          <p:cNvGrpSpPr/>
          <p:nvPr/>
        </p:nvGrpSpPr>
        <p:grpSpPr>
          <a:xfrm>
            <a:off x="2068677" y="2811166"/>
            <a:ext cx="1627800" cy="1380460"/>
            <a:chOff x="1674700" y="3530891"/>
            <a:chExt cx="1627800" cy="1380460"/>
          </a:xfrm>
        </p:grpSpPr>
        <p:pic>
          <p:nvPicPr>
            <p:cNvPr id="219" name="Google Shape;219;g1c92e39d168_0_208"/>
            <p:cNvPicPr preferRelativeResize="0"/>
            <p:nvPr/>
          </p:nvPicPr>
          <p:blipFill rotWithShape="1">
            <a:blip r:embed="rId3">
              <a:alphaModFix/>
            </a:blip>
            <a:srcRect/>
            <a:stretch/>
          </p:blipFill>
          <p:spPr>
            <a:xfrm>
              <a:off x="2019036" y="4186680"/>
              <a:ext cx="938876" cy="526020"/>
            </a:xfrm>
            <a:prstGeom prst="rect">
              <a:avLst/>
            </a:prstGeom>
            <a:noFill/>
            <a:ln>
              <a:noFill/>
            </a:ln>
          </p:spPr>
        </p:pic>
        <p:pic>
          <p:nvPicPr>
            <p:cNvPr id="220" name="Google Shape;220;g1c92e39d168_0_208"/>
            <p:cNvPicPr preferRelativeResize="0"/>
            <p:nvPr/>
          </p:nvPicPr>
          <p:blipFill rotWithShape="1">
            <a:blip r:embed="rId10">
              <a:alphaModFix/>
            </a:blip>
            <a:srcRect/>
            <a:stretch/>
          </p:blipFill>
          <p:spPr>
            <a:xfrm>
              <a:off x="2202878" y="3530891"/>
              <a:ext cx="571213" cy="393593"/>
            </a:xfrm>
            <a:prstGeom prst="rect">
              <a:avLst/>
            </a:prstGeom>
            <a:noFill/>
            <a:ln>
              <a:noFill/>
            </a:ln>
          </p:spPr>
        </p:pic>
        <p:sp>
          <p:nvSpPr>
            <p:cNvPr id="221" name="Google Shape;221;g1c92e39d168_0_208"/>
            <p:cNvSpPr/>
            <p:nvPr/>
          </p:nvSpPr>
          <p:spPr>
            <a:xfrm>
              <a:off x="1674700" y="4644050"/>
              <a:ext cx="1627800" cy="267300"/>
            </a:xfrm>
            <a:prstGeom prst="rect">
              <a:avLst/>
            </a:prstGeom>
            <a:noFill/>
            <a:ln>
              <a:noFill/>
            </a:ln>
          </p:spPr>
          <p:txBody>
            <a:bodyPr spcFirstLastPara="1" wrap="square" lIns="121900" tIns="60925" rIns="121900" bIns="609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fr-FR" sz="1500" b="1" i="0" u="none" strike="noStrike" kern="0" cap="none" spc="0" normalizeH="0" baseline="0" noProof="0">
                  <a:ln>
                    <a:noFill/>
                  </a:ln>
                  <a:solidFill>
                    <a:srgbClr val="87888A"/>
                  </a:solidFill>
                  <a:effectLst/>
                  <a:uLnTx/>
                  <a:uFillTx/>
                  <a:latin typeface="Roboto Condensed"/>
                  <a:ea typeface="Roboto Condensed"/>
                  <a:cs typeface="Roboto Condensed"/>
                  <a:sym typeface="Roboto Condensed"/>
                </a:rPr>
                <a:t>Messagerie</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22" name="Google Shape;222;g1c92e39d168_0_208"/>
            <p:cNvPicPr preferRelativeResize="0"/>
            <p:nvPr/>
          </p:nvPicPr>
          <p:blipFill rotWithShape="1">
            <a:blip r:embed="rId11">
              <a:alphaModFix/>
            </a:blip>
            <a:srcRect/>
            <a:stretch/>
          </p:blipFill>
          <p:spPr>
            <a:xfrm>
              <a:off x="1769519" y="3955927"/>
              <a:ext cx="400583" cy="436323"/>
            </a:xfrm>
            <a:prstGeom prst="rect">
              <a:avLst/>
            </a:prstGeom>
            <a:noFill/>
            <a:ln>
              <a:noFill/>
            </a:ln>
          </p:spPr>
        </p:pic>
        <p:pic>
          <p:nvPicPr>
            <p:cNvPr id="223" name="Google Shape;223;g1c92e39d168_0_208"/>
            <p:cNvPicPr preferRelativeResize="0"/>
            <p:nvPr/>
          </p:nvPicPr>
          <p:blipFill rotWithShape="1">
            <a:blip r:embed="rId12">
              <a:alphaModFix/>
            </a:blip>
            <a:srcRect l="16287" r="11960"/>
            <a:stretch/>
          </p:blipFill>
          <p:spPr>
            <a:xfrm>
              <a:off x="2759217" y="3960748"/>
              <a:ext cx="400583" cy="426692"/>
            </a:xfrm>
            <a:prstGeom prst="rect">
              <a:avLst/>
            </a:prstGeom>
            <a:noFill/>
            <a:ln>
              <a:noFill/>
            </a:ln>
          </p:spPr>
        </p:pic>
      </p:grpSp>
      <p:pic>
        <p:nvPicPr>
          <p:cNvPr id="224" name="Google Shape;224;g1c92e39d168_0_208"/>
          <p:cNvPicPr preferRelativeResize="0"/>
          <p:nvPr/>
        </p:nvPicPr>
        <p:blipFill rotWithShape="1">
          <a:blip r:embed="rId13">
            <a:alphaModFix/>
          </a:blip>
          <a:srcRect t="15652" b="20200"/>
          <a:stretch/>
        </p:blipFill>
        <p:spPr>
          <a:xfrm>
            <a:off x="6928681" y="4572743"/>
            <a:ext cx="1455295" cy="295533"/>
          </a:xfrm>
          <a:prstGeom prst="rect">
            <a:avLst/>
          </a:prstGeom>
          <a:noFill/>
          <a:ln>
            <a:noFill/>
          </a:ln>
        </p:spPr>
      </p:pic>
      <p:sp>
        <p:nvSpPr>
          <p:cNvPr id="225" name="Google Shape;225;g1c92e39d168_0_208"/>
          <p:cNvSpPr/>
          <p:nvPr/>
        </p:nvSpPr>
        <p:spPr>
          <a:xfrm>
            <a:off x="7053303" y="4306000"/>
            <a:ext cx="1309200" cy="221100"/>
          </a:xfrm>
          <a:prstGeom prst="rect">
            <a:avLst/>
          </a:prstGeom>
          <a:noFill/>
          <a:ln>
            <a:noFill/>
          </a:ln>
        </p:spPr>
        <p:txBody>
          <a:bodyPr spcFirstLastPara="1" wrap="square" lIns="121900" tIns="60925" rIns="121900" bIns="609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fr-FR" sz="1500" b="1" i="0" u="none" strike="noStrike" kern="0" cap="none" spc="0" normalizeH="0" baseline="0" noProof="0">
                <a:ln>
                  <a:noFill/>
                </a:ln>
                <a:solidFill>
                  <a:srgbClr val="87888A"/>
                </a:solidFill>
                <a:effectLst/>
                <a:uLnTx/>
                <a:uFillTx/>
                <a:latin typeface="Roboto Condensed"/>
                <a:ea typeface="Roboto Condensed"/>
                <a:cs typeface="Roboto Condensed"/>
                <a:sym typeface="Roboto Condensed"/>
              </a:rPr>
              <a:t>Dossier</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6472832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g1ca224a5abe_1_1010"/>
          <p:cNvPicPr preferRelativeResize="0"/>
          <p:nvPr/>
        </p:nvPicPr>
        <p:blipFill>
          <a:blip r:embed="rId3">
            <a:alphaModFix/>
          </a:blip>
          <a:stretch>
            <a:fillRect/>
          </a:stretch>
        </p:blipFill>
        <p:spPr>
          <a:xfrm>
            <a:off x="8057457" y="4450949"/>
            <a:ext cx="3947694" cy="2363219"/>
          </a:xfrm>
          <a:prstGeom prst="rect">
            <a:avLst/>
          </a:prstGeom>
          <a:noFill/>
          <a:ln>
            <a:noFill/>
          </a:ln>
        </p:spPr>
      </p:pic>
      <p:sp>
        <p:nvSpPr>
          <p:cNvPr id="231" name="Google Shape;231;g1ca224a5abe_1_1010"/>
          <p:cNvSpPr txBox="1">
            <a:spLocks noGrp="1"/>
          </p:cNvSpPr>
          <p:nvPr>
            <p:ph type="title" idx="4294967295"/>
          </p:nvPr>
        </p:nvSpPr>
        <p:spPr>
          <a:xfrm>
            <a:off x="2460792" y="582949"/>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fr-FR" sz="3000" b="1">
                <a:solidFill>
                  <a:srgbClr val="37B1B8"/>
                </a:solidFill>
                <a:latin typeface="Arial"/>
                <a:ea typeface="Arial"/>
                <a:cs typeface="Arial"/>
                <a:sym typeface="Arial"/>
              </a:rPr>
              <a:t>Pack 4 : Prise en charge numérique des parcours</a:t>
            </a:r>
            <a:r>
              <a:rPr lang="fr-FR" sz="3000"/>
              <a:t> </a:t>
            </a:r>
            <a:endParaRPr sz="4200"/>
          </a:p>
        </p:txBody>
      </p:sp>
      <p:sp>
        <p:nvSpPr>
          <p:cNvPr id="232" name="Google Shape;232;g1ca224a5abe_1_1010"/>
          <p:cNvSpPr/>
          <p:nvPr/>
        </p:nvSpPr>
        <p:spPr>
          <a:xfrm>
            <a:off x="10512750" y="4636125"/>
            <a:ext cx="1444200" cy="1109700"/>
          </a:xfrm>
          <a:prstGeom prst="ellipse">
            <a:avLst/>
          </a:prstGeom>
          <a:noFill/>
          <a:ln w="38100" cap="flat" cmpd="sng">
            <a:solidFill>
              <a:srgbClr val="ED6E7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g1ca224a5abe_1_1010"/>
          <p:cNvSpPr txBox="1"/>
          <p:nvPr/>
        </p:nvSpPr>
        <p:spPr>
          <a:xfrm>
            <a:off x="9480900" y="0"/>
            <a:ext cx="1572600" cy="692700"/>
          </a:xfrm>
          <a:prstGeom prst="rect">
            <a:avLst/>
          </a:prstGeom>
          <a:solidFill>
            <a:srgbClr val="ED6E73"/>
          </a:solid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900" b="1" i="0" u="none" strike="noStrike" kern="0" cap="none" spc="0" normalizeH="0" baseline="0" noProof="0">
                <a:ln>
                  <a:noFill/>
                </a:ln>
                <a:solidFill>
                  <a:srgbClr val="FFFFFF"/>
                </a:solidFill>
                <a:effectLst/>
                <a:uLnTx/>
                <a:uFillTx/>
                <a:latin typeface="Roboto Condensed"/>
                <a:ea typeface="Roboto Condensed"/>
                <a:cs typeface="Roboto Condensed"/>
                <a:sym typeface="Roboto Condensed"/>
              </a:rPr>
              <a:t>Pack 4</a:t>
            </a:r>
            <a:endParaRPr kumimoji="0" sz="800" b="0" i="0" u="none" strike="noStrike" kern="0" cap="none" spc="0" normalizeH="0" baseline="0" noProof="0">
              <a:ln>
                <a:noFill/>
              </a:ln>
              <a:solidFill>
                <a:srgbClr val="FFFFFF"/>
              </a:solidFill>
              <a:effectLst/>
              <a:uLnTx/>
              <a:uFillTx/>
              <a:latin typeface="Arial"/>
              <a:cs typeface="Arial"/>
              <a:sym typeface="Arial"/>
            </a:endParaRPr>
          </a:p>
        </p:txBody>
      </p:sp>
      <p:sp>
        <p:nvSpPr>
          <p:cNvPr id="234" name="Google Shape;234;g1ca224a5abe_1_1010"/>
          <p:cNvSpPr txBox="1"/>
          <p:nvPr/>
        </p:nvSpPr>
        <p:spPr>
          <a:xfrm>
            <a:off x="2529008" y="1082717"/>
            <a:ext cx="4065900" cy="5388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900" b="1" i="0" u="none" strike="noStrike" kern="0" cap="none" spc="0" normalizeH="0" baseline="0" noProof="0">
                <a:ln>
                  <a:noFill/>
                </a:ln>
                <a:solidFill>
                  <a:srgbClr val="7F7F7F"/>
                </a:solidFill>
                <a:effectLst/>
                <a:uLnTx/>
                <a:uFillTx/>
                <a:latin typeface="Arial"/>
                <a:cs typeface="Arial"/>
                <a:sym typeface="Arial"/>
              </a:rPr>
              <a:t>Le parcours personne âgée</a:t>
            </a:r>
            <a:endParaRPr kumimoji="0" sz="1900" b="1" i="0" u="none" strike="noStrike" kern="0" cap="none" spc="0" normalizeH="0" baseline="0" noProof="0">
              <a:ln>
                <a:noFill/>
              </a:ln>
              <a:solidFill>
                <a:srgbClr val="7F7F7F"/>
              </a:solidFill>
              <a:effectLst/>
              <a:uLnTx/>
              <a:uFillTx/>
              <a:latin typeface="Arial"/>
              <a:cs typeface="Arial"/>
              <a:sym typeface="Arial"/>
            </a:endParaRPr>
          </a:p>
        </p:txBody>
      </p:sp>
      <p:cxnSp>
        <p:nvCxnSpPr>
          <p:cNvPr id="235" name="Google Shape;235;g1ca224a5abe_1_1010"/>
          <p:cNvCxnSpPr>
            <a:stCxn id="232" idx="1"/>
          </p:cNvCxnSpPr>
          <p:nvPr/>
        </p:nvCxnSpPr>
        <p:spPr>
          <a:xfrm rot="10800000">
            <a:off x="10132348" y="3943937"/>
            <a:ext cx="591900" cy="854700"/>
          </a:xfrm>
          <a:prstGeom prst="straightConnector1">
            <a:avLst/>
          </a:prstGeom>
          <a:noFill/>
          <a:ln w="38100" cap="flat" cmpd="sng">
            <a:solidFill>
              <a:srgbClr val="ED6E73"/>
            </a:solidFill>
            <a:prstDash val="solid"/>
            <a:round/>
            <a:headEnd type="none" w="med" len="med"/>
            <a:tailEnd type="triangle" w="med" len="med"/>
          </a:ln>
        </p:spPr>
      </p:cxnSp>
      <p:sp>
        <p:nvSpPr>
          <p:cNvPr id="236" name="Google Shape;236;g1ca224a5abe_1_1010"/>
          <p:cNvSpPr/>
          <p:nvPr/>
        </p:nvSpPr>
        <p:spPr>
          <a:xfrm rot="10800000" flipH="1">
            <a:off x="2668686" y="2864627"/>
            <a:ext cx="7141500" cy="1371000"/>
          </a:xfrm>
          <a:prstGeom prst="roundRect">
            <a:avLst>
              <a:gd name="adj" fmla="val 16667"/>
            </a:avLst>
          </a:prstGeom>
          <a:noFill/>
          <a:ln w="25400" cap="flat" cmpd="sng">
            <a:solidFill>
              <a:srgbClr val="ED6E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ED6E73"/>
              </a:solidFill>
              <a:effectLst/>
              <a:uLnTx/>
              <a:uFillTx/>
              <a:latin typeface="Arial"/>
              <a:ea typeface="Arial"/>
              <a:cs typeface="Arial"/>
              <a:sym typeface="Arial"/>
            </a:endParaRPr>
          </a:p>
        </p:txBody>
      </p:sp>
      <p:sp>
        <p:nvSpPr>
          <p:cNvPr id="237" name="Google Shape;237;g1ca224a5abe_1_1010"/>
          <p:cNvSpPr/>
          <p:nvPr/>
        </p:nvSpPr>
        <p:spPr>
          <a:xfrm rot="10800000" flipH="1">
            <a:off x="2692127" y="4302975"/>
            <a:ext cx="7116600" cy="1090500"/>
          </a:xfrm>
          <a:prstGeom prst="roundRect">
            <a:avLst>
              <a:gd name="adj" fmla="val 16667"/>
            </a:avLst>
          </a:prstGeom>
          <a:noFill/>
          <a:ln w="25400" cap="flat" cmpd="sng">
            <a:solidFill>
              <a:srgbClr val="ED6E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ED6E73"/>
              </a:solidFill>
              <a:effectLst/>
              <a:uLnTx/>
              <a:uFillTx/>
              <a:latin typeface="Arial"/>
              <a:ea typeface="Arial"/>
              <a:cs typeface="Arial"/>
              <a:sym typeface="Arial"/>
            </a:endParaRPr>
          </a:p>
        </p:txBody>
      </p:sp>
      <p:sp>
        <p:nvSpPr>
          <p:cNvPr id="238" name="Google Shape;238;g1ca224a5abe_1_1010"/>
          <p:cNvSpPr/>
          <p:nvPr/>
        </p:nvSpPr>
        <p:spPr>
          <a:xfrm>
            <a:off x="2692127" y="1663650"/>
            <a:ext cx="7094400" cy="1109700"/>
          </a:xfrm>
          <a:prstGeom prst="roundRect">
            <a:avLst>
              <a:gd name="adj" fmla="val 16667"/>
            </a:avLst>
          </a:prstGeom>
          <a:noFill/>
          <a:ln w="25400" cap="flat" cmpd="sng">
            <a:solidFill>
              <a:srgbClr val="ED6E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ED6E73"/>
              </a:solidFill>
              <a:effectLst/>
              <a:uLnTx/>
              <a:uFillTx/>
              <a:latin typeface="Arial"/>
              <a:ea typeface="Arial"/>
              <a:cs typeface="Arial"/>
              <a:sym typeface="Arial"/>
            </a:endParaRPr>
          </a:p>
        </p:txBody>
      </p:sp>
      <p:sp>
        <p:nvSpPr>
          <p:cNvPr id="239" name="Google Shape;239;g1ca224a5abe_1_1010"/>
          <p:cNvSpPr txBox="1"/>
          <p:nvPr/>
        </p:nvSpPr>
        <p:spPr>
          <a:xfrm>
            <a:off x="7865618" y="3296412"/>
            <a:ext cx="431100" cy="265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800" b="1" i="0" u="none" strike="noStrike" kern="0" cap="none" spc="0" normalizeH="0" baseline="0" noProof="0">
                <a:ln>
                  <a:noFill/>
                </a:ln>
                <a:solidFill>
                  <a:srgbClr val="595959"/>
                </a:solidFill>
                <a:effectLst/>
                <a:uLnTx/>
                <a:uFillTx/>
                <a:latin typeface="Roboto Condensed"/>
                <a:ea typeface="Roboto Condensed"/>
                <a:cs typeface="Roboto Condensed"/>
                <a:sym typeface="Roboto Condensed"/>
              </a:rPr>
              <a:t>MSP</a:t>
            </a:r>
            <a:endParaRPr kumimoji="0" sz="800" b="1" i="0" u="none" strike="noStrike" kern="0" cap="none" spc="0" normalizeH="0" baseline="0" noProof="0">
              <a:ln>
                <a:noFill/>
              </a:ln>
              <a:solidFill>
                <a:srgbClr val="595959"/>
              </a:solidFill>
              <a:effectLst/>
              <a:uLnTx/>
              <a:uFillTx/>
              <a:latin typeface="Roboto Condensed"/>
              <a:ea typeface="Roboto Condensed"/>
              <a:cs typeface="Roboto Condensed"/>
              <a:sym typeface="Roboto Condensed"/>
            </a:endParaRPr>
          </a:p>
        </p:txBody>
      </p:sp>
      <p:sp>
        <p:nvSpPr>
          <p:cNvPr id="240" name="Google Shape;240;g1ca224a5abe_1_1010"/>
          <p:cNvSpPr/>
          <p:nvPr/>
        </p:nvSpPr>
        <p:spPr>
          <a:xfrm>
            <a:off x="3066132" y="2028516"/>
            <a:ext cx="1355400" cy="405900"/>
          </a:xfrm>
          <a:prstGeom prst="homePlate">
            <a:avLst>
              <a:gd name="adj" fmla="val 50000"/>
            </a:avLst>
          </a:prstGeom>
          <a:solidFill>
            <a:srgbClr val="F4CC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67" b="1" i="0" u="none" strike="noStrike" kern="0" cap="none" spc="0" normalizeH="0" baseline="0" noProof="0">
                <a:ln>
                  <a:noFill/>
                </a:ln>
                <a:solidFill>
                  <a:srgbClr val="595959"/>
                </a:solidFill>
                <a:effectLst/>
                <a:uLnTx/>
                <a:uFillTx/>
                <a:latin typeface="Roboto Condensed"/>
                <a:ea typeface="Roboto Condensed"/>
                <a:cs typeface="Roboto Condensed"/>
                <a:sym typeface="Roboto Condensed"/>
              </a:rPr>
              <a:t>Repérage &amp; Prévention</a:t>
            </a:r>
            <a:endParaRPr kumimoji="0" sz="1067" b="1" i="0" u="none" strike="noStrike" kern="0" cap="none" spc="0" normalizeH="0" baseline="0" noProof="0">
              <a:ln>
                <a:noFill/>
              </a:ln>
              <a:solidFill>
                <a:srgbClr val="000000"/>
              </a:solidFill>
              <a:effectLst/>
              <a:uLnTx/>
              <a:uFillTx/>
              <a:latin typeface="Roboto Condensed"/>
              <a:ea typeface="Roboto Condensed"/>
              <a:cs typeface="Roboto Condensed"/>
              <a:sym typeface="Roboto Condensed"/>
            </a:endParaRPr>
          </a:p>
        </p:txBody>
      </p:sp>
      <p:pic>
        <p:nvPicPr>
          <p:cNvPr id="241" name="Google Shape;241;g1ca224a5abe_1_1010"/>
          <p:cNvPicPr preferRelativeResize="0"/>
          <p:nvPr/>
        </p:nvPicPr>
        <p:blipFill rotWithShape="1">
          <a:blip r:embed="rId4">
            <a:alphaModFix/>
          </a:blip>
          <a:srcRect/>
          <a:stretch/>
        </p:blipFill>
        <p:spPr>
          <a:xfrm flipH="1">
            <a:off x="5163340" y="3015561"/>
            <a:ext cx="558009" cy="354944"/>
          </a:xfrm>
          <a:prstGeom prst="rect">
            <a:avLst/>
          </a:prstGeom>
          <a:noFill/>
          <a:ln>
            <a:noFill/>
          </a:ln>
        </p:spPr>
      </p:pic>
      <p:grpSp>
        <p:nvGrpSpPr>
          <p:cNvPr id="242" name="Google Shape;242;g1ca224a5abe_1_1010"/>
          <p:cNvGrpSpPr/>
          <p:nvPr/>
        </p:nvGrpSpPr>
        <p:grpSpPr>
          <a:xfrm>
            <a:off x="3981057" y="3829848"/>
            <a:ext cx="293444" cy="312488"/>
            <a:chOff x="5599113" y="3013075"/>
            <a:chExt cx="292100" cy="292100"/>
          </a:xfrm>
        </p:grpSpPr>
        <p:sp>
          <p:nvSpPr>
            <p:cNvPr id="243" name="Google Shape;243;g1ca224a5abe_1_1010"/>
            <p:cNvSpPr/>
            <p:nvPr/>
          </p:nvSpPr>
          <p:spPr>
            <a:xfrm>
              <a:off x="5599113" y="3013075"/>
              <a:ext cx="292100" cy="292100"/>
            </a:xfrm>
            <a:custGeom>
              <a:avLst/>
              <a:gdLst/>
              <a:ahLst/>
              <a:cxnLst/>
              <a:rect l="l" t="t" r="r" b="b"/>
              <a:pathLst>
                <a:path w="116" h="116" extrusionOk="0">
                  <a:moveTo>
                    <a:pt x="94" y="66"/>
                  </a:moveTo>
                  <a:cubicBezTo>
                    <a:pt x="84" y="66"/>
                    <a:pt x="84" y="66"/>
                    <a:pt x="84" y="66"/>
                  </a:cubicBezTo>
                  <a:cubicBezTo>
                    <a:pt x="90" y="59"/>
                    <a:pt x="94" y="50"/>
                    <a:pt x="94" y="40"/>
                  </a:cubicBezTo>
                  <a:cubicBezTo>
                    <a:pt x="94" y="13"/>
                    <a:pt x="76" y="0"/>
                    <a:pt x="58" y="0"/>
                  </a:cubicBezTo>
                  <a:cubicBezTo>
                    <a:pt x="44" y="0"/>
                    <a:pt x="31" y="8"/>
                    <a:pt x="25" y="23"/>
                  </a:cubicBezTo>
                  <a:cubicBezTo>
                    <a:pt x="23" y="27"/>
                    <a:pt x="22" y="36"/>
                    <a:pt x="22" y="36"/>
                  </a:cubicBezTo>
                  <a:cubicBezTo>
                    <a:pt x="22" y="38"/>
                    <a:pt x="22" y="39"/>
                    <a:pt x="22" y="40"/>
                  </a:cubicBezTo>
                  <a:cubicBezTo>
                    <a:pt x="22" y="50"/>
                    <a:pt x="26" y="59"/>
                    <a:pt x="32" y="66"/>
                  </a:cubicBezTo>
                  <a:cubicBezTo>
                    <a:pt x="21" y="66"/>
                    <a:pt x="21" y="66"/>
                    <a:pt x="21" y="66"/>
                  </a:cubicBezTo>
                  <a:cubicBezTo>
                    <a:pt x="9" y="66"/>
                    <a:pt x="0" y="75"/>
                    <a:pt x="0" y="87"/>
                  </a:cubicBezTo>
                  <a:cubicBezTo>
                    <a:pt x="0" y="116"/>
                    <a:pt x="0" y="116"/>
                    <a:pt x="0" y="116"/>
                  </a:cubicBezTo>
                  <a:cubicBezTo>
                    <a:pt x="116" y="116"/>
                    <a:pt x="116" y="116"/>
                    <a:pt x="116" y="116"/>
                  </a:cubicBezTo>
                  <a:cubicBezTo>
                    <a:pt x="116" y="87"/>
                    <a:pt x="116" y="87"/>
                    <a:pt x="116" y="87"/>
                  </a:cubicBezTo>
                  <a:cubicBezTo>
                    <a:pt x="116" y="75"/>
                    <a:pt x="106" y="66"/>
                    <a:pt x="94" y="66"/>
                  </a:cubicBezTo>
                  <a:close/>
                  <a:moveTo>
                    <a:pt x="29" y="40"/>
                  </a:moveTo>
                  <a:cubicBezTo>
                    <a:pt x="29" y="38"/>
                    <a:pt x="30" y="36"/>
                    <a:pt x="30" y="34"/>
                  </a:cubicBezTo>
                  <a:cubicBezTo>
                    <a:pt x="36" y="31"/>
                    <a:pt x="40" y="26"/>
                    <a:pt x="43" y="19"/>
                  </a:cubicBezTo>
                  <a:cubicBezTo>
                    <a:pt x="49" y="26"/>
                    <a:pt x="63" y="31"/>
                    <a:pt x="78" y="31"/>
                  </a:cubicBezTo>
                  <a:cubicBezTo>
                    <a:pt x="81" y="31"/>
                    <a:pt x="83" y="30"/>
                    <a:pt x="85" y="30"/>
                  </a:cubicBezTo>
                  <a:cubicBezTo>
                    <a:pt x="86" y="33"/>
                    <a:pt x="87" y="36"/>
                    <a:pt x="87" y="40"/>
                  </a:cubicBezTo>
                  <a:cubicBezTo>
                    <a:pt x="87" y="58"/>
                    <a:pt x="69" y="73"/>
                    <a:pt x="58" y="73"/>
                  </a:cubicBezTo>
                  <a:cubicBezTo>
                    <a:pt x="47" y="73"/>
                    <a:pt x="29" y="58"/>
                    <a:pt x="29" y="40"/>
                  </a:cubicBezTo>
                  <a:close/>
                  <a:moveTo>
                    <a:pt x="7" y="109"/>
                  </a:moveTo>
                  <a:cubicBezTo>
                    <a:pt x="7" y="87"/>
                    <a:pt x="7" y="87"/>
                    <a:pt x="7" y="87"/>
                  </a:cubicBezTo>
                  <a:cubicBezTo>
                    <a:pt x="7" y="79"/>
                    <a:pt x="13" y="73"/>
                    <a:pt x="21" y="73"/>
                  </a:cubicBezTo>
                  <a:cubicBezTo>
                    <a:pt x="39" y="73"/>
                    <a:pt x="39" y="73"/>
                    <a:pt x="39" y="73"/>
                  </a:cubicBezTo>
                  <a:cubicBezTo>
                    <a:pt x="45" y="77"/>
                    <a:pt x="52" y="80"/>
                    <a:pt x="58" y="80"/>
                  </a:cubicBezTo>
                  <a:cubicBezTo>
                    <a:pt x="58" y="109"/>
                    <a:pt x="58" y="109"/>
                    <a:pt x="58" y="109"/>
                  </a:cubicBezTo>
                  <a:lnTo>
                    <a:pt x="7" y="109"/>
                  </a:lnTo>
                  <a:close/>
                  <a:moveTo>
                    <a:pt x="108" y="109"/>
                  </a:moveTo>
                  <a:cubicBezTo>
                    <a:pt x="65" y="109"/>
                    <a:pt x="65" y="109"/>
                    <a:pt x="65" y="109"/>
                  </a:cubicBezTo>
                  <a:cubicBezTo>
                    <a:pt x="65" y="79"/>
                    <a:pt x="65" y="79"/>
                    <a:pt x="65" y="79"/>
                  </a:cubicBezTo>
                  <a:cubicBezTo>
                    <a:pt x="69" y="78"/>
                    <a:pt x="73" y="76"/>
                    <a:pt x="77" y="73"/>
                  </a:cubicBezTo>
                  <a:cubicBezTo>
                    <a:pt x="94" y="73"/>
                    <a:pt x="94" y="73"/>
                    <a:pt x="94" y="73"/>
                  </a:cubicBezTo>
                  <a:cubicBezTo>
                    <a:pt x="102" y="73"/>
                    <a:pt x="108" y="79"/>
                    <a:pt x="108" y="87"/>
                  </a:cubicBezTo>
                  <a:lnTo>
                    <a:pt x="108" y="109"/>
                  </a:lnTo>
                  <a:close/>
                </a:path>
              </a:pathLst>
            </a:cu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 name="Google Shape;244;g1ca224a5abe_1_1010"/>
            <p:cNvSpPr/>
            <p:nvPr/>
          </p:nvSpPr>
          <p:spPr>
            <a:xfrm>
              <a:off x="5707063" y="3106738"/>
              <a:ext cx="19200" cy="17400"/>
            </a:xfrm>
            <a:prstGeom prst="ellipse">
              <a:avLst/>
            </a:pr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 name="Google Shape;245;g1ca224a5abe_1_1010"/>
            <p:cNvSpPr/>
            <p:nvPr/>
          </p:nvSpPr>
          <p:spPr>
            <a:xfrm>
              <a:off x="5762626" y="3106738"/>
              <a:ext cx="17400" cy="17400"/>
            </a:xfrm>
            <a:prstGeom prst="ellipse">
              <a:avLst/>
            </a:pr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 name="Google Shape;246;g1ca224a5abe_1_1010"/>
            <p:cNvSpPr/>
            <p:nvPr/>
          </p:nvSpPr>
          <p:spPr>
            <a:xfrm>
              <a:off x="5651501" y="3214688"/>
              <a:ext cx="55563" cy="55563"/>
            </a:xfrm>
            <a:custGeom>
              <a:avLst/>
              <a:gdLst/>
              <a:ahLst/>
              <a:cxnLst/>
              <a:rect l="l" t="t" r="r" b="b"/>
              <a:pathLst>
                <a:path w="35" h="35" extrusionOk="0">
                  <a:moveTo>
                    <a:pt x="24" y="0"/>
                  </a:moveTo>
                  <a:lnTo>
                    <a:pt x="13" y="0"/>
                  </a:lnTo>
                  <a:lnTo>
                    <a:pt x="13" y="11"/>
                  </a:lnTo>
                  <a:lnTo>
                    <a:pt x="0" y="11"/>
                  </a:lnTo>
                  <a:lnTo>
                    <a:pt x="0" y="24"/>
                  </a:lnTo>
                  <a:lnTo>
                    <a:pt x="13" y="24"/>
                  </a:lnTo>
                  <a:lnTo>
                    <a:pt x="13" y="35"/>
                  </a:lnTo>
                  <a:lnTo>
                    <a:pt x="24" y="35"/>
                  </a:lnTo>
                  <a:lnTo>
                    <a:pt x="24" y="24"/>
                  </a:lnTo>
                  <a:lnTo>
                    <a:pt x="35" y="24"/>
                  </a:lnTo>
                  <a:lnTo>
                    <a:pt x="35" y="11"/>
                  </a:lnTo>
                  <a:lnTo>
                    <a:pt x="24" y="11"/>
                  </a:lnTo>
                  <a:lnTo>
                    <a:pt x="24" y="0"/>
                  </a:lnTo>
                  <a:close/>
                </a:path>
              </a:pathLst>
            </a:cu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47" name="Google Shape;247;g1ca224a5abe_1_1010"/>
          <p:cNvGrpSpPr/>
          <p:nvPr/>
        </p:nvGrpSpPr>
        <p:grpSpPr>
          <a:xfrm>
            <a:off x="8591082" y="3498085"/>
            <a:ext cx="293431" cy="265110"/>
            <a:chOff x="5006976" y="3013075"/>
            <a:chExt cx="304800" cy="292100"/>
          </a:xfrm>
        </p:grpSpPr>
        <p:sp>
          <p:nvSpPr>
            <p:cNvPr id="248" name="Google Shape;248;g1ca224a5abe_1_1010"/>
            <p:cNvSpPr/>
            <p:nvPr/>
          </p:nvSpPr>
          <p:spPr>
            <a:xfrm>
              <a:off x="5102226" y="3179763"/>
              <a:ext cx="33300" cy="30300"/>
            </a:xfrm>
            <a:prstGeom prst="ellipse">
              <a:avLst/>
            </a:pr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 name="Google Shape;249;g1ca224a5abe_1_1010"/>
            <p:cNvSpPr/>
            <p:nvPr/>
          </p:nvSpPr>
          <p:spPr>
            <a:xfrm>
              <a:off x="5181601" y="3179763"/>
              <a:ext cx="31800" cy="30300"/>
            </a:xfrm>
            <a:prstGeom prst="ellipse">
              <a:avLst/>
            </a:pr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 name="Google Shape;250;g1ca224a5abe_1_1010"/>
            <p:cNvSpPr/>
            <p:nvPr/>
          </p:nvSpPr>
          <p:spPr>
            <a:xfrm>
              <a:off x="5122863" y="3051175"/>
              <a:ext cx="73025" cy="55563"/>
            </a:xfrm>
            <a:custGeom>
              <a:avLst/>
              <a:gdLst/>
              <a:ahLst/>
              <a:cxnLst/>
              <a:rect l="l" t="t" r="r" b="b"/>
              <a:pathLst>
                <a:path w="46" h="35" extrusionOk="0">
                  <a:moveTo>
                    <a:pt x="13" y="35"/>
                  </a:moveTo>
                  <a:lnTo>
                    <a:pt x="33" y="35"/>
                  </a:lnTo>
                  <a:lnTo>
                    <a:pt x="33" y="22"/>
                  </a:lnTo>
                  <a:lnTo>
                    <a:pt x="46" y="22"/>
                  </a:lnTo>
                  <a:lnTo>
                    <a:pt x="46" y="11"/>
                  </a:lnTo>
                  <a:lnTo>
                    <a:pt x="33" y="11"/>
                  </a:lnTo>
                  <a:lnTo>
                    <a:pt x="33" y="0"/>
                  </a:lnTo>
                  <a:lnTo>
                    <a:pt x="13" y="0"/>
                  </a:lnTo>
                  <a:lnTo>
                    <a:pt x="13" y="11"/>
                  </a:lnTo>
                  <a:lnTo>
                    <a:pt x="0" y="11"/>
                  </a:lnTo>
                  <a:lnTo>
                    <a:pt x="0" y="22"/>
                  </a:lnTo>
                  <a:lnTo>
                    <a:pt x="13" y="22"/>
                  </a:lnTo>
                  <a:lnTo>
                    <a:pt x="13" y="35"/>
                  </a:lnTo>
                  <a:close/>
                </a:path>
              </a:pathLst>
            </a:cu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 name="Google Shape;251;g1ca224a5abe_1_1010"/>
            <p:cNvSpPr/>
            <p:nvPr/>
          </p:nvSpPr>
          <p:spPr>
            <a:xfrm>
              <a:off x="5006976" y="3013075"/>
              <a:ext cx="304800" cy="292100"/>
            </a:xfrm>
            <a:custGeom>
              <a:avLst/>
              <a:gdLst/>
              <a:ahLst/>
              <a:cxnLst/>
              <a:rect l="l" t="t" r="r" b="b"/>
              <a:pathLst>
                <a:path w="121" h="116" extrusionOk="0">
                  <a:moveTo>
                    <a:pt x="106" y="56"/>
                  </a:moveTo>
                  <a:cubicBezTo>
                    <a:pt x="106" y="56"/>
                    <a:pt x="106" y="56"/>
                    <a:pt x="106" y="56"/>
                  </a:cubicBezTo>
                  <a:cubicBezTo>
                    <a:pt x="105" y="46"/>
                    <a:pt x="100" y="38"/>
                    <a:pt x="92" y="32"/>
                  </a:cubicBezTo>
                  <a:cubicBezTo>
                    <a:pt x="97" y="0"/>
                    <a:pt x="97" y="0"/>
                    <a:pt x="97" y="0"/>
                  </a:cubicBezTo>
                  <a:cubicBezTo>
                    <a:pt x="24" y="0"/>
                    <a:pt x="24" y="0"/>
                    <a:pt x="24" y="0"/>
                  </a:cubicBezTo>
                  <a:cubicBezTo>
                    <a:pt x="29" y="34"/>
                    <a:pt x="29" y="34"/>
                    <a:pt x="29" y="34"/>
                  </a:cubicBezTo>
                  <a:cubicBezTo>
                    <a:pt x="23" y="39"/>
                    <a:pt x="19" y="46"/>
                    <a:pt x="18" y="54"/>
                  </a:cubicBezTo>
                  <a:cubicBezTo>
                    <a:pt x="18" y="54"/>
                    <a:pt x="18" y="54"/>
                    <a:pt x="18" y="54"/>
                  </a:cubicBezTo>
                  <a:cubicBezTo>
                    <a:pt x="5" y="60"/>
                    <a:pt x="0" y="74"/>
                    <a:pt x="3" y="87"/>
                  </a:cubicBezTo>
                  <a:cubicBezTo>
                    <a:pt x="5" y="87"/>
                    <a:pt x="8" y="86"/>
                    <a:pt x="10" y="85"/>
                  </a:cubicBezTo>
                  <a:cubicBezTo>
                    <a:pt x="14" y="83"/>
                    <a:pt x="17" y="80"/>
                    <a:pt x="19" y="76"/>
                  </a:cubicBezTo>
                  <a:cubicBezTo>
                    <a:pt x="25" y="97"/>
                    <a:pt x="41" y="116"/>
                    <a:pt x="62" y="116"/>
                  </a:cubicBezTo>
                  <a:cubicBezTo>
                    <a:pt x="81" y="116"/>
                    <a:pt x="97" y="98"/>
                    <a:pt x="103" y="79"/>
                  </a:cubicBezTo>
                  <a:cubicBezTo>
                    <a:pt x="105" y="81"/>
                    <a:pt x="108" y="84"/>
                    <a:pt x="111" y="85"/>
                  </a:cubicBezTo>
                  <a:cubicBezTo>
                    <a:pt x="113" y="86"/>
                    <a:pt x="115" y="87"/>
                    <a:pt x="117" y="87"/>
                  </a:cubicBezTo>
                  <a:cubicBezTo>
                    <a:pt x="121" y="76"/>
                    <a:pt x="116" y="63"/>
                    <a:pt x="106" y="56"/>
                  </a:cubicBezTo>
                  <a:close/>
                  <a:moveTo>
                    <a:pt x="88" y="8"/>
                  </a:moveTo>
                  <a:cubicBezTo>
                    <a:pt x="83" y="44"/>
                    <a:pt x="83" y="44"/>
                    <a:pt x="83" y="44"/>
                  </a:cubicBezTo>
                  <a:cubicBezTo>
                    <a:pt x="38" y="44"/>
                    <a:pt x="38" y="44"/>
                    <a:pt x="38" y="44"/>
                  </a:cubicBezTo>
                  <a:cubicBezTo>
                    <a:pt x="32" y="8"/>
                    <a:pt x="32" y="8"/>
                    <a:pt x="32" y="8"/>
                  </a:cubicBezTo>
                  <a:lnTo>
                    <a:pt x="88" y="8"/>
                  </a:lnTo>
                  <a:close/>
                  <a:moveTo>
                    <a:pt x="98" y="71"/>
                  </a:moveTo>
                  <a:cubicBezTo>
                    <a:pt x="93" y="90"/>
                    <a:pt x="79" y="109"/>
                    <a:pt x="62" y="109"/>
                  </a:cubicBezTo>
                  <a:cubicBezTo>
                    <a:pt x="43" y="109"/>
                    <a:pt x="30" y="89"/>
                    <a:pt x="25" y="71"/>
                  </a:cubicBezTo>
                  <a:cubicBezTo>
                    <a:pt x="25" y="69"/>
                    <a:pt x="24" y="67"/>
                    <a:pt x="24" y="65"/>
                  </a:cubicBezTo>
                  <a:cubicBezTo>
                    <a:pt x="36" y="65"/>
                    <a:pt x="46" y="59"/>
                    <a:pt x="53" y="51"/>
                  </a:cubicBezTo>
                  <a:cubicBezTo>
                    <a:pt x="71" y="51"/>
                    <a:pt x="71" y="51"/>
                    <a:pt x="71" y="51"/>
                  </a:cubicBezTo>
                  <a:cubicBezTo>
                    <a:pt x="78" y="59"/>
                    <a:pt x="88" y="65"/>
                    <a:pt x="99" y="65"/>
                  </a:cubicBezTo>
                  <a:cubicBezTo>
                    <a:pt x="99" y="67"/>
                    <a:pt x="99" y="69"/>
                    <a:pt x="98" y="71"/>
                  </a:cubicBezTo>
                  <a:close/>
                </a:path>
              </a:pathLst>
            </a:cu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52" name="Google Shape;252;g1ca224a5abe_1_1010"/>
          <p:cNvSpPr txBox="1"/>
          <p:nvPr/>
        </p:nvSpPr>
        <p:spPr>
          <a:xfrm>
            <a:off x="2706880" y="1701869"/>
            <a:ext cx="582300" cy="246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1" i="0" u="none" strike="noStrike" kern="0" cap="none" spc="0" normalizeH="0" baseline="0" noProof="0">
                <a:ln>
                  <a:noFill/>
                </a:ln>
                <a:solidFill>
                  <a:srgbClr val="ED6E73"/>
                </a:solidFill>
                <a:effectLst/>
                <a:uLnTx/>
                <a:uFillTx/>
                <a:latin typeface="Roboto Condensed"/>
                <a:ea typeface="Roboto Condensed"/>
                <a:cs typeface="Roboto Condensed"/>
                <a:sym typeface="Roboto Condensed"/>
              </a:rPr>
              <a:t>Phase</a:t>
            </a:r>
            <a:endParaRPr kumimoji="0" sz="867" b="1" i="0" u="none" strike="noStrike" kern="0" cap="none" spc="0" normalizeH="0" baseline="0" noProof="0">
              <a:ln>
                <a:noFill/>
              </a:ln>
              <a:solidFill>
                <a:srgbClr val="ED6E73"/>
              </a:solidFill>
              <a:effectLst/>
              <a:uLnTx/>
              <a:uFillTx/>
              <a:latin typeface="Arial"/>
              <a:ea typeface="Arial"/>
              <a:cs typeface="Arial"/>
              <a:sym typeface="Arial"/>
            </a:endParaRPr>
          </a:p>
        </p:txBody>
      </p:sp>
      <p:sp>
        <p:nvSpPr>
          <p:cNvPr id="253" name="Google Shape;253;g1ca224a5abe_1_1010"/>
          <p:cNvSpPr txBox="1"/>
          <p:nvPr/>
        </p:nvSpPr>
        <p:spPr>
          <a:xfrm>
            <a:off x="2721945" y="2926220"/>
            <a:ext cx="582300" cy="246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1" i="0" u="none" strike="noStrike" kern="0" cap="none" spc="0" normalizeH="0" baseline="0" noProof="0">
                <a:ln>
                  <a:noFill/>
                </a:ln>
                <a:solidFill>
                  <a:srgbClr val="ED6E73"/>
                </a:solidFill>
                <a:effectLst/>
                <a:uLnTx/>
                <a:uFillTx/>
                <a:latin typeface="Roboto Condensed"/>
                <a:ea typeface="Roboto Condensed"/>
                <a:cs typeface="Roboto Condensed"/>
                <a:sym typeface="Roboto Condensed"/>
              </a:rPr>
              <a:t>Acteurs</a:t>
            </a:r>
            <a:endParaRPr kumimoji="0" sz="867" b="1" i="0" u="none" strike="noStrike" kern="0" cap="none" spc="0" normalizeH="0" baseline="0" noProof="0">
              <a:ln>
                <a:noFill/>
              </a:ln>
              <a:solidFill>
                <a:srgbClr val="ED6E73"/>
              </a:solidFill>
              <a:effectLst/>
              <a:uLnTx/>
              <a:uFillTx/>
              <a:latin typeface="Arial"/>
              <a:ea typeface="Arial"/>
              <a:cs typeface="Arial"/>
              <a:sym typeface="Arial"/>
            </a:endParaRPr>
          </a:p>
        </p:txBody>
      </p:sp>
      <p:pic>
        <p:nvPicPr>
          <p:cNvPr id="254" name="Google Shape;254;g1ca224a5abe_1_1010" descr="Femme avec canne contour"/>
          <p:cNvPicPr preferRelativeResize="0"/>
          <p:nvPr/>
        </p:nvPicPr>
        <p:blipFill rotWithShape="1">
          <a:blip r:embed="rId5">
            <a:alphaModFix/>
          </a:blip>
          <a:srcRect/>
          <a:stretch/>
        </p:blipFill>
        <p:spPr>
          <a:xfrm>
            <a:off x="2060090" y="3407307"/>
            <a:ext cx="355474" cy="355474"/>
          </a:xfrm>
          <a:prstGeom prst="rect">
            <a:avLst/>
          </a:prstGeom>
          <a:noFill/>
          <a:ln>
            <a:noFill/>
          </a:ln>
        </p:spPr>
      </p:pic>
      <p:pic>
        <p:nvPicPr>
          <p:cNvPr id="255" name="Google Shape;255;g1ca224a5abe_1_1010" descr="Homme avec canne contour"/>
          <p:cNvPicPr preferRelativeResize="0"/>
          <p:nvPr/>
        </p:nvPicPr>
        <p:blipFill rotWithShape="1">
          <a:blip r:embed="rId6">
            <a:alphaModFix/>
          </a:blip>
          <a:srcRect/>
          <a:stretch/>
        </p:blipFill>
        <p:spPr>
          <a:xfrm>
            <a:off x="2013230" y="3019770"/>
            <a:ext cx="355474" cy="355474"/>
          </a:xfrm>
          <a:prstGeom prst="rect">
            <a:avLst/>
          </a:prstGeom>
          <a:noFill/>
          <a:ln>
            <a:noFill/>
          </a:ln>
        </p:spPr>
      </p:pic>
      <p:sp>
        <p:nvSpPr>
          <p:cNvPr id="256" name="Google Shape;256;g1ca224a5abe_1_1010"/>
          <p:cNvSpPr/>
          <p:nvPr/>
        </p:nvSpPr>
        <p:spPr>
          <a:xfrm>
            <a:off x="6804427" y="2994836"/>
            <a:ext cx="293420" cy="354852"/>
          </a:xfrm>
          <a:custGeom>
            <a:avLst/>
            <a:gdLst/>
            <a:ahLst/>
            <a:cxnLst/>
            <a:rect l="l" t="t" r="r" b="b"/>
            <a:pathLst>
              <a:path w="64" h="70" extrusionOk="0">
                <a:moveTo>
                  <a:pt x="49" y="42"/>
                </a:moveTo>
                <a:cubicBezTo>
                  <a:pt x="56" y="66"/>
                  <a:pt x="32" y="70"/>
                  <a:pt x="33" y="58"/>
                </a:cubicBezTo>
                <a:cubicBezTo>
                  <a:pt x="33" y="58"/>
                  <a:pt x="33" y="51"/>
                  <a:pt x="33" y="46"/>
                </a:cubicBezTo>
                <a:cubicBezTo>
                  <a:pt x="32" y="46"/>
                  <a:pt x="32" y="46"/>
                  <a:pt x="31" y="45"/>
                </a:cubicBezTo>
                <a:cubicBezTo>
                  <a:pt x="31" y="51"/>
                  <a:pt x="31" y="58"/>
                  <a:pt x="31" y="58"/>
                </a:cubicBezTo>
                <a:cubicBezTo>
                  <a:pt x="31" y="70"/>
                  <a:pt x="7" y="66"/>
                  <a:pt x="14" y="42"/>
                </a:cubicBezTo>
                <a:cubicBezTo>
                  <a:pt x="7" y="39"/>
                  <a:pt x="3" y="36"/>
                  <a:pt x="1" y="33"/>
                </a:cubicBezTo>
                <a:cubicBezTo>
                  <a:pt x="0" y="31"/>
                  <a:pt x="1" y="29"/>
                  <a:pt x="3" y="31"/>
                </a:cubicBezTo>
                <a:cubicBezTo>
                  <a:pt x="3" y="31"/>
                  <a:pt x="3" y="31"/>
                  <a:pt x="4" y="31"/>
                </a:cubicBezTo>
                <a:cubicBezTo>
                  <a:pt x="4" y="7"/>
                  <a:pt x="4" y="7"/>
                  <a:pt x="4" y="7"/>
                </a:cubicBezTo>
                <a:cubicBezTo>
                  <a:pt x="4" y="3"/>
                  <a:pt x="6" y="0"/>
                  <a:pt x="9" y="0"/>
                </a:cubicBezTo>
                <a:cubicBezTo>
                  <a:pt x="54" y="0"/>
                  <a:pt x="54" y="0"/>
                  <a:pt x="54" y="0"/>
                </a:cubicBezTo>
                <a:cubicBezTo>
                  <a:pt x="57" y="0"/>
                  <a:pt x="60" y="3"/>
                  <a:pt x="60" y="7"/>
                </a:cubicBezTo>
                <a:cubicBezTo>
                  <a:pt x="60" y="31"/>
                  <a:pt x="60" y="31"/>
                  <a:pt x="60" y="31"/>
                </a:cubicBezTo>
                <a:cubicBezTo>
                  <a:pt x="60" y="31"/>
                  <a:pt x="60" y="31"/>
                  <a:pt x="61" y="31"/>
                </a:cubicBezTo>
                <a:cubicBezTo>
                  <a:pt x="63" y="29"/>
                  <a:pt x="64" y="31"/>
                  <a:pt x="63" y="33"/>
                </a:cubicBezTo>
                <a:cubicBezTo>
                  <a:pt x="60" y="36"/>
                  <a:pt x="56" y="39"/>
                  <a:pt x="49" y="42"/>
                </a:cubicBezTo>
                <a:close/>
                <a:moveTo>
                  <a:pt x="57" y="9"/>
                </a:moveTo>
                <a:cubicBezTo>
                  <a:pt x="57" y="5"/>
                  <a:pt x="56" y="4"/>
                  <a:pt x="52" y="4"/>
                </a:cubicBezTo>
                <a:cubicBezTo>
                  <a:pt x="12" y="4"/>
                  <a:pt x="12" y="4"/>
                  <a:pt x="12" y="4"/>
                </a:cubicBezTo>
                <a:cubicBezTo>
                  <a:pt x="8" y="4"/>
                  <a:pt x="7" y="5"/>
                  <a:pt x="7" y="9"/>
                </a:cubicBezTo>
                <a:cubicBezTo>
                  <a:pt x="7" y="33"/>
                  <a:pt x="7" y="33"/>
                  <a:pt x="7" y="33"/>
                </a:cubicBezTo>
                <a:cubicBezTo>
                  <a:pt x="15" y="38"/>
                  <a:pt x="23" y="37"/>
                  <a:pt x="27" y="37"/>
                </a:cubicBezTo>
                <a:cubicBezTo>
                  <a:pt x="28" y="37"/>
                  <a:pt x="29" y="37"/>
                  <a:pt x="30" y="38"/>
                </a:cubicBezTo>
                <a:cubicBezTo>
                  <a:pt x="30" y="38"/>
                  <a:pt x="30" y="38"/>
                  <a:pt x="30" y="38"/>
                </a:cubicBezTo>
                <a:cubicBezTo>
                  <a:pt x="31" y="39"/>
                  <a:pt x="32" y="39"/>
                  <a:pt x="33" y="40"/>
                </a:cubicBezTo>
                <a:cubicBezTo>
                  <a:pt x="33" y="38"/>
                  <a:pt x="34" y="37"/>
                  <a:pt x="37" y="37"/>
                </a:cubicBezTo>
                <a:cubicBezTo>
                  <a:pt x="41" y="37"/>
                  <a:pt x="48" y="38"/>
                  <a:pt x="57" y="33"/>
                </a:cubicBezTo>
                <a:lnTo>
                  <a:pt x="57" y="9"/>
                </a:lnTo>
                <a:close/>
                <a:moveTo>
                  <a:pt x="23" y="34"/>
                </a:moveTo>
                <a:cubicBezTo>
                  <a:pt x="19" y="34"/>
                  <a:pt x="16" y="31"/>
                  <a:pt x="16" y="27"/>
                </a:cubicBezTo>
                <a:cubicBezTo>
                  <a:pt x="16" y="23"/>
                  <a:pt x="19" y="20"/>
                  <a:pt x="23" y="20"/>
                </a:cubicBezTo>
                <a:cubicBezTo>
                  <a:pt x="27" y="20"/>
                  <a:pt x="31" y="23"/>
                  <a:pt x="31" y="27"/>
                </a:cubicBezTo>
                <a:cubicBezTo>
                  <a:pt x="31" y="31"/>
                  <a:pt x="27" y="34"/>
                  <a:pt x="23" y="34"/>
                </a:cubicBezTo>
                <a:close/>
                <a:moveTo>
                  <a:pt x="41" y="34"/>
                </a:moveTo>
                <a:cubicBezTo>
                  <a:pt x="37" y="34"/>
                  <a:pt x="33" y="31"/>
                  <a:pt x="33" y="27"/>
                </a:cubicBezTo>
                <a:cubicBezTo>
                  <a:pt x="33" y="23"/>
                  <a:pt x="37" y="20"/>
                  <a:pt x="41" y="20"/>
                </a:cubicBezTo>
                <a:cubicBezTo>
                  <a:pt x="45" y="20"/>
                  <a:pt x="49" y="23"/>
                  <a:pt x="49" y="27"/>
                </a:cubicBezTo>
                <a:cubicBezTo>
                  <a:pt x="49" y="31"/>
                  <a:pt x="45" y="34"/>
                  <a:pt x="41" y="34"/>
                </a:cubicBezTo>
                <a:close/>
              </a:path>
            </a:pathLst>
          </a:custGeom>
          <a:solidFill>
            <a:srgbClr val="757070"/>
          </a:solidFill>
          <a:ln>
            <a:noFill/>
          </a:ln>
        </p:spPr>
        <p:txBody>
          <a:bodyPr spcFirstLastPara="1" wrap="square" lIns="243700" tIns="121850" rIns="243700" bIns="121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 name="Google Shape;257;g1ca224a5abe_1_1010"/>
          <p:cNvSpPr txBox="1"/>
          <p:nvPr/>
        </p:nvSpPr>
        <p:spPr>
          <a:xfrm>
            <a:off x="2721951" y="3969613"/>
            <a:ext cx="431100" cy="215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800" b="1" i="0" u="none" strike="noStrike" kern="0" cap="none" spc="0" normalizeH="0" baseline="0" noProof="0">
                <a:ln>
                  <a:noFill/>
                </a:ln>
                <a:solidFill>
                  <a:srgbClr val="595959"/>
                </a:solidFill>
                <a:effectLst/>
                <a:uLnTx/>
                <a:uFillTx/>
                <a:latin typeface="Roboto Condensed"/>
                <a:ea typeface="Roboto Condensed"/>
                <a:cs typeface="Roboto Condensed"/>
                <a:sym typeface="Roboto Condensed"/>
              </a:rPr>
              <a:t>CPTS</a:t>
            </a:r>
            <a:endParaRPr kumimoji="0" sz="667"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258" name="Google Shape;258;g1ca224a5abe_1_1010"/>
          <p:cNvSpPr txBox="1"/>
          <p:nvPr/>
        </p:nvSpPr>
        <p:spPr>
          <a:xfrm>
            <a:off x="2790797" y="4389814"/>
            <a:ext cx="516000" cy="246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1" i="0" u="none" strike="noStrike" kern="0" cap="none" spc="0" normalizeH="0" baseline="0" noProof="0">
                <a:ln>
                  <a:noFill/>
                </a:ln>
                <a:solidFill>
                  <a:srgbClr val="ED6E73"/>
                </a:solidFill>
                <a:effectLst/>
                <a:uLnTx/>
                <a:uFillTx/>
                <a:latin typeface="Roboto Condensed"/>
                <a:ea typeface="Roboto Condensed"/>
                <a:cs typeface="Roboto Condensed"/>
                <a:sym typeface="Roboto Condensed"/>
              </a:rPr>
              <a:t>Outils</a:t>
            </a:r>
            <a:endParaRPr kumimoji="0" sz="1000" b="0" i="0" u="none" strike="noStrike" kern="0" cap="none" spc="0" normalizeH="0" baseline="0" noProof="0">
              <a:ln>
                <a:noFill/>
              </a:ln>
              <a:solidFill>
                <a:srgbClr val="ED6E73"/>
              </a:solidFill>
              <a:effectLst/>
              <a:uLnTx/>
              <a:uFillTx/>
              <a:latin typeface="Arial"/>
              <a:ea typeface="Arial"/>
              <a:cs typeface="Arial"/>
              <a:sym typeface="Arial"/>
            </a:endParaRPr>
          </a:p>
        </p:txBody>
      </p:sp>
      <p:sp>
        <p:nvSpPr>
          <p:cNvPr id="259" name="Google Shape;259;g1ca224a5abe_1_1010"/>
          <p:cNvSpPr txBox="1"/>
          <p:nvPr/>
        </p:nvSpPr>
        <p:spPr>
          <a:xfrm>
            <a:off x="6769672" y="3360072"/>
            <a:ext cx="363000" cy="215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800" b="1" i="0" u="none" strike="noStrike" kern="0" cap="none" spc="0" normalizeH="0" baseline="0" noProof="0">
                <a:ln>
                  <a:noFill/>
                </a:ln>
                <a:solidFill>
                  <a:srgbClr val="595959"/>
                </a:solidFill>
                <a:effectLst/>
                <a:uLnTx/>
                <a:uFillTx/>
                <a:latin typeface="Roboto Condensed"/>
                <a:ea typeface="Roboto Condensed"/>
                <a:cs typeface="Roboto Condensed"/>
                <a:sym typeface="Roboto Condensed"/>
              </a:rPr>
              <a:t>DAC</a:t>
            </a:r>
            <a:endParaRPr kumimoji="0" sz="667"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260" name="Google Shape;260;g1ca224a5abe_1_1010"/>
          <p:cNvSpPr/>
          <p:nvPr/>
        </p:nvSpPr>
        <p:spPr>
          <a:xfrm>
            <a:off x="1946700" y="1694254"/>
            <a:ext cx="582300" cy="3593100"/>
          </a:xfrm>
          <a:prstGeom prst="roundRect">
            <a:avLst>
              <a:gd name="adj" fmla="val 16667"/>
            </a:avLst>
          </a:prstGeom>
          <a:noFill/>
          <a:ln w="25400" cap="flat" cmpd="sng">
            <a:solidFill>
              <a:srgbClr val="ED6E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1" name="Google Shape;261;g1ca224a5abe_1_1010"/>
          <p:cNvSpPr/>
          <p:nvPr/>
        </p:nvSpPr>
        <p:spPr>
          <a:xfrm>
            <a:off x="4936626" y="1761367"/>
            <a:ext cx="2004600" cy="405900"/>
          </a:xfrm>
          <a:prstGeom prst="homePlate">
            <a:avLst>
              <a:gd name="adj" fmla="val 50000"/>
            </a:avLst>
          </a:prstGeom>
          <a:solidFill>
            <a:srgbClr val="EA99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67" b="1" i="0" u="none" strike="noStrike" kern="0" cap="none" spc="0" normalizeH="0" baseline="0" noProof="0">
                <a:ln>
                  <a:noFill/>
                </a:ln>
                <a:solidFill>
                  <a:srgbClr val="595959"/>
                </a:solidFill>
                <a:effectLst/>
                <a:uLnTx/>
                <a:uFillTx/>
                <a:latin typeface="Roboto Condensed"/>
                <a:ea typeface="Roboto Condensed"/>
                <a:cs typeface="Roboto Condensed"/>
                <a:sym typeface="Roboto Condensed"/>
              </a:rPr>
              <a:t>Orientation en  EHPAD</a:t>
            </a:r>
            <a:endParaRPr kumimoji="0" sz="1067"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 name="Google Shape;262;g1ca224a5abe_1_1010"/>
          <p:cNvSpPr/>
          <p:nvPr/>
        </p:nvSpPr>
        <p:spPr>
          <a:xfrm>
            <a:off x="4942149" y="2269125"/>
            <a:ext cx="2485200" cy="405900"/>
          </a:xfrm>
          <a:prstGeom prst="homePlate">
            <a:avLst>
              <a:gd name="adj" fmla="val 50000"/>
            </a:avLst>
          </a:prstGeom>
          <a:solidFill>
            <a:srgbClr val="37B1B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67" b="1" i="0" u="none" strike="noStrike" kern="0" cap="none" spc="0" normalizeH="0" baseline="0" noProof="0">
                <a:ln>
                  <a:noFill/>
                </a:ln>
                <a:solidFill>
                  <a:srgbClr val="595959"/>
                </a:solidFill>
                <a:effectLst/>
                <a:uLnTx/>
                <a:uFillTx/>
                <a:latin typeface="Roboto Condensed"/>
                <a:ea typeface="Roboto Condensed"/>
                <a:cs typeface="Roboto Condensed"/>
                <a:sym typeface="Roboto Condensed"/>
              </a:rPr>
              <a:t>                            Soins aigus                     </a:t>
            </a:r>
            <a:endParaRPr kumimoji="0" sz="1067" b="1" i="0" u="none" strike="noStrike" kern="0" cap="none" spc="0" normalizeH="0" baseline="0" noProof="0">
              <a:ln>
                <a:noFill/>
              </a:ln>
              <a:solidFill>
                <a:srgbClr val="595959"/>
              </a:solidFill>
              <a:effectLst/>
              <a:uLnTx/>
              <a:uFillTx/>
              <a:latin typeface="Roboto Condensed"/>
              <a:ea typeface="Roboto Condensed"/>
              <a:cs typeface="Roboto Condensed"/>
              <a:sym typeface="Roboto Condensed"/>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67" b="0" i="0" u="none" strike="noStrike" kern="0" cap="none" spc="0" normalizeH="0" baseline="0" noProof="0">
                <a:ln>
                  <a:noFill/>
                </a:ln>
                <a:solidFill>
                  <a:srgbClr val="595959"/>
                </a:solidFill>
                <a:effectLst/>
                <a:uLnTx/>
                <a:uFillTx/>
                <a:latin typeface="Roboto Condensed"/>
                <a:ea typeface="Roboto Condensed"/>
                <a:cs typeface="Roboto Condensed"/>
                <a:sym typeface="Roboto Condensed"/>
              </a:rPr>
              <a:t>Entrée                                                Sortie</a:t>
            </a:r>
            <a:endParaRPr kumimoji="0" sz="1067" b="0" i="0" u="none" strike="noStrike" kern="0" cap="none" spc="0" normalizeH="0" baseline="0" noProof="0">
              <a:ln>
                <a:noFill/>
              </a:ln>
              <a:solidFill>
                <a:srgbClr val="595959"/>
              </a:solidFill>
              <a:effectLst/>
              <a:uLnTx/>
              <a:uFillTx/>
              <a:latin typeface="Roboto Condensed"/>
              <a:ea typeface="Roboto Condensed"/>
              <a:cs typeface="Roboto Condensed"/>
              <a:sym typeface="Roboto Condensed"/>
            </a:endParaRPr>
          </a:p>
        </p:txBody>
      </p:sp>
      <p:sp>
        <p:nvSpPr>
          <p:cNvPr id="263" name="Google Shape;263;g1ca224a5abe_1_1010"/>
          <p:cNvSpPr/>
          <p:nvPr/>
        </p:nvSpPr>
        <p:spPr>
          <a:xfrm rot="-5400000">
            <a:off x="6417212" y="2149245"/>
            <a:ext cx="368700" cy="135900"/>
          </a:xfrm>
          <a:prstGeom prst="leftRightArrow">
            <a:avLst>
              <a:gd name="adj1" fmla="val 50000"/>
              <a:gd name="adj2" fmla="val 50000"/>
            </a:avLst>
          </a:prstGeom>
          <a:solidFill>
            <a:srgbClr val="EEEEEE"/>
          </a:solidFill>
          <a:ln w="25400" cap="flat" cmpd="sng">
            <a:solidFill>
              <a:srgbClr val="ED6E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4" name="Google Shape;264;g1ca224a5abe_1_1010"/>
          <p:cNvSpPr/>
          <p:nvPr/>
        </p:nvSpPr>
        <p:spPr>
          <a:xfrm>
            <a:off x="7641014" y="2269125"/>
            <a:ext cx="1919700" cy="405900"/>
          </a:xfrm>
          <a:prstGeom prst="homePlate">
            <a:avLst>
              <a:gd name="adj" fmla="val 50000"/>
            </a:avLst>
          </a:prstGeom>
          <a:solidFill>
            <a:srgbClr val="37B1B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67" b="1" i="0" u="none" strike="noStrike" kern="0" cap="none" spc="0" normalizeH="0" baseline="0" noProof="0">
                <a:ln>
                  <a:noFill/>
                </a:ln>
                <a:solidFill>
                  <a:srgbClr val="595959"/>
                </a:solidFill>
                <a:effectLst/>
                <a:uLnTx/>
                <a:uFillTx/>
                <a:latin typeface="Roboto Condensed"/>
                <a:ea typeface="Roboto Condensed"/>
                <a:cs typeface="Roboto Condensed"/>
                <a:sym typeface="Roboto Condensed"/>
              </a:rPr>
              <a:t>Suivi</a:t>
            </a:r>
            <a:endParaRPr kumimoji="0" sz="1067"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 name="Google Shape;265;g1ca224a5abe_1_1010"/>
          <p:cNvSpPr txBox="1"/>
          <p:nvPr/>
        </p:nvSpPr>
        <p:spPr>
          <a:xfrm>
            <a:off x="1946700" y="2759751"/>
            <a:ext cx="618900" cy="246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1" i="0" u="none" strike="noStrike" kern="0" cap="none" spc="0" normalizeH="0" baseline="0" noProof="0">
                <a:ln>
                  <a:noFill/>
                </a:ln>
                <a:solidFill>
                  <a:srgbClr val="ED6E73"/>
                </a:solidFill>
                <a:effectLst/>
                <a:uLnTx/>
                <a:uFillTx/>
                <a:latin typeface="Roboto Condensed"/>
                <a:ea typeface="Roboto Condensed"/>
                <a:cs typeface="Roboto Condensed"/>
                <a:sym typeface="Roboto Condensed"/>
              </a:rPr>
              <a:t>Usagers</a:t>
            </a:r>
            <a:endParaRPr kumimoji="0" sz="867" b="1" i="0" u="none" strike="noStrike" kern="0" cap="none" spc="0" normalizeH="0" baseline="0" noProof="0">
              <a:ln>
                <a:noFill/>
              </a:ln>
              <a:solidFill>
                <a:srgbClr val="ED6E73"/>
              </a:solidFill>
              <a:effectLst/>
              <a:uLnTx/>
              <a:uFillTx/>
              <a:latin typeface="Roboto Condensed"/>
              <a:ea typeface="Roboto Condensed"/>
              <a:cs typeface="Roboto Condensed"/>
              <a:sym typeface="Roboto Condensed"/>
            </a:endParaRPr>
          </a:p>
        </p:txBody>
      </p:sp>
      <p:sp>
        <p:nvSpPr>
          <p:cNvPr id="266" name="Google Shape;266;g1ca224a5abe_1_1010"/>
          <p:cNvSpPr txBox="1"/>
          <p:nvPr/>
        </p:nvSpPr>
        <p:spPr>
          <a:xfrm>
            <a:off x="3153058" y="3384956"/>
            <a:ext cx="618900" cy="215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800" b="1" i="0" u="none" strike="noStrike" kern="0" cap="none" spc="0" normalizeH="0" baseline="0" noProof="0">
                <a:ln>
                  <a:noFill/>
                </a:ln>
                <a:solidFill>
                  <a:srgbClr val="595959"/>
                </a:solidFill>
                <a:effectLst/>
                <a:uLnTx/>
                <a:uFillTx/>
                <a:latin typeface="Roboto Condensed"/>
                <a:ea typeface="Roboto Condensed"/>
                <a:cs typeface="Roboto Condensed"/>
                <a:sym typeface="Roboto Condensed"/>
              </a:rPr>
              <a:t>EHPAD</a:t>
            </a:r>
            <a:endParaRPr kumimoji="0" sz="667" b="0" i="0" u="none" strike="noStrike" kern="0" cap="none" spc="0" normalizeH="0" baseline="0" noProof="0">
              <a:ln>
                <a:noFill/>
              </a:ln>
              <a:solidFill>
                <a:srgbClr val="595959"/>
              </a:solidFill>
              <a:effectLst/>
              <a:uLnTx/>
              <a:uFillTx/>
              <a:latin typeface="Arial"/>
              <a:ea typeface="Arial"/>
              <a:cs typeface="Arial"/>
              <a:sym typeface="Arial"/>
            </a:endParaRPr>
          </a:p>
        </p:txBody>
      </p:sp>
      <p:cxnSp>
        <p:nvCxnSpPr>
          <p:cNvPr id="267" name="Google Shape;267;g1ca224a5abe_1_1010"/>
          <p:cNvCxnSpPr/>
          <p:nvPr/>
        </p:nvCxnSpPr>
        <p:spPr>
          <a:xfrm>
            <a:off x="7510011" y="1712755"/>
            <a:ext cx="15000" cy="2457300"/>
          </a:xfrm>
          <a:prstGeom prst="straightConnector1">
            <a:avLst/>
          </a:prstGeom>
          <a:noFill/>
          <a:ln w="12700" cap="flat" cmpd="sng">
            <a:solidFill>
              <a:srgbClr val="ED6E73"/>
            </a:solidFill>
            <a:prstDash val="dash"/>
            <a:round/>
            <a:headEnd type="none" w="sm" len="sm"/>
            <a:tailEnd type="none" w="sm" len="sm"/>
          </a:ln>
        </p:spPr>
      </p:cxnSp>
      <p:sp>
        <p:nvSpPr>
          <p:cNvPr id="268" name="Google Shape;268;g1ca224a5abe_1_1010"/>
          <p:cNvSpPr txBox="1"/>
          <p:nvPr/>
        </p:nvSpPr>
        <p:spPr>
          <a:xfrm>
            <a:off x="5278143" y="3375263"/>
            <a:ext cx="293100" cy="215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800" b="1" i="0" u="none" strike="noStrike" kern="0" cap="none" spc="0" normalizeH="0" baseline="0" noProof="0">
                <a:ln>
                  <a:noFill/>
                </a:ln>
                <a:solidFill>
                  <a:srgbClr val="595959"/>
                </a:solidFill>
                <a:effectLst/>
                <a:uLnTx/>
                <a:uFillTx/>
                <a:latin typeface="Roboto Condensed"/>
                <a:ea typeface="Roboto Condensed"/>
                <a:cs typeface="Roboto Condensed"/>
                <a:sym typeface="Roboto Condensed"/>
              </a:rPr>
              <a:t>ES</a:t>
            </a:r>
            <a:endParaRPr kumimoji="0" sz="667" b="0" i="0" u="none" strike="noStrike" kern="0" cap="none" spc="0" normalizeH="0" baseline="0" noProof="0">
              <a:ln>
                <a:noFill/>
              </a:ln>
              <a:solidFill>
                <a:srgbClr val="595959"/>
              </a:solidFill>
              <a:effectLst/>
              <a:uLnTx/>
              <a:uFillTx/>
              <a:latin typeface="Arial"/>
              <a:ea typeface="Arial"/>
              <a:cs typeface="Arial"/>
              <a:sym typeface="Arial"/>
            </a:endParaRPr>
          </a:p>
        </p:txBody>
      </p:sp>
      <p:pic>
        <p:nvPicPr>
          <p:cNvPr id="269" name="Google Shape;269;g1ca224a5abe_1_1010" descr="Hôpital contour"/>
          <p:cNvPicPr preferRelativeResize="0"/>
          <p:nvPr/>
        </p:nvPicPr>
        <p:blipFill rotWithShape="1">
          <a:blip r:embed="rId7">
            <a:alphaModFix/>
          </a:blip>
          <a:srcRect/>
          <a:stretch/>
        </p:blipFill>
        <p:spPr>
          <a:xfrm>
            <a:off x="3117412" y="2958952"/>
            <a:ext cx="516353" cy="516352"/>
          </a:xfrm>
          <a:prstGeom prst="rect">
            <a:avLst/>
          </a:prstGeom>
          <a:noFill/>
          <a:ln>
            <a:noFill/>
          </a:ln>
        </p:spPr>
      </p:pic>
      <p:sp>
        <p:nvSpPr>
          <p:cNvPr id="270" name="Google Shape;270;g1ca224a5abe_1_1010"/>
          <p:cNvSpPr/>
          <p:nvPr/>
        </p:nvSpPr>
        <p:spPr>
          <a:xfrm>
            <a:off x="3919174" y="3018149"/>
            <a:ext cx="236520" cy="227988"/>
          </a:xfrm>
          <a:custGeom>
            <a:avLst/>
            <a:gdLst/>
            <a:ahLst/>
            <a:cxnLst/>
            <a:rect l="l" t="t" r="r" b="b"/>
            <a:pathLst>
              <a:path w="21600" h="21600" extrusionOk="0">
                <a:moveTo>
                  <a:pt x="21600" y="11480"/>
                </a:moveTo>
                <a:cubicBezTo>
                  <a:pt x="21600" y="12008"/>
                  <a:pt x="21348" y="12537"/>
                  <a:pt x="20594" y="12537"/>
                </a:cubicBezTo>
                <a:cubicBezTo>
                  <a:pt x="20342" y="12537"/>
                  <a:pt x="20091" y="12273"/>
                  <a:pt x="20091" y="12273"/>
                </a:cubicBezTo>
                <a:cubicBezTo>
                  <a:pt x="10926" y="2681"/>
                  <a:pt x="10926" y="2681"/>
                  <a:pt x="10926" y="2681"/>
                </a:cubicBezTo>
                <a:cubicBezTo>
                  <a:pt x="1797" y="12273"/>
                  <a:pt x="1797" y="12273"/>
                  <a:pt x="1797" y="12273"/>
                </a:cubicBezTo>
                <a:cubicBezTo>
                  <a:pt x="1545" y="12273"/>
                  <a:pt x="1294" y="12537"/>
                  <a:pt x="1042" y="12537"/>
                </a:cubicBezTo>
                <a:cubicBezTo>
                  <a:pt x="539" y="12537"/>
                  <a:pt x="0" y="12008"/>
                  <a:pt x="0" y="11480"/>
                </a:cubicBezTo>
                <a:cubicBezTo>
                  <a:pt x="0" y="11215"/>
                  <a:pt x="0" y="10913"/>
                  <a:pt x="252" y="10649"/>
                </a:cubicBezTo>
                <a:cubicBezTo>
                  <a:pt x="10171" y="264"/>
                  <a:pt x="10171" y="264"/>
                  <a:pt x="10171" y="264"/>
                </a:cubicBezTo>
                <a:cubicBezTo>
                  <a:pt x="10423" y="0"/>
                  <a:pt x="10674" y="0"/>
                  <a:pt x="10926" y="0"/>
                </a:cubicBezTo>
                <a:cubicBezTo>
                  <a:pt x="11177" y="0"/>
                  <a:pt x="11429" y="264"/>
                  <a:pt x="11681" y="264"/>
                </a:cubicBezTo>
                <a:cubicBezTo>
                  <a:pt x="15490" y="4531"/>
                  <a:pt x="15490" y="4531"/>
                  <a:pt x="15490" y="4531"/>
                </a:cubicBezTo>
                <a:cubicBezTo>
                  <a:pt x="15490" y="3474"/>
                  <a:pt x="15490" y="3474"/>
                  <a:pt x="15490" y="3474"/>
                </a:cubicBezTo>
                <a:cubicBezTo>
                  <a:pt x="15490" y="2945"/>
                  <a:pt x="16029" y="2379"/>
                  <a:pt x="16532" y="2379"/>
                </a:cubicBezTo>
                <a:cubicBezTo>
                  <a:pt x="17287" y="2379"/>
                  <a:pt x="17539" y="2945"/>
                  <a:pt x="17539" y="3474"/>
                </a:cubicBezTo>
                <a:cubicBezTo>
                  <a:pt x="17539" y="6646"/>
                  <a:pt x="17539" y="6646"/>
                  <a:pt x="17539" y="6646"/>
                </a:cubicBezTo>
                <a:cubicBezTo>
                  <a:pt x="21348" y="10649"/>
                  <a:pt x="21348" y="10649"/>
                  <a:pt x="21348" y="10649"/>
                </a:cubicBezTo>
                <a:cubicBezTo>
                  <a:pt x="21600" y="10913"/>
                  <a:pt x="21600" y="11215"/>
                  <a:pt x="21600" y="11480"/>
                </a:cubicBezTo>
                <a:close/>
                <a:moveTo>
                  <a:pt x="19551" y="13066"/>
                </a:moveTo>
                <a:cubicBezTo>
                  <a:pt x="19551" y="16276"/>
                  <a:pt x="19551" y="16276"/>
                  <a:pt x="19551" y="16276"/>
                </a:cubicBezTo>
                <a:cubicBezTo>
                  <a:pt x="19551" y="17862"/>
                  <a:pt x="19551" y="17862"/>
                  <a:pt x="19551" y="17862"/>
                </a:cubicBezTo>
                <a:cubicBezTo>
                  <a:pt x="19551" y="20543"/>
                  <a:pt x="19551" y="20543"/>
                  <a:pt x="19551" y="20543"/>
                </a:cubicBezTo>
                <a:cubicBezTo>
                  <a:pt x="19551" y="21336"/>
                  <a:pt x="19300" y="21600"/>
                  <a:pt x="18545" y="21600"/>
                </a:cubicBezTo>
                <a:cubicBezTo>
                  <a:pt x="16532" y="21600"/>
                  <a:pt x="16532" y="21600"/>
                  <a:pt x="16532" y="21600"/>
                </a:cubicBezTo>
                <a:cubicBezTo>
                  <a:pt x="16532" y="13066"/>
                  <a:pt x="16532" y="13066"/>
                  <a:pt x="16532" y="13066"/>
                </a:cubicBezTo>
                <a:cubicBezTo>
                  <a:pt x="12471" y="13066"/>
                  <a:pt x="12471" y="13066"/>
                  <a:pt x="12471" y="13066"/>
                </a:cubicBezTo>
                <a:cubicBezTo>
                  <a:pt x="12471" y="21600"/>
                  <a:pt x="12471" y="21600"/>
                  <a:pt x="12471" y="21600"/>
                </a:cubicBezTo>
                <a:cubicBezTo>
                  <a:pt x="3055" y="21600"/>
                  <a:pt x="3055" y="21600"/>
                  <a:pt x="3055" y="21600"/>
                </a:cubicBezTo>
                <a:cubicBezTo>
                  <a:pt x="2552" y="21600"/>
                  <a:pt x="2049" y="21336"/>
                  <a:pt x="2049" y="20543"/>
                </a:cubicBezTo>
                <a:cubicBezTo>
                  <a:pt x="2049" y="17862"/>
                  <a:pt x="2049" y="17862"/>
                  <a:pt x="2049" y="17862"/>
                </a:cubicBezTo>
                <a:cubicBezTo>
                  <a:pt x="2049" y="16276"/>
                  <a:pt x="2049" y="16276"/>
                  <a:pt x="2049" y="16276"/>
                </a:cubicBezTo>
                <a:cubicBezTo>
                  <a:pt x="2049" y="13066"/>
                  <a:pt x="2049" y="13066"/>
                  <a:pt x="2049" y="13066"/>
                </a:cubicBezTo>
                <a:cubicBezTo>
                  <a:pt x="10926" y="4003"/>
                  <a:pt x="10926" y="4003"/>
                  <a:pt x="10926" y="4003"/>
                </a:cubicBezTo>
                <a:lnTo>
                  <a:pt x="19551" y="13066"/>
                </a:lnTo>
                <a:close/>
                <a:moveTo>
                  <a:pt x="9165" y="13066"/>
                </a:moveTo>
                <a:cubicBezTo>
                  <a:pt x="5103" y="13066"/>
                  <a:pt x="5103" y="13066"/>
                  <a:pt x="5103" y="13066"/>
                </a:cubicBezTo>
                <a:cubicBezTo>
                  <a:pt x="5103" y="17333"/>
                  <a:pt x="5103" y="17333"/>
                  <a:pt x="5103" y="17333"/>
                </a:cubicBezTo>
                <a:cubicBezTo>
                  <a:pt x="9165" y="17333"/>
                  <a:pt x="9165" y="17333"/>
                  <a:pt x="9165" y="17333"/>
                </a:cubicBezTo>
                <a:lnTo>
                  <a:pt x="9165" y="13066"/>
                </a:lnTo>
                <a:close/>
              </a:path>
            </a:pathLst>
          </a:custGeom>
          <a:solidFill>
            <a:srgbClr val="595959"/>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667"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grpSp>
        <p:nvGrpSpPr>
          <p:cNvPr id="271" name="Google Shape;271;g1ca224a5abe_1_1010"/>
          <p:cNvGrpSpPr/>
          <p:nvPr/>
        </p:nvGrpSpPr>
        <p:grpSpPr>
          <a:xfrm>
            <a:off x="2790739" y="3615760"/>
            <a:ext cx="293376" cy="312514"/>
            <a:chOff x="431095" y="1250396"/>
            <a:chExt cx="381305" cy="349529"/>
          </a:xfrm>
        </p:grpSpPr>
        <p:sp>
          <p:nvSpPr>
            <p:cNvPr id="272" name="Google Shape;272;g1ca224a5abe_1_1010"/>
            <p:cNvSpPr/>
            <p:nvPr/>
          </p:nvSpPr>
          <p:spPr>
            <a:xfrm>
              <a:off x="534365" y="1337778"/>
              <a:ext cx="158877" cy="71494"/>
            </a:xfrm>
            <a:custGeom>
              <a:avLst/>
              <a:gdLst/>
              <a:ahLst/>
              <a:cxnLst/>
              <a:rect l="l" t="t" r="r" b="b"/>
              <a:pathLst>
                <a:path w="158877" h="71494" extrusionOk="0">
                  <a:moveTo>
                    <a:pt x="158877" y="71495"/>
                  </a:moveTo>
                  <a:lnTo>
                    <a:pt x="0" y="71495"/>
                  </a:lnTo>
                  <a:lnTo>
                    <a:pt x="0" y="55607"/>
                  </a:lnTo>
                  <a:cubicBezTo>
                    <a:pt x="0" y="24896"/>
                    <a:pt x="24896" y="0"/>
                    <a:pt x="55607" y="0"/>
                  </a:cubicBezTo>
                  <a:lnTo>
                    <a:pt x="103270" y="0"/>
                  </a:lnTo>
                  <a:cubicBezTo>
                    <a:pt x="133981" y="0"/>
                    <a:pt x="158877" y="24896"/>
                    <a:pt x="158877" y="55607"/>
                  </a:cubicBezTo>
                  <a:close/>
                  <a:moveTo>
                    <a:pt x="15888" y="55607"/>
                  </a:moveTo>
                  <a:lnTo>
                    <a:pt x="142989" y="55607"/>
                  </a:lnTo>
                  <a:cubicBezTo>
                    <a:pt x="142989" y="33671"/>
                    <a:pt x="125206" y="15888"/>
                    <a:pt x="103270" y="15888"/>
                  </a:cubicBezTo>
                  <a:lnTo>
                    <a:pt x="55607" y="15888"/>
                  </a:lnTo>
                  <a:cubicBezTo>
                    <a:pt x="33671" y="15888"/>
                    <a:pt x="15888" y="33671"/>
                    <a:pt x="15888" y="55607"/>
                  </a:cubicBez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 name="Google Shape;273;g1ca224a5abe_1_1010"/>
            <p:cNvSpPr/>
            <p:nvPr/>
          </p:nvSpPr>
          <p:spPr>
            <a:xfrm>
              <a:off x="574084" y="1250396"/>
              <a:ext cx="79438" cy="79438"/>
            </a:xfrm>
            <a:custGeom>
              <a:avLst/>
              <a:gdLst/>
              <a:ahLst/>
              <a:cxnLst/>
              <a:rect l="l" t="t" r="r" b="b"/>
              <a:pathLst>
                <a:path w="79438" h="79438" extrusionOk="0">
                  <a:moveTo>
                    <a:pt x="39719" y="79439"/>
                  </a:moveTo>
                  <a:cubicBezTo>
                    <a:pt x="17783" y="79439"/>
                    <a:pt x="0" y="61656"/>
                    <a:pt x="0" y="39719"/>
                  </a:cubicBezTo>
                  <a:cubicBezTo>
                    <a:pt x="0" y="17783"/>
                    <a:pt x="17783" y="0"/>
                    <a:pt x="39719" y="0"/>
                  </a:cubicBezTo>
                  <a:cubicBezTo>
                    <a:pt x="61655" y="0"/>
                    <a:pt x="79439" y="17783"/>
                    <a:pt x="79439" y="39719"/>
                  </a:cubicBezTo>
                  <a:cubicBezTo>
                    <a:pt x="79439" y="61656"/>
                    <a:pt x="61655" y="79439"/>
                    <a:pt x="39719" y="79439"/>
                  </a:cubicBezTo>
                  <a:close/>
                  <a:moveTo>
                    <a:pt x="39719" y="15888"/>
                  </a:moveTo>
                  <a:cubicBezTo>
                    <a:pt x="26557" y="15888"/>
                    <a:pt x="15888" y="26557"/>
                    <a:pt x="15888" y="39719"/>
                  </a:cubicBezTo>
                  <a:cubicBezTo>
                    <a:pt x="15888" y="52881"/>
                    <a:pt x="26557" y="63551"/>
                    <a:pt x="39719" y="63551"/>
                  </a:cubicBezTo>
                  <a:cubicBezTo>
                    <a:pt x="52881" y="63551"/>
                    <a:pt x="63551" y="52881"/>
                    <a:pt x="63551" y="39719"/>
                  </a:cubicBezTo>
                  <a:cubicBezTo>
                    <a:pt x="63551" y="26557"/>
                    <a:pt x="52881" y="15888"/>
                    <a:pt x="39719" y="15888"/>
                  </a:cubicBez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 name="Google Shape;274;g1ca224a5abe_1_1010"/>
            <p:cNvSpPr/>
            <p:nvPr/>
          </p:nvSpPr>
          <p:spPr>
            <a:xfrm>
              <a:off x="431095" y="1528431"/>
              <a:ext cx="158877" cy="71494"/>
            </a:xfrm>
            <a:custGeom>
              <a:avLst/>
              <a:gdLst/>
              <a:ahLst/>
              <a:cxnLst/>
              <a:rect l="l" t="t" r="r" b="b"/>
              <a:pathLst>
                <a:path w="158877" h="71494" extrusionOk="0">
                  <a:moveTo>
                    <a:pt x="158877" y="71495"/>
                  </a:moveTo>
                  <a:lnTo>
                    <a:pt x="0" y="71495"/>
                  </a:lnTo>
                  <a:lnTo>
                    <a:pt x="0" y="55607"/>
                  </a:lnTo>
                  <a:cubicBezTo>
                    <a:pt x="0" y="24896"/>
                    <a:pt x="24896" y="0"/>
                    <a:pt x="55607" y="0"/>
                  </a:cubicBezTo>
                  <a:lnTo>
                    <a:pt x="103270" y="0"/>
                  </a:lnTo>
                  <a:cubicBezTo>
                    <a:pt x="133981" y="0"/>
                    <a:pt x="158877" y="24896"/>
                    <a:pt x="158877" y="55607"/>
                  </a:cubicBezTo>
                  <a:close/>
                  <a:moveTo>
                    <a:pt x="15888" y="55607"/>
                  </a:moveTo>
                  <a:lnTo>
                    <a:pt x="142989" y="55607"/>
                  </a:lnTo>
                  <a:cubicBezTo>
                    <a:pt x="142989" y="33671"/>
                    <a:pt x="125206" y="15888"/>
                    <a:pt x="103270" y="15888"/>
                  </a:cubicBezTo>
                  <a:lnTo>
                    <a:pt x="55607" y="15888"/>
                  </a:lnTo>
                  <a:cubicBezTo>
                    <a:pt x="33671" y="15888"/>
                    <a:pt x="15888" y="33671"/>
                    <a:pt x="15888" y="55607"/>
                  </a:cubicBez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 name="Google Shape;275;g1ca224a5abe_1_1010"/>
            <p:cNvSpPr/>
            <p:nvPr/>
          </p:nvSpPr>
          <p:spPr>
            <a:xfrm>
              <a:off x="470814" y="1441048"/>
              <a:ext cx="79438" cy="79438"/>
            </a:xfrm>
            <a:custGeom>
              <a:avLst/>
              <a:gdLst/>
              <a:ahLst/>
              <a:cxnLst/>
              <a:rect l="l" t="t" r="r" b="b"/>
              <a:pathLst>
                <a:path w="79438" h="79438" extrusionOk="0">
                  <a:moveTo>
                    <a:pt x="39719" y="79439"/>
                  </a:moveTo>
                  <a:cubicBezTo>
                    <a:pt x="17783" y="79439"/>
                    <a:pt x="0" y="61655"/>
                    <a:pt x="0" y="39719"/>
                  </a:cubicBezTo>
                  <a:cubicBezTo>
                    <a:pt x="0" y="17783"/>
                    <a:pt x="17783" y="0"/>
                    <a:pt x="39719" y="0"/>
                  </a:cubicBezTo>
                  <a:cubicBezTo>
                    <a:pt x="61655" y="0"/>
                    <a:pt x="79439" y="17783"/>
                    <a:pt x="79439" y="39719"/>
                  </a:cubicBezTo>
                  <a:cubicBezTo>
                    <a:pt x="79439" y="61655"/>
                    <a:pt x="61655" y="79439"/>
                    <a:pt x="39719" y="79439"/>
                  </a:cubicBezTo>
                  <a:close/>
                  <a:moveTo>
                    <a:pt x="39719" y="15888"/>
                  </a:moveTo>
                  <a:cubicBezTo>
                    <a:pt x="26557" y="15888"/>
                    <a:pt x="15888" y="26557"/>
                    <a:pt x="15888" y="39719"/>
                  </a:cubicBezTo>
                  <a:cubicBezTo>
                    <a:pt x="15888" y="52881"/>
                    <a:pt x="26557" y="63551"/>
                    <a:pt x="39719" y="63551"/>
                  </a:cubicBezTo>
                  <a:cubicBezTo>
                    <a:pt x="52881" y="63551"/>
                    <a:pt x="63551" y="52881"/>
                    <a:pt x="63551" y="39719"/>
                  </a:cubicBezTo>
                  <a:cubicBezTo>
                    <a:pt x="63551" y="26557"/>
                    <a:pt x="52881" y="15888"/>
                    <a:pt x="39719" y="15888"/>
                  </a:cubicBez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 name="Google Shape;276;g1ca224a5abe_1_1010"/>
            <p:cNvSpPr/>
            <p:nvPr/>
          </p:nvSpPr>
          <p:spPr>
            <a:xfrm>
              <a:off x="653523" y="1528431"/>
              <a:ext cx="158877" cy="71494"/>
            </a:xfrm>
            <a:custGeom>
              <a:avLst/>
              <a:gdLst/>
              <a:ahLst/>
              <a:cxnLst/>
              <a:rect l="l" t="t" r="r" b="b"/>
              <a:pathLst>
                <a:path w="158877" h="71494" extrusionOk="0">
                  <a:moveTo>
                    <a:pt x="158877" y="71495"/>
                  </a:moveTo>
                  <a:lnTo>
                    <a:pt x="0" y="71495"/>
                  </a:lnTo>
                  <a:lnTo>
                    <a:pt x="0" y="55607"/>
                  </a:lnTo>
                  <a:cubicBezTo>
                    <a:pt x="0" y="24896"/>
                    <a:pt x="24896" y="0"/>
                    <a:pt x="55607" y="0"/>
                  </a:cubicBezTo>
                  <a:lnTo>
                    <a:pt x="103270" y="0"/>
                  </a:lnTo>
                  <a:cubicBezTo>
                    <a:pt x="133981" y="0"/>
                    <a:pt x="158877" y="24896"/>
                    <a:pt x="158877" y="55607"/>
                  </a:cubicBezTo>
                  <a:close/>
                  <a:moveTo>
                    <a:pt x="15888" y="55607"/>
                  </a:moveTo>
                  <a:lnTo>
                    <a:pt x="142989" y="55607"/>
                  </a:lnTo>
                  <a:cubicBezTo>
                    <a:pt x="142989" y="33671"/>
                    <a:pt x="125206" y="15888"/>
                    <a:pt x="103270" y="15888"/>
                  </a:cubicBezTo>
                  <a:lnTo>
                    <a:pt x="55607" y="15888"/>
                  </a:lnTo>
                  <a:cubicBezTo>
                    <a:pt x="33671" y="15888"/>
                    <a:pt x="15888" y="33671"/>
                    <a:pt x="15888" y="55607"/>
                  </a:cubicBez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 name="Google Shape;277;g1ca224a5abe_1_1010"/>
            <p:cNvSpPr/>
            <p:nvPr/>
          </p:nvSpPr>
          <p:spPr>
            <a:xfrm>
              <a:off x="693242" y="1441048"/>
              <a:ext cx="79438" cy="79438"/>
            </a:xfrm>
            <a:custGeom>
              <a:avLst/>
              <a:gdLst/>
              <a:ahLst/>
              <a:cxnLst/>
              <a:rect l="l" t="t" r="r" b="b"/>
              <a:pathLst>
                <a:path w="79438" h="79438" extrusionOk="0">
                  <a:moveTo>
                    <a:pt x="39719" y="79439"/>
                  </a:moveTo>
                  <a:cubicBezTo>
                    <a:pt x="17783" y="79439"/>
                    <a:pt x="0" y="61655"/>
                    <a:pt x="0" y="39719"/>
                  </a:cubicBezTo>
                  <a:cubicBezTo>
                    <a:pt x="0" y="17783"/>
                    <a:pt x="17783" y="0"/>
                    <a:pt x="39719" y="0"/>
                  </a:cubicBezTo>
                  <a:cubicBezTo>
                    <a:pt x="61655" y="0"/>
                    <a:pt x="79439" y="17783"/>
                    <a:pt x="79439" y="39719"/>
                  </a:cubicBezTo>
                  <a:cubicBezTo>
                    <a:pt x="79439" y="61655"/>
                    <a:pt x="61655" y="79439"/>
                    <a:pt x="39719" y="79439"/>
                  </a:cubicBezTo>
                  <a:close/>
                  <a:moveTo>
                    <a:pt x="39719" y="15888"/>
                  </a:moveTo>
                  <a:cubicBezTo>
                    <a:pt x="26557" y="15888"/>
                    <a:pt x="15888" y="26557"/>
                    <a:pt x="15888" y="39719"/>
                  </a:cubicBezTo>
                  <a:cubicBezTo>
                    <a:pt x="15888" y="52881"/>
                    <a:pt x="26557" y="63551"/>
                    <a:pt x="39719" y="63551"/>
                  </a:cubicBezTo>
                  <a:cubicBezTo>
                    <a:pt x="52881" y="63551"/>
                    <a:pt x="63551" y="52881"/>
                    <a:pt x="63551" y="39719"/>
                  </a:cubicBezTo>
                  <a:cubicBezTo>
                    <a:pt x="63551" y="26557"/>
                    <a:pt x="52881" y="15888"/>
                    <a:pt x="39719" y="15888"/>
                  </a:cubicBez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 name="Google Shape;278;g1ca224a5abe_1_1010"/>
            <p:cNvSpPr/>
            <p:nvPr/>
          </p:nvSpPr>
          <p:spPr>
            <a:xfrm>
              <a:off x="614360" y="1417217"/>
              <a:ext cx="15887" cy="63550"/>
            </a:xfrm>
            <a:custGeom>
              <a:avLst/>
              <a:gdLst/>
              <a:ahLst/>
              <a:cxnLst/>
              <a:rect l="l" t="t" r="r" b="b"/>
              <a:pathLst>
                <a:path w="15887" h="63550" extrusionOk="0">
                  <a:moveTo>
                    <a:pt x="0" y="0"/>
                  </a:moveTo>
                  <a:lnTo>
                    <a:pt x="15888" y="0"/>
                  </a:lnTo>
                  <a:lnTo>
                    <a:pt x="15888" y="63551"/>
                  </a:lnTo>
                  <a:lnTo>
                    <a:pt x="0" y="63551"/>
                  </a:ln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 name="Google Shape;279;g1ca224a5abe_1_1010"/>
            <p:cNvSpPr/>
            <p:nvPr/>
          </p:nvSpPr>
          <p:spPr>
            <a:xfrm rot="-1801764">
              <a:off x="563037" y="1488756"/>
              <a:ext cx="63494" cy="15873"/>
            </a:xfrm>
            <a:custGeom>
              <a:avLst/>
              <a:gdLst/>
              <a:ahLst/>
              <a:cxnLst/>
              <a:rect l="l" t="t" r="r" b="b"/>
              <a:pathLst>
                <a:path w="63550" h="15887" extrusionOk="0">
                  <a:moveTo>
                    <a:pt x="0" y="0"/>
                  </a:moveTo>
                  <a:lnTo>
                    <a:pt x="63551" y="0"/>
                  </a:lnTo>
                  <a:lnTo>
                    <a:pt x="63551" y="15888"/>
                  </a:lnTo>
                  <a:lnTo>
                    <a:pt x="0" y="15888"/>
                  </a:ln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 name="Google Shape;280;g1ca224a5abe_1_1010"/>
            <p:cNvSpPr/>
            <p:nvPr/>
          </p:nvSpPr>
          <p:spPr>
            <a:xfrm rot="-3598236">
              <a:off x="641858" y="1464881"/>
              <a:ext cx="15873" cy="63494"/>
            </a:xfrm>
            <a:custGeom>
              <a:avLst/>
              <a:gdLst/>
              <a:ahLst/>
              <a:cxnLst/>
              <a:rect l="l" t="t" r="r" b="b"/>
              <a:pathLst>
                <a:path w="15887" h="63550" extrusionOk="0">
                  <a:moveTo>
                    <a:pt x="0" y="0"/>
                  </a:moveTo>
                  <a:lnTo>
                    <a:pt x="15888" y="0"/>
                  </a:lnTo>
                  <a:lnTo>
                    <a:pt x="15888" y="63551"/>
                  </a:lnTo>
                  <a:lnTo>
                    <a:pt x="0" y="63551"/>
                  </a:ln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81" name="Google Shape;281;g1ca224a5abe_1_1010"/>
          <p:cNvSpPr txBox="1"/>
          <p:nvPr/>
        </p:nvSpPr>
        <p:spPr>
          <a:xfrm>
            <a:off x="3779692" y="3238183"/>
            <a:ext cx="557700" cy="220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833" b="1" i="0" u="none" strike="noStrike" kern="0" cap="none" spc="0" normalizeH="0" baseline="0" noProof="0">
                <a:ln>
                  <a:noFill/>
                </a:ln>
                <a:solidFill>
                  <a:srgbClr val="595959"/>
                </a:solidFill>
                <a:effectLst/>
                <a:uLnTx/>
                <a:uFillTx/>
                <a:latin typeface="Roboto Condensed"/>
                <a:ea typeface="Roboto Condensed"/>
                <a:cs typeface="Roboto Condensed"/>
                <a:sym typeface="Roboto Condensed"/>
              </a:rPr>
              <a:t>Domicile</a:t>
            </a:r>
            <a:endParaRPr kumimoji="0" sz="700"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282" name="Google Shape;282;g1ca224a5abe_1_1010"/>
          <p:cNvSpPr/>
          <p:nvPr/>
        </p:nvSpPr>
        <p:spPr>
          <a:xfrm>
            <a:off x="7934434" y="2957160"/>
            <a:ext cx="293436" cy="314010"/>
          </a:xfrm>
          <a:custGeom>
            <a:avLst/>
            <a:gdLst/>
            <a:ahLst/>
            <a:cxnLst/>
            <a:rect l="l" t="t" r="r" b="b"/>
            <a:pathLst>
              <a:path w="21600" h="21600" extrusionOk="0">
                <a:moveTo>
                  <a:pt x="10858" y="5486"/>
                </a:moveTo>
                <a:lnTo>
                  <a:pt x="10858" y="0"/>
                </a:lnTo>
                <a:lnTo>
                  <a:pt x="1386" y="0"/>
                </a:lnTo>
                <a:lnTo>
                  <a:pt x="1386" y="20114"/>
                </a:lnTo>
                <a:lnTo>
                  <a:pt x="0" y="20114"/>
                </a:lnTo>
                <a:lnTo>
                  <a:pt x="0" y="21600"/>
                </a:lnTo>
                <a:lnTo>
                  <a:pt x="21600" y="21600"/>
                </a:lnTo>
                <a:lnTo>
                  <a:pt x="21600" y="5486"/>
                </a:lnTo>
                <a:lnTo>
                  <a:pt x="10858" y="5486"/>
                </a:lnTo>
                <a:close/>
                <a:moveTo>
                  <a:pt x="8201" y="20114"/>
                </a:moveTo>
                <a:lnTo>
                  <a:pt x="4158" y="20114"/>
                </a:lnTo>
                <a:lnTo>
                  <a:pt x="4158" y="17486"/>
                </a:lnTo>
                <a:lnTo>
                  <a:pt x="8201" y="17486"/>
                </a:lnTo>
                <a:lnTo>
                  <a:pt x="8201" y="20114"/>
                </a:lnTo>
                <a:close/>
                <a:moveTo>
                  <a:pt x="9587" y="14743"/>
                </a:moveTo>
                <a:lnTo>
                  <a:pt x="2888" y="14743"/>
                </a:lnTo>
                <a:lnTo>
                  <a:pt x="2888" y="13486"/>
                </a:lnTo>
                <a:lnTo>
                  <a:pt x="9587" y="13486"/>
                </a:lnTo>
                <a:lnTo>
                  <a:pt x="9587" y="14743"/>
                </a:lnTo>
                <a:close/>
                <a:moveTo>
                  <a:pt x="9587" y="12114"/>
                </a:moveTo>
                <a:lnTo>
                  <a:pt x="2888" y="12114"/>
                </a:lnTo>
                <a:lnTo>
                  <a:pt x="2888" y="10857"/>
                </a:lnTo>
                <a:lnTo>
                  <a:pt x="9587" y="10857"/>
                </a:lnTo>
                <a:lnTo>
                  <a:pt x="9587" y="12114"/>
                </a:lnTo>
                <a:close/>
                <a:moveTo>
                  <a:pt x="9587" y="9371"/>
                </a:moveTo>
                <a:lnTo>
                  <a:pt x="2888" y="9371"/>
                </a:lnTo>
                <a:lnTo>
                  <a:pt x="2888" y="8114"/>
                </a:lnTo>
                <a:lnTo>
                  <a:pt x="9587" y="8114"/>
                </a:lnTo>
                <a:lnTo>
                  <a:pt x="9587" y="9371"/>
                </a:lnTo>
                <a:close/>
                <a:moveTo>
                  <a:pt x="9587" y="6743"/>
                </a:moveTo>
                <a:lnTo>
                  <a:pt x="2888" y="6743"/>
                </a:lnTo>
                <a:lnTo>
                  <a:pt x="2888" y="5486"/>
                </a:lnTo>
                <a:lnTo>
                  <a:pt x="9587" y="5486"/>
                </a:lnTo>
                <a:lnTo>
                  <a:pt x="9587" y="6743"/>
                </a:lnTo>
                <a:close/>
                <a:moveTo>
                  <a:pt x="9587" y="4000"/>
                </a:moveTo>
                <a:lnTo>
                  <a:pt x="2888" y="4000"/>
                </a:lnTo>
                <a:lnTo>
                  <a:pt x="2888" y="2743"/>
                </a:lnTo>
                <a:lnTo>
                  <a:pt x="9587" y="2743"/>
                </a:lnTo>
                <a:lnTo>
                  <a:pt x="9587" y="4000"/>
                </a:lnTo>
                <a:close/>
                <a:moveTo>
                  <a:pt x="16287" y="18743"/>
                </a:moveTo>
                <a:lnTo>
                  <a:pt x="13630" y="18743"/>
                </a:lnTo>
                <a:lnTo>
                  <a:pt x="13630" y="16229"/>
                </a:lnTo>
                <a:lnTo>
                  <a:pt x="16287" y="16229"/>
                </a:lnTo>
                <a:lnTo>
                  <a:pt x="16287" y="18743"/>
                </a:lnTo>
                <a:close/>
                <a:moveTo>
                  <a:pt x="16287" y="14743"/>
                </a:moveTo>
                <a:lnTo>
                  <a:pt x="13630" y="14743"/>
                </a:lnTo>
                <a:lnTo>
                  <a:pt x="13630" y="12114"/>
                </a:lnTo>
                <a:lnTo>
                  <a:pt x="16287" y="12114"/>
                </a:lnTo>
                <a:lnTo>
                  <a:pt x="16287" y="14743"/>
                </a:lnTo>
                <a:close/>
                <a:moveTo>
                  <a:pt x="16287" y="10857"/>
                </a:moveTo>
                <a:lnTo>
                  <a:pt x="13630" y="10857"/>
                </a:lnTo>
                <a:lnTo>
                  <a:pt x="13630" y="8114"/>
                </a:lnTo>
                <a:lnTo>
                  <a:pt x="16287" y="8114"/>
                </a:lnTo>
                <a:lnTo>
                  <a:pt x="16287" y="10857"/>
                </a:lnTo>
                <a:close/>
                <a:moveTo>
                  <a:pt x="20329" y="18743"/>
                </a:moveTo>
                <a:lnTo>
                  <a:pt x="17557" y="18743"/>
                </a:lnTo>
                <a:lnTo>
                  <a:pt x="17557" y="16229"/>
                </a:lnTo>
                <a:lnTo>
                  <a:pt x="20329" y="16229"/>
                </a:lnTo>
                <a:lnTo>
                  <a:pt x="20329" y="18743"/>
                </a:lnTo>
                <a:close/>
                <a:moveTo>
                  <a:pt x="20329" y="14743"/>
                </a:moveTo>
                <a:lnTo>
                  <a:pt x="17557" y="14743"/>
                </a:lnTo>
                <a:lnTo>
                  <a:pt x="17557" y="12114"/>
                </a:lnTo>
                <a:lnTo>
                  <a:pt x="20329" y="12114"/>
                </a:lnTo>
                <a:lnTo>
                  <a:pt x="20329" y="14743"/>
                </a:lnTo>
                <a:close/>
                <a:moveTo>
                  <a:pt x="20329" y="10857"/>
                </a:moveTo>
                <a:lnTo>
                  <a:pt x="17557" y="10857"/>
                </a:lnTo>
                <a:lnTo>
                  <a:pt x="17557" y="8114"/>
                </a:lnTo>
                <a:lnTo>
                  <a:pt x="20329" y="8114"/>
                </a:lnTo>
                <a:lnTo>
                  <a:pt x="20329" y="10857"/>
                </a:lnTo>
                <a:close/>
              </a:path>
            </a:pathLst>
          </a:custGeom>
          <a:solidFill>
            <a:srgbClr val="595959"/>
          </a:solidFill>
          <a:ln>
            <a:noFill/>
          </a:ln>
        </p:spPr>
        <p:txBody>
          <a:bodyPr spcFirstLastPara="1" wrap="square" lIns="60925" tIns="60925" rIns="60925" bIns="60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667"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pic>
        <p:nvPicPr>
          <p:cNvPr id="283" name="Google Shape;283;g1ca224a5abe_1_1010"/>
          <p:cNvPicPr preferRelativeResize="0"/>
          <p:nvPr/>
        </p:nvPicPr>
        <p:blipFill rotWithShape="1">
          <a:blip r:embed="rId4">
            <a:alphaModFix/>
          </a:blip>
          <a:srcRect/>
          <a:stretch/>
        </p:blipFill>
        <p:spPr>
          <a:xfrm flipH="1">
            <a:off x="8964031" y="3033008"/>
            <a:ext cx="431103" cy="274218"/>
          </a:xfrm>
          <a:prstGeom prst="rect">
            <a:avLst/>
          </a:prstGeom>
          <a:noFill/>
          <a:ln>
            <a:noFill/>
          </a:ln>
        </p:spPr>
      </p:pic>
      <p:sp>
        <p:nvSpPr>
          <p:cNvPr id="284" name="Google Shape;284;g1ca224a5abe_1_1010"/>
          <p:cNvSpPr txBox="1"/>
          <p:nvPr/>
        </p:nvSpPr>
        <p:spPr>
          <a:xfrm>
            <a:off x="9029685" y="3347128"/>
            <a:ext cx="293100" cy="215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800" b="1" i="0" u="none" strike="noStrike" kern="0" cap="none" spc="0" normalizeH="0" baseline="0" noProof="0">
                <a:ln>
                  <a:noFill/>
                </a:ln>
                <a:solidFill>
                  <a:srgbClr val="595959"/>
                </a:solidFill>
                <a:effectLst/>
                <a:uLnTx/>
                <a:uFillTx/>
                <a:latin typeface="Roboto Condensed"/>
                <a:ea typeface="Roboto Condensed"/>
                <a:cs typeface="Roboto Condensed"/>
                <a:sym typeface="Roboto Condensed"/>
              </a:rPr>
              <a:t>ES</a:t>
            </a:r>
            <a:endParaRPr kumimoji="0" sz="667" b="0" i="0" u="none" strike="noStrike" kern="0" cap="none" spc="0" normalizeH="0" baseline="0" noProof="0">
              <a:ln>
                <a:noFill/>
              </a:ln>
              <a:solidFill>
                <a:srgbClr val="595959"/>
              </a:solidFill>
              <a:effectLst/>
              <a:uLnTx/>
              <a:uFillTx/>
              <a:latin typeface="Arial"/>
              <a:ea typeface="Arial"/>
              <a:cs typeface="Arial"/>
              <a:sym typeface="Arial"/>
            </a:endParaRPr>
          </a:p>
        </p:txBody>
      </p:sp>
      <p:grpSp>
        <p:nvGrpSpPr>
          <p:cNvPr id="285" name="Google Shape;285;g1ca224a5abe_1_1010"/>
          <p:cNvGrpSpPr/>
          <p:nvPr/>
        </p:nvGrpSpPr>
        <p:grpSpPr>
          <a:xfrm>
            <a:off x="8082039" y="3651560"/>
            <a:ext cx="293376" cy="274240"/>
            <a:chOff x="431095" y="1250396"/>
            <a:chExt cx="381305" cy="349529"/>
          </a:xfrm>
        </p:grpSpPr>
        <p:sp>
          <p:nvSpPr>
            <p:cNvPr id="286" name="Google Shape;286;g1ca224a5abe_1_1010"/>
            <p:cNvSpPr/>
            <p:nvPr/>
          </p:nvSpPr>
          <p:spPr>
            <a:xfrm>
              <a:off x="534365" y="1337778"/>
              <a:ext cx="158877" cy="71494"/>
            </a:xfrm>
            <a:custGeom>
              <a:avLst/>
              <a:gdLst/>
              <a:ahLst/>
              <a:cxnLst/>
              <a:rect l="l" t="t" r="r" b="b"/>
              <a:pathLst>
                <a:path w="158877" h="71494" extrusionOk="0">
                  <a:moveTo>
                    <a:pt x="158877" y="71495"/>
                  </a:moveTo>
                  <a:lnTo>
                    <a:pt x="0" y="71495"/>
                  </a:lnTo>
                  <a:lnTo>
                    <a:pt x="0" y="55607"/>
                  </a:lnTo>
                  <a:cubicBezTo>
                    <a:pt x="0" y="24896"/>
                    <a:pt x="24896" y="0"/>
                    <a:pt x="55607" y="0"/>
                  </a:cubicBezTo>
                  <a:lnTo>
                    <a:pt x="103270" y="0"/>
                  </a:lnTo>
                  <a:cubicBezTo>
                    <a:pt x="133981" y="0"/>
                    <a:pt x="158877" y="24896"/>
                    <a:pt x="158877" y="55607"/>
                  </a:cubicBezTo>
                  <a:close/>
                  <a:moveTo>
                    <a:pt x="15888" y="55607"/>
                  </a:moveTo>
                  <a:lnTo>
                    <a:pt x="142989" y="55607"/>
                  </a:lnTo>
                  <a:cubicBezTo>
                    <a:pt x="142989" y="33671"/>
                    <a:pt x="125206" y="15888"/>
                    <a:pt x="103270" y="15888"/>
                  </a:cubicBezTo>
                  <a:lnTo>
                    <a:pt x="55607" y="15888"/>
                  </a:lnTo>
                  <a:cubicBezTo>
                    <a:pt x="33671" y="15888"/>
                    <a:pt x="15888" y="33671"/>
                    <a:pt x="15888" y="55607"/>
                  </a:cubicBez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 name="Google Shape;287;g1ca224a5abe_1_1010"/>
            <p:cNvSpPr/>
            <p:nvPr/>
          </p:nvSpPr>
          <p:spPr>
            <a:xfrm>
              <a:off x="574084" y="1250396"/>
              <a:ext cx="79438" cy="79438"/>
            </a:xfrm>
            <a:custGeom>
              <a:avLst/>
              <a:gdLst/>
              <a:ahLst/>
              <a:cxnLst/>
              <a:rect l="l" t="t" r="r" b="b"/>
              <a:pathLst>
                <a:path w="79438" h="79438" extrusionOk="0">
                  <a:moveTo>
                    <a:pt x="39719" y="79439"/>
                  </a:moveTo>
                  <a:cubicBezTo>
                    <a:pt x="17783" y="79439"/>
                    <a:pt x="0" y="61656"/>
                    <a:pt x="0" y="39719"/>
                  </a:cubicBezTo>
                  <a:cubicBezTo>
                    <a:pt x="0" y="17783"/>
                    <a:pt x="17783" y="0"/>
                    <a:pt x="39719" y="0"/>
                  </a:cubicBezTo>
                  <a:cubicBezTo>
                    <a:pt x="61655" y="0"/>
                    <a:pt x="79439" y="17783"/>
                    <a:pt x="79439" y="39719"/>
                  </a:cubicBezTo>
                  <a:cubicBezTo>
                    <a:pt x="79439" y="61656"/>
                    <a:pt x="61655" y="79439"/>
                    <a:pt x="39719" y="79439"/>
                  </a:cubicBezTo>
                  <a:close/>
                  <a:moveTo>
                    <a:pt x="39719" y="15888"/>
                  </a:moveTo>
                  <a:cubicBezTo>
                    <a:pt x="26557" y="15888"/>
                    <a:pt x="15888" y="26557"/>
                    <a:pt x="15888" y="39719"/>
                  </a:cubicBezTo>
                  <a:cubicBezTo>
                    <a:pt x="15888" y="52881"/>
                    <a:pt x="26557" y="63551"/>
                    <a:pt x="39719" y="63551"/>
                  </a:cubicBezTo>
                  <a:cubicBezTo>
                    <a:pt x="52881" y="63551"/>
                    <a:pt x="63551" y="52881"/>
                    <a:pt x="63551" y="39719"/>
                  </a:cubicBezTo>
                  <a:cubicBezTo>
                    <a:pt x="63551" y="26557"/>
                    <a:pt x="52881" y="15888"/>
                    <a:pt x="39719" y="15888"/>
                  </a:cubicBez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 name="Google Shape;288;g1ca224a5abe_1_1010"/>
            <p:cNvSpPr/>
            <p:nvPr/>
          </p:nvSpPr>
          <p:spPr>
            <a:xfrm>
              <a:off x="431095" y="1528431"/>
              <a:ext cx="158877" cy="71494"/>
            </a:xfrm>
            <a:custGeom>
              <a:avLst/>
              <a:gdLst/>
              <a:ahLst/>
              <a:cxnLst/>
              <a:rect l="l" t="t" r="r" b="b"/>
              <a:pathLst>
                <a:path w="158877" h="71494" extrusionOk="0">
                  <a:moveTo>
                    <a:pt x="158877" y="71495"/>
                  </a:moveTo>
                  <a:lnTo>
                    <a:pt x="0" y="71495"/>
                  </a:lnTo>
                  <a:lnTo>
                    <a:pt x="0" y="55607"/>
                  </a:lnTo>
                  <a:cubicBezTo>
                    <a:pt x="0" y="24896"/>
                    <a:pt x="24896" y="0"/>
                    <a:pt x="55607" y="0"/>
                  </a:cubicBezTo>
                  <a:lnTo>
                    <a:pt x="103270" y="0"/>
                  </a:lnTo>
                  <a:cubicBezTo>
                    <a:pt x="133981" y="0"/>
                    <a:pt x="158877" y="24896"/>
                    <a:pt x="158877" y="55607"/>
                  </a:cubicBezTo>
                  <a:close/>
                  <a:moveTo>
                    <a:pt x="15888" y="55607"/>
                  </a:moveTo>
                  <a:lnTo>
                    <a:pt x="142989" y="55607"/>
                  </a:lnTo>
                  <a:cubicBezTo>
                    <a:pt x="142989" y="33671"/>
                    <a:pt x="125206" y="15888"/>
                    <a:pt x="103270" y="15888"/>
                  </a:cubicBezTo>
                  <a:lnTo>
                    <a:pt x="55607" y="15888"/>
                  </a:lnTo>
                  <a:cubicBezTo>
                    <a:pt x="33671" y="15888"/>
                    <a:pt x="15888" y="33671"/>
                    <a:pt x="15888" y="55607"/>
                  </a:cubicBez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 name="Google Shape;289;g1ca224a5abe_1_1010"/>
            <p:cNvSpPr/>
            <p:nvPr/>
          </p:nvSpPr>
          <p:spPr>
            <a:xfrm>
              <a:off x="470814" y="1441048"/>
              <a:ext cx="79438" cy="79438"/>
            </a:xfrm>
            <a:custGeom>
              <a:avLst/>
              <a:gdLst/>
              <a:ahLst/>
              <a:cxnLst/>
              <a:rect l="l" t="t" r="r" b="b"/>
              <a:pathLst>
                <a:path w="79438" h="79438" extrusionOk="0">
                  <a:moveTo>
                    <a:pt x="39719" y="79439"/>
                  </a:moveTo>
                  <a:cubicBezTo>
                    <a:pt x="17783" y="79439"/>
                    <a:pt x="0" y="61655"/>
                    <a:pt x="0" y="39719"/>
                  </a:cubicBezTo>
                  <a:cubicBezTo>
                    <a:pt x="0" y="17783"/>
                    <a:pt x="17783" y="0"/>
                    <a:pt x="39719" y="0"/>
                  </a:cubicBezTo>
                  <a:cubicBezTo>
                    <a:pt x="61655" y="0"/>
                    <a:pt x="79439" y="17783"/>
                    <a:pt x="79439" y="39719"/>
                  </a:cubicBezTo>
                  <a:cubicBezTo>
                    <a:pt x="79439" y="61655"/>
                    <a:pt x="61655" y="79439"/>
                    <a:pt x="39719" y="79439"/>
                  </a:cubicBezTo>
                  <a:close/>
                  <a:moveTo>
                    <a:pt x="39719" y="15888"/>
                  </a:moveTo>
                  <a:cubicBezTo>
                    <a:pt x="26557" y="15888"/>
                    <a:pt x="15888" y="26557"/>
                    <a:pt x="15888" y="39719"/>
                  </a:cubicBezTo>
                  <a:cubicBezTo>
                    <a:pt x="15888" y="52881"/>
                    <a:pt x="26557" y="63551"/>
                    <a:pt x="39719" y="63551"/>
                  </a:cubicBezTo>
                  <a:cubicBezTo>
                    <a:pt x="52881" y="63551"/>
                    <a:pt x="63551" y="52881"/>
                    <a:pt x="63551" y="39719"/>
                  </a:cubicBezTo>
                  <a:cubicBezTo>
                    <a:pt x="63551" y="26557"/>
                    <a:pt x="52881" y="15888"/>
                    <a:pt x="39719" y="15888"/>
                  </a:cubicBez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 name="Google Shape;290;g1ca224a5abe_1_1010"/>
            <p:cNvSpPr/>
            <p:nvPr/>
          </p:nvSpPr>
          <p:spPr>
            <a:xfrm>
              <a:off x="653523" y="1528431"/>
              <a:ext cx="158877" cy="71494"/>
            </a:xfrm>
            <a:custGeom>
              <a:avLst/>
              <a:gdLst/>
              <a:ahLst/>
              <a:cxnLst/>
              <a:rect l="l" t="t" r="r" b="b"/>
              <a:pathLst>
                <a:path w="158877" h="71494" extrusionOk="0">
                  <a:moveTo>
                    <a:pt x="158877" y="71495"/>
                  </a:moveTo>
                  <a:lnTo>
                    <a:pt x="0" y="71495"/>
                  </a:lnTo>
                  <a:lnTo>
                    <a:pt x="0" y="55607"/>
                  </a:lnTo>
                  <a:cubicBezTo>
                    <a:pt x="0" y="24896"/>
                    <a:pt x="24896" y="0"/>
                    <a:pt x="55607" y="0"/>
                  </a:cubicBezTo>
                  <a:lnTo>
                    <a:pt x="103270" y="0"/>
                  </a:lnTo>
                  <a:cubicBezTo>
                    <a:pt x="133981" y="0"/>
                    <a:pt x="158877" y="24896"/>
                    <a:pt x="158877" y="55607"/>
                  </a:cubicBezTo>
                  <a:close/>
                  <a:moveTo>
                    <a:pt x="15888" y="55607"/>
                  </a:moveTo>
                  <a:lnTo>
                    <a:pt x="142989" y="55607"/>
                  </a:lnTo>
                  <a:cubicBezTo>
                    <a:pt x="142989" y="33671"/>
                    <a:pt x="125206" y="15888"/>
                    <a:pt x="103270" y="15888"/>
                  </a:cubicBezTo>
                  <a:lnTo>
                    <a:pt x="55607" y="15888"/>
                  </a:lnTo>
                  <a:cubicBezTo>
                    <a:pt x="33671" y="15888"/>
                    <a:pt x="15888" y="33671"/>
                    <a:pt x="15888" y="55607"/>
                  </a:cubicBez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 name="Google Shape;291;g1ca224a5abe_1_1010"/>
            <p:cNvSpPr/>
            <p:nvPr/>
          </p:nvSpPr>
          <p:spPr>
            <a:xfrm>
              <a:off x="693242" y="1441048"/>
              <a:ext cx="79438" cy="79438"/>
            </a:xfrm>
            <a:custGeom>
              <a:avLst/>
              <a:gdLst/>
              <a:ahLst/>
              <a:cxnLst/>
              <a:rect l="l" t="t" r="r" b="b"/>
              <a:pathLst>
                <a:path w="79438" h="79438" extrusionOk="0">
                  <a:moveTo>
                    <a:pt x="39719" y="79439"/>
                  </a:moveTo>
                  <a:cubicBezTo>
                    <a:pt x="17783" y="79439"/>
                    <a:pt x="0" y="61655"/>
                    <a:pt x="0" y="39719"/>
                  </a:cubicBezTo>
                  <a:cubicBezTo>
                    <a:pt x="0" y="17783"/>
                    <a:pt x="17783" y="0"/>
                    <a:pt x="39719" y="0"/>
                  </a:cubicBezTo>
                  <a:cubicBezTo>
                    <a:pt x="61655" y="0"/>
                    <a:pt x="79439" y="17783"/>
                    <a:pt x="79439" y="39719"/>
                  </a:cubicBezTo>
                  <a:cubicBezTo>
                    <a:pt x="79439" y="61655"/>
                    <a:pt x="61655" y="79439"/>
                    <a:pt x="39719" y="79439"/>
                  </a:cubicBezTo>
                  <a:close/>
                  <a:moveTo>
                    <a:pt x="39719" y="15888"/>
                  </a:moveTo>
                  <a:cubicBezTo>
                    <a:pt x="26557" y="15888"/>
                    <a:pt x="15888" y="26557"/>
                    <a:pt x="15888" y="39719"/>
                  </a:cubicBezTo>
                  <a:cubicBezTo>
                    <a:pt x="15888" y="52881"/>
                    <a:pt x="26557" y="63551"/>
                    <a:pt x="39719" y="63551"/>
                  </a:cubicBezTo>
                  <a:cubicBezTo>
                    <a:pt x="52881" y="63551"/>
                    <a:pt x="63551" y="52881"/>
                    <a:pt x="63551" y="39719"/>
                  </a:cubicBezTo>
                  <a:cubicBezTo>
                    <a:pt x="63551" y="26557"/>
                    <a:pt x="52881" y="15888"/>
                    <a:pt x="39719" y="15888"/>
                  </a:cubicBez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 name="Google Shape;292;g1ca224a5abe_1_1010"/>
            <p:cNvSpPr/>
            <p:nvPr/>
          </p:nvSpPr>
          <p:spPr>
            <a:xfrm>
              <a:off x="614360" y="1417217"/>
              <a:ext cx="15887" cy="63550"/>
            </a:xfrm>
            <a:custGeom>
              <a:avLst/>
              <a:gdLst/>
              <a:ahLst/>
              <a:cxnLst/>
              <a:rect l="l" t="t" r="r" b="b"/>
              <a:pathLst>
                <a:path w="15887" h="63550" extrusionOk="0">
                  <a:moveTo>
                    <a:pt x="0" y="0"/>
                  </a:moveTo>
                  <a:lnTo>
                    <a:pt x="15888" y="0"/>
                  </a:lnTo>
                  <a:lnTo>
                    <a:pt x="15888" y="63551"/>
                  </a:lnTo>
                  <a:lnTo>
                    <a:pt x="0" y="63551"/>
                  </a:ln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 name="Google Shape;293;g1ca224a5abe_1_1010"/>
            <p:cNvSpPr/>
            <p:nvPr/>
          </p:nvSpPr>
          <p:spPr>
            <a:xfrm rot="-1801764">
              <a:off x="563037" y="1488756"/>
              <a:ext cx="63494" cy="15873"/>
            </a:xfrm>
            <a:custGeom>
              <a:avLst/>
              <a:gdLst/>
              <a:ahLst/>
              <a:cxnLst/>
              <a:rect l="l" t="t" r="r" b="b"/>
              <a:pathLst>
                <a:path w="63550" h="15887" extrusionOk="0">
                  <a:moveTo>
                    <a:pt x="0" y="0"/>
                  </a:moveTo>
                  <a:lnTo>
                    <a:pt x="63551" y="0"/>
                  </a:lnTo>
                  <a:lnTo>
                    <a:pt x="63551" y="15888"/>
                  </a:lnTo>
                  <a:lnTo>
                    <a:pt x="0" y="15888"/>
                  </a:ln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 name="Google Shape;294;g1ca224a5abe_1_1010"/>
            <p:cNvSpPr/>
            <p:nvPr/>
          </p:nvSpPr>
          <p:spPr>
            <a:xfrm rot="-3598236">
              <a:off x="641858" y="1464881"/>
              <a:ext cx="15873" cy="63494"/>
            </a:xfrm>
            <a:custGeom>
              <a:avLst/>
              <a:gdLst/>
              <a:ahLst/>
              <a:cxnLst/>
              <a:rect l="l" t="t" r="r" b="b"/>
              <a:pathLst>
                <a:path w="15887" h="63550" extrusionOk="0">
                  <a:moveTo>
                    <a:pt x="0" y="0"/>
                  </a:moveTo>
                  <a:lnTo>
                    <a:pt x="15888" y="0"/>
                  </a:lnTo>
                  <a:lnTo>
                    <a:pt x="15888" y="63551"/>
                  </a:lnTo>
                  <a:lnTo>
                    <a:pt x="0" y="63551"/>
                  </a:ln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95" name="Google Shape;295;g1ca224a5abe_1_1010"/>
          <p:cNvSpPr/>
          <p:nvPr/>
        </p:nvSpPr>
        <p:spPr>
          <a:xfrm>
            <a:off x="9215687" y="3614975"/>
            <a:ext cx="293420" cy="312504"/>
          </a:xfrm>
          <a:custGeom>
            <a:avLst/>
            <a:gdLst/>
            <a:ahLst/>
            <a:cxnLst/>
            <a:rect l="l" t="t" r="r" b="b"/>
            <a:pathLst>
              <a:path w="64" h="70" extrusionOk="0">
                <a:moveTo>
                  <a:pt x="49" y="42"/>
                </a:moveTo>
                <a:cubicBezTo>
                  <a:pt x="56" y="66"/>
                  <a:pt x="32" y="70"/>
                  <a:pt x="33" y="58"/>
                </a:cubicBezTo>
                <a:cubicBezTo>
                  <a:pt x="33" y="58"/>
                  <a:pt x="33" y="51"/>
                  <a:pt x="33" y="46"/>
                </a:cubicBezTo>
                <a:cubicBezTo>
                  <a:pt x="32" y="46"/>
                  <a:pt x="32" y="46"/>
                  <a:pt x="31" y="45"/>
                </a:cubicBezTo>
                <a:cubicBezTo>
                  <a:pt x="31" y="51"/>
                  <a:pt x="31" y="58"/>
                  <a:pt x="31" y="58"/>
                </a:cubicBezTo>
                <a:cubicBezTo>
                  <a:pt x="31" y="70"/>
                  <a:pt x="7" y="66"/>
                  <a:pt x="14" y="42"/>
                </a:cubicBezTo>
                <a:cubicBezTo>
                  <a:pt x="7" y="39"/>
                  <a:pt x="3" y="36"/>
                  <a:pt x="1" y="33"/>
                </a:cubicBezTo>
                <a:cubicBezTo>
                  <a:pt x="0" y="31"/>
                  <a:pt x="1" y="29"/>
                  <a:pt x="3" y="31"/>
                </a:cubicBezTo>
                <a:cubicBezTo>
                  <a:pt x="3" y="31"/>
                  <a:pt x="3" y="31"/>
                  <a:pt x="4" y="31"/>
                </a:cubicBezTo>
                <a:cubicBezTo>
                  <a:pt x="4" y="7"/>
                  <a:pt x="4" y="7"/>
                  <a:pt x="4" y="7"/>
                </a:cubicBezTo>
                <a:cubicBezTo>
                  <a:pt x="4" y="3"/>
                  <a:pt x="6" y="0"/>
                  <a:pt x="9" y="0"/>
                </a:cubicBezTo>
                <a:cubicBezTo>
                  <a:pt x="54" y="0"/>
                  <a:pt x="54" y="0"/>
                  <a:pt x="54" y="0"/>
                </a:cubicBezTo>
                <a:cubicBezTo>
                  <a:pt x="57" y="0"/>
                  <a:pt x="60" y="3"/>
                  <a:pt x="60" y="7"/>
                </a:cubicBezTo>
                <a:cubicBezTo>
                  <a:pt x="60" y="31"/>
                  <a:pt x="60" y="31"/>
                  <a:pt x="60" y="31"/>
                </a:cubicBezTo>
                <a:cubicBezTo>
                  <a:pt x="60" y="31"/>
                  <a:pt x="60" y="31"/>
                  <a:pt x="61" y="31"/>
                </a:cubicBezTo>
                <a:cubicBezTo>
                  <a:pt x="63" y="29"/>
                  <a:pt x="64" y="31"/>
                  <a:pt x="63" y="33"/>
                </a:cubicBezTo>
                <a:cubicBezTo>
                  <a:pt x="60" y="36"/>
                  <a:pt x="56" y="39"/>
                  <a:pt x="49" y="42"/>
                </a:cubicBezTo>
                <a:close/>
                <a:moveTo>
                  <a:pt x="57" y="9"/>
                </a:moveTo>
                <a:cubicBezTo>
                  <a:pt x="57" y="5"/>
                  <a:pt x="56" y="4"/>
                  <a:pt x="52" y="4"/>
                </a:cubicBezTo>
                <a:cubicBezTo>
                  <a:pt x="12" y="4"/>
                  <a:pt x="12" y="4"/>
                  <a:pt x="12" y="4"/>
                </a:cubicBezTo>
                <a:cubicBezTo>
                  <a:pt x="8" y="4"/>
                  <a:pt x="7" y="5"/>
                  <a:pt x="7" y="9"/>
                </a:cubicBezTo>
                <a:cubicBezTo>
                  <a:pt x="7" y="33"/>
                  <a:pt x="7" y="33"/>
                  <a:pt x="7" y="33"/>
                </a:cubicBezTo>
                <a:cubicBezTo>
                  <a:pt x="15" y="38"/>
                  <a:pt x="23" y="37"/>
                  <a:pt x="27" y="37"/>
                </a:cubicBezTo>
                <a:cubicBezTo>
                  <a:pt x="28" y="37"/>
                  <a:pt x="29" y="37"/>
                  <a:pt x="30" y="38"/>
                </a:cubicBezTo>
                <a:cubicBezTo>
                  <a:pt x="30" y="38"/>
                  <a:pt x="30" y="38"/>
                  <a:pt x="30" y="38"/>
                </a:cubicBezTo>
                <a:cubicBezTo>
                  <a:pt x="31" y="39"/>
                  <a:pt x="32" y="39"/>
                  <a:pt x="33" y="40"/>
                </a:cubicBezTo>
                <a:cubicBezTo>
                  <a:pt x="33" y="38"/>
                  <a:pt x="34" y="37"/>
                  <a:pt x="37" y="37"/>
                </a:cubicBezTo>
                <a:cubicBezTo>
                  <a:pt x="41" y="37"/>
                  <a:pt x="48" y="38"/>
                  <a:pt x="57" y="33"/>
                </a:cubicBezTo>
                <a:lnTo>
                  <a:pt x="57" y="9"/>
                </a:lnTo>
                <a:close/>
                <a:moveTo>
                  <a:pt x="23" y="34"/>
                </a:moveTo>
                <a:cubicBezTo>
                  <a:pt x="19" y="34"/>
                  <a:pt x="16" y="31"/>
                  <a:pt x="16" y="27"/>
                </a:cubicBezTo>
                <a:cubicBezTo>
                  <a:pt x="16" y="23"/>
                  <a:pt x="19" y="20"/>
                  <a:pt x="23" y="20"/>
                </a:cubicBezTo>
                <a:cubicBezTo>
                  <a:pt x="27" y="20"/>
                  <a:pt x="31" y="23"/>
                  <a:pt x="31" y="27"/>
                </a:cubicBezTo>
                <a:cubicBezTo>
                  <a:pt x="31" y="31"/>
                  <a:pt x="27" y="34"/>
                  <a:pt x="23" y="34"/>
                </a:cubicBezTo>
                <a:close/>
                <a:moveTo>
                  <a:pt x="41" y="34"/>
                </a:moveTo>
                <a:cubicBezTo>
                  <a:pt x="37" y="34"/>
                  <a:pt x="33" y="31"/>
                  <a:pt x="33" y="27"/>
                </a:cubicBezTo>
                <a:cubicBezTo>
                  <a:pt x="33" y="23"/>
                  <a:pt x="37" y="20"/>
                  <a:pt x="41" y="20"/>
                </a:cubicBezTo>
                <a:cubicBezTo>
                  <a:pt x="45" y="20"/>
                  <a:pt x="49" y="23"/>
                  <a:pt x="49" y="27"/>
                </a:cubicBezTo>
                <a:cubicBezTo>
                  <a:pt x="49" y="31"/>
                  <a:pt x="45" y="34"/>
                  <a:pt x="41" y="34"/>
                </a:cubicBezTo>
                <a:close/>
              </a:path>
            </a:pathLst>
          </a:custGeom>
          <a:solidFill>
            <a:srgbClr val="757070"/>
          </a:solidFill>
          <a:ln>
            <a:noFill/>
          </a:ln>
        </p:spPr>
        <p:txBody>
          <a:bodyPr spcFirstLastPara="1" wrap="square" lIns="243700" tIns="121850" rIns="243700" bIns="121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 name="Google Shape;296;g1ca224a5abe_1_1010"/>
          <p:cNvSpPr txBox="1"/>
          <p:nvPr/>
        </p:nvSpPr>
        <p:spPr>
          <a:xfrm>
            <a:off x="8013249" y="3969613"/>
            <a:ext cx="431100" cy="215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800" b="1" i="0" u="none" strike="noStrike" kern="0" cap="none" spc="0" normalizeH="0" baseline="0" noProof="0">
                <a:ln>
                  <a:noFill/>
                </a:ln>
                <a:solidFill>
                  <a:srgbClr val="595959"/>
                </a:solidFill>
                <a:effectLst/>
                <a:uLnTx/>
                <a:uFillTx/>
                <a:latin typeface="Roboto Condensed"/>
                <a:ea typeface="Roboto Condensed"/>
                <a:cs typeface="Roboto Condensed"/>
                <a:sym typeface="Roboto Condensed"/>
              </a:rPr>
              <a:t>CPTS</a:t>
            </a:r>
            <a:endParaRPr kumimoji="0" sz="667"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297" name="Google Shape;297;g1ca224a5abe_1_1010"/>
          <p:cNvSpPr txBox="1"/>
          <p:nvPr/>
        </p:nvSpPr>
        <p:spPr>
          <a:xfrm>
            <a:off x="9180932" y="3967388"/>
            <a:ext cx="363000" cy="215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800" b="1" i="0" u="none" strike="noStrike" kern="0" cap="none" spc="0" normalizeH="0" baseline="0" noProof="0">
                <a:ln>
                  <a:noFill/>
                </a:ln>
                <a:solidFill>
                  <a:srgbClr val="595959"/>
                </a:solidFill>
                <a:effectLst/>
                <a:uLnTx/>
                <a:uFillTx/>
                <a:latin typeface="Roboto Condensed"/>
                <a:ea typeface="Roboto Condensed"/>
                <a:cs typeface="Roboto Condensed"/>
                <a:sym typeface="Roboto Condensed"/>
              </a:rPr>
              <a:t>DAC</a:t>
            </a:r>
            <a:endParaRPr kumimoji="0" sz="667"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298" name="Google Shape;298;g1ca224a5abe_1_1010"/>
          <p:cNvSpPr/>
          <p:nvPr/>
        </p:nvSpPr>
        <p:spPr>
          <a:xfrm rot="-5400000">
            <a:off x="5088830" y="2163391"/>
            <a:ext cx="368700" cy="135900"/>
          </a:xfrm>
          <a:prstGeom prst="leftRightArrow">
            <a:avLst>
              <a:gd name="adj1" fmla="val 50000"/>
              <a:gd name="adj2" fmla="val 50000"/>
            </a:avLst>
          </a:prstGeom>
          <a:solidFill>
            <a:srgbClr val="EEEEEE"/>
          </a:solidFill>
          <a:ln w="25400" cap="flat" cmpd="sng">
            <a:solidFill>
              <a:srgbClr val="ED6E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299" name="Google Shape;299;g1ca224a5abe_1_1010"/>
          <p:cNvGrpSpPr/>
          <p:nvPr/>
        </p:nvGrpSpPr>
        <p:grpSpPr>
          <a:xfrm>
            <a:off x="8595128" y="3797635"/>
            <a:ext cx="293444" cy="312488"/>
            <a:chOff x="5599113" y="3013075"/>
            <a:chExt cx="292100" cy="292100"/>
          </a:xfrm>
        </p:grpSpPr>
        <p:sp>
          <p:nvSpPr>
            <p:cNvPr id="300" name="Google Shape;300;g1ca224a5abe_1_1010"/>
            <p:cNvSpPr/>
            <p:nvPr/>
          </p:nvSpPr>
          <p:spPr>
            <a:xfrm>
              <a:off x="5599113" y="3013075"/>
              <a:ext cx="292100" cy="292100"/>
            </a:xfrm>
            <a:custGeom>
              <a:avLst/>
              <a:gdLst/>
              <a:ahLst/>
              <a:cxnLst/>
              <a:rect l="l" t="t" r="r" b="b"/>
              <a:pathLst>
                <a:path w="116" h="116" extrusionOk="0">
                  <a:moveTo>
                    <a:pt x="94" y="66"/>
                  </a:moveTo>
                  <a:cubicBezTo>
                    <a:pt x="84" y="66"/>
                    <a:pt x="84" y="66"/>
                    <a:pt x="84" y="66"/>
                  </a:cubicBezTo>
                  <a:cubicBezTo>
                    <a:pt x="90" y="59"/>
                    <a:pt x="94" y="50"/>
                    <a:pt x="94" y="40"/>
                  </a:cubicBezTo>
                  <a:cubicBezTo>
                    <a:pt x="94" y="13"/>
                    <a:pt x="76" y="0"/>
                    <a:pt x="58" y="0"/>
                  </a:cubicBezTo>
                  <a:cubicBezTo>
                    <a:pt x="44" y="0"/>
                    <a:pt x="31" y="8"/>
                    <a:pt x="25" y="23"/>
                  </a:cubicBezTo>
                  <a:cubicBezTo>
                    <a:pt x="23" y="27"/>
                    <a:pt x="22" y="36"/>
                    <a:pt x="22" y="36"/>
                  </a:cubicBezTo>
                  <a:cubicBezTo>
                    <a:pt x="22" y="38"/>
                    <a:pt x="22" y="39"/>
                    <a:pt x="22" y="40"/>
                  </a:cubicBezTo>
                  <a:cubicBezTo>
                    <a:pt x="22" y="50"/>
                    <a:pt x="26" y="59"/>
                    <a:pt x="32" y="66"/>
                  </a:cubicBezTo>
                  <a:cubicBezTo>
                    <a:pt x="21" y="66"/>
                    <a:pt x="21" y="66"/>
                    <a:pt x="21" y="66"/>
                  </a:cubicBezTo>
                  <a:cubicBezTo>
                    <a:pt x="9" y="66"/>
                    <a:pt x="0" y="75"/>
                    <a:pt x="0" y="87"/>
                  </a:cubicBezTo>
                  <a:cubicBezTo>
                    <a:pt x="0" y="116"/>
                    <a:pt x="0" y="116"/>
                    <a:pt x="0" y="116"/>
                  </a:cubicBezTo>
                  <a:cubicBezTo>
                    <a:pt x="116" y="116"/>
                    <a:pt x="116" y="116"/>
                    <a:pt x="116" y="116"/>
                  </a:cubicBezTo>
                  <a:cubicBezTo>
                    <a:pt x="116" y="87"/>
                    <a:pt x="116" y="87"/>
                    <a:pt x="116" y="87"/>
                  </a:cubicBezTo>
                  <a:cubicBezTo>
                    <a:pt x="116" y="75"/>
                    <a:pt x="106" y="66"/>
                    <a:pt x="94" y="66"/>
                  </a:cubicBezTo>
                  <a:close/>
                  <a:moveTo>
                    <a:pt x="29" y="40"/>
                  </a:moveTo>
                  <a:cubicBezTo>
                    <a:pt x="29" y="38"/>
                    <a:pt x="30" y="36"/>
                    <a:pt x="30" y="34"/>
                  </a:cubicBezTo>
                  <a:cubicBezTo>
                    <a:pt x="36" y="31"/>
                    <a:pt x="40" y="26"/>
                    <a:pt x="43" y="19"/>
                  </a:cubicBezTo>
                  <a:cubicBezTo>
                    <a:pt x="49" y="26"/>
                    <a:pt x="63" y="31"/>
                    <a:pt x="78" y="31"/>
                  </a:cubicBezTo>
                  <a:cubicBezTo>
                    <a:pt x="81" y="31"/>
                    <a:pt x="83" y="30"/>
                    <a:pt x="85" y="30"/>
                  </a:cubicBezTo>
                  <a:cubicBezTo>
                    <a:pt x="86" y="33"/>
                    <a:pt x="87" y="36"/>
                    <a:pt x="87" y="40"/>
                  </a:cubicBezTo>
                  <a:cubicBezTo>
                    <a:pt x="87" y="58"/>
                    <a:pt x="69" y="73"/>
                    <a:pt x="58" y="73"/>
                  </a:cubicBezTo>
                  <a:cubicBezTo>
                    <a:pt x="47" y="73"/>
                    <a:pt x="29" y="58"/>
                    <a:pt x="29" y="40"/>
                  </a:cubicBezTo>
                  <a:close/>
                  <a:moveTo>
                    <a:pt x="7" y="109"/>
                  </a:moveTo>
                  <a:cubicBezTo>
                    <a:pt x="7" y="87"/>
                    <a:pt x="7" y="87"/>
                    <a:pt x="7" y="87"/>
                  </a:cubicBezTo>
                  <a:cubicBezTo>
                    <a:pt x="7" y="79"/>
                    <a:pt x="13" y="73"/>
                    <a:pt x="21" y="73"/>
                  </a:cubicBezTo>
                  <a:cubicBezTo>
                    <a:pt x="39" y="73"/>
                    <a:pt x="39" y="73"/>
                    <a:pt x="39" y="73"/>
                  </a:cubicBezTo>
                  <a:cubicBezTo>
                    <a:pt x="45" y="77"/>
                    <a:pt x="52" y="80"/>
                    <a:pt x="58" y="80"/>
                  </a:cubicBezTo>
                  <a:cubicBezTo>
                    <a:pt x="58" y="109"/>
                    <a:pt x="58" y="109"/>
                    <a:pt x="58" y="109"/>
                  </a:cubicBezTo>
                  <a:lnTo>
                    <a:pt x="7" y="109"/>
                  </a:lnTo>
                  <a:close/>
                  <a:moveTo>
                    <a:pt x="108" y="109"/>
                  </a:moveTo>
                  <a:cubicBezTo>
                    <a:pt x="65" y="109"/>
                    <a:pt x="65" y="109"/>
                    <a:pt x="65" y="109"/>
                  </a:cubicBezTo>
                  <a:cubicBezTo>
                    <a:pt x="65" y="79"/>
                    <a:pt x="65" y="79"/>
                    <a:pt x="65" y="79"/>
                  </a:cubicBezTo>
                  <a:cubicBezTo>
                    <a:pt x="69" y="78"/>
                    <a:pt x="73" y="76"/>
                    <a:pt x="77" y="73"/>
                  </a:cubicBezTo>
                  <a:cubicBezTo>
                    <a:pt x="94" y="73"/>
                    <a:pt x="94" y="73"/>
                    <a:pt x="94" y="73"/>
                  </a:cubicBezTo>
                  <a:cubicBezTo>
                    <a:pt x="102" y="73"/>
                    <a:pt x="108" y="79"/>
                    <a:pt x="108" y="87"/>
                  </a:cubicBezTo>
                  <a:lnTo>
                    <a:pt x="108" y="109"/>
                  </a:lnTo>
                  <a:close/>
                </a:path>
              </a:pathLst>
            </a:cu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 name="Google Shape;301;g1ca224a5abe_1_1010"/>
            <p:cNvSpPr/>
            <p:nvPr/>
          </p:nvSpPr>
          <p:spPr>
            <a:xfrm>
              <a:off x="5707063" y="3106738"/>
              <a:ext cx="19200" cy="17400"/>
            </a:xfrm>
            <a:prstGeom prst="ellipse">
              <a:avLst/>
            </a:pr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 name="Google Shape;302;g1ca224a5abe_1_1010"/>
            <p:cNvSpPr/>
            <p:nvPr/>
          </p:nvSpPr>
          <p:spPr>
            <a:xfrm>
              <a:off x="5762626" y="3106738"/>
              <a:ext cx="17400" cy="17400"/>
            </a:xfrm>
            <a:prstGeom prst="ellipse">
              <a:avLst/>
            </a:pr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 name="Google Shape;303;g1ca224a5abe_1_1010"/>
            <p:cNvSpPr/>
            <p:nvPr/>
          </p:nvSpPr>
          <p:spPr>
            <a:xfrm>
              <a:off x="5651501" y="3214688"/>
              <a:ext cx="55563" cy="55563"/>
            </a:xfrm>
            <a:custGeom>
              <a:avLst/>
              <a:gdLst/>
              <a:ahLst/>
              <a:cxnLst/>
              <a:rect l="l" t="t" r="r" b="b"/>
              <a:pathLst>
                <a:path w="35" h="35" extrusionOk="0">
                  <a:moveTo>
                    <a:pt x="24" y="0"/>
                  </a:moveTo>
                  <a:lnTo>
                    <a:pt x="13" y="0"/>
                  </a:lnTo>
                  <a:lnTo>
                    <a:pt x="13" y="11"/>
                  </a:lnTo>
                  <a:lnTo>
                    <a:pt x="0" y="11"/>
                  </a:lnTo>
                  <a:lnTo>
                    <a:pt x="0" y="24"/>
                  </a:lnTo>
                  <a:lnTo>
                    <a:pt x="13" y="24"/>
                  </a:lnTo>
                  <a:lnTo>
                    <a:pt x="13" y="35"/>
                  </a:lnTo>
                  <a:lnTo>
                    <a:pt x="24" y="35"/>
                  </a:lnTo>
                  <a:lnTo>
                    <a:pt x="24" y="24"/>
                  </a:lnTo>
                  <a:lnTo>
                    <a:pt x="35" y="24"/>
                  </a:lnTo>
                  <a:lnTo>
                    <a:pt x="35" y="11"/>
                  </a:lnTo>
                  <a:lnTo>
                    <a:pt x="24" y="11"/>
                  </a:lnTo>
                  <a:lnTo>
                    <a:pt x="24" y="0"/>
                  </a:lnTo>
                  <a:close/>
                </a:path>
              </a:pathLst>
            </a:cu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04" name="Google Shape;304;g1ca224a5abe_1_1010"/>
          <p:cNvGrpSpPr/>
          <p:nvPr/>
        </p:nvGrpSpPr>
        <p:grpSpPr>
          <a:xfrm>
            <a:off x="3654087" y="3655841"/>
            <a:ext cx="293431" cy="265110"/>
            <a:chOff x="5006976" y="3013075"/>
            <a:chExt cx="304800" cy="292100"/>
          </a:xfrm>
        </p:grpSpPr>
        <p:sp>
          <p:nvSpPr>
            <p:cNvPr id="305" name="Google Shape;305;g1ca224a5abe_1_1010"/>
            <p:cNvSpPr/>
            <p:nvPr/>
          </p:nvSpPr>
          <p:spPr>
            <a:xfrm>
              <a:off x="5102226" y="3179763"/>
              <a:ext cx="33300" cy="30300"/>
            </a:xfrm>
            <a:prstGeom prst="ellipse">
              <a:avLst/>
            </a:pr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 name="Google Shape;306;g1ca224a5abe_1_1010"/>
            <p:cNvSpPr/>
            <p:nvPr/>
          </p:nvSpPr>
          <p:spPr>
            <a:xfrm>
              <a:off x="5181601" y="3179763"/>
              <a:ext cx="31800" cy="30300"/>
            </a:xfrm>
            <a:prstGeom prst="ellipse">
              <a:avLst/>
            </a:pr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 name="Google Shape;307;g1ca224a5abe_1_1010"/>
            <p:cNvSpPr/>
            <p:nvPr/>
          </p:nvSpPr>
          <p:spPr>
            <a:xfrm>
              <a:off x="5122863" y="3051175"/>
              <a:ext cx="73025" cy="55563"/>
            </a:xfrm>
            <a:custGeom>
              <a:avLst/>
              <a:gdLst/>
              <a:ahLst/>
              <a:cxnLst/>
              <a:rect l="l" t="t" r="r" b="b"/>
              <a:pathLst>
                <a:path w="46" h="35" extrusionOk="0">
                  <a:moveTo>
                    <a:pt x="13" y="35"/>
                  </a:moveTo>
                  <a:lnTo>
                    <a:pt x="33" y="35"/>
                  </a:lnTo>
                  <a:lnTo>
                    <a:pt x="33" y="22"/>
                  </a:lnTo>
                  <a:lnTo>
                    <a:pt x="46" y="22"/>
                  </a:lnTo>
                  <a:lnTo>
                    <a:pt x="46" y="11"/>
                  </a:lnTo>
                  <a:lnTo>
                    <a:pt x="33" y="11"/>
                  </a:lnTo>
                  <a:lnTo>
                    <a:pt x="33" y="0"/>
                  </a:lnTo>
                  <a:lnTo>
                    <a:pt x="13" y="0"/>
                  </a:lnTo>
                  <a:lnTo>
                    <a:pt x="13" y="11"/>
                  </a:lnTo>
                  <a:lnTo>
                    <a:pt x="0" y="11"/>
                  </a:lnTo>
                  <a:lnTo>
                    <a:pt x="0" y="22"/>
                  </a:lnTo>
                  <a:lnTo>
                    <a:pt x="13" y="22"/>
                  </a:lnTo>
                  <a:lnTo>
                    <a:pt x="13" y="35"/>
                  </a:lnTo>
                  <a:close/>
                </a:path>
              </a:pathLst>
            </a:cu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 name="Google Shape;308;g1ca224a5abe_1_1010"/>
            <p:cNvSpPr/>
            <p:nvPr/>
          </p:nvSpPr>
          <p:spPr>
            <a:xfrm>
              <a:off x="5006976" y="3013075"/>
              <a:ext cx="304800" cy="292100"/>
            </a:xfrm>
            <a:custGeom>
              <a:avLst/>
              <a:gdLst/>
              <a:ahLst/>
              <a:cxnLst/>
              <a:rect l="l" t="t" r="r" b="b"/>
              <a:pathLst>
                <a:path w="121" h="116" extrusionOk="0">
                  <a:moveTo>
                    <a:pt x="106" y="56"/>
                  </a:moveTo>
                  <a:cubicBezTo>
                    <a:pt x="106" y="56"/>
                    <a:pt x="106" y="56"/>
                    <a:pt x="106" y="56"/>
                  </a:cubicBezTo>
                  <a:cubicBezTo>
                    <a:pt x="105" y="46"/>
                    <a:pt x="100" y="38"/>
                    <a:pt x="92" y="32"/>
                  </a:cubicBezTo>
                  <a:cubicBezTo>
                    <a:pt x="97" y="0"/>
                    <a:pt x="97" y="0"/>
                    <a:pt x="97" y="0"/>
                  </a:cubicBezTo>
                  <a:cubicBezTo>
                    <a:pt x="24" y="0"/>
                    <a:pt x="24" y="0"/>
                    <a:pt x="24" y="0"/>
                  </a:cubicBezTo>
                  <a:cubicBezTo>
                    <a:pt x="29" y="34"/>
                    <a:pt x="29" y="34"/>
                    <a:pt x="29" y="34"/>
                  </a:cubicBezTo>
                  <a:cubicBezTo>
                    <a:pt x="23" y="39"/>
                    <a:pt x="19" y="46"/>
                    <a:pt x="18" y="54"/>
                  </a:cubicBezTo>
                  <a:cubicBezTo>
                    <a:pt x="18" y="54"/>
                    <a:pt x="18" y="54"/>
                    <a:pt x="18" y="54"/>
                  </a:cubicBezTo>
                  <a:cubicBezTo>
                    <a:pt x="5" y="60"/>
                    <a:pt x="0" y="74"/>
                    <a:pt x="3" y="87"/>
                  </a:cubicBezTo>
                  <a:cubicBezTo>
                    <a:pt x="5" y="87"/>
                    <a:pt x="8" y="86"/>
                    <a:pt x="10" y="85"/>
                  </a:cubicBezTo>
                  <a:cubicBezTo>
                    <a:pt x="14" y="83"/>
                    <a:pt x="17" y="80"/>
                    <a:pt x="19" y="76"/>
                  </a:cubicBezTo>
                  <a:cubicBezTo>
                    <a:pt x="25" y="97"/>
                    <a:pt x="41" y="116"/>
                    <a:pt x="62" y="116"/>
                  </a:cubicBezTo>
                  <a:cubicBezTo>
                    <a:pt x="81" y="116"/>
                    <a:pt x="97" y="98"/>
                    <a:pt x="103" y="79"/>
                  </a:cubicBezTo>
                  <a:cubicBezTo>
                    <a:pt x="105" y="81"/>
                    <a:pt x="108" y="84"/>
                    <a:pt x="111" y="85"/>
                  </a:cubicBezTo>
                  <a:cubicBezTo>
                    <a:pt x="113" y="86"/>
                    <a:pt x="115" y="87"/>
                    <a:pt x="117" y="87"/>
                  </a:cubicBezTo>
                  <a:cubicBezTo>
                    <a:pt x="121" y="76"/>
                    <a:pt x="116" y="63"/>
                    <a:pt x="106" y="56"/>
                  </a:cubicBezTo>
                  <a:close/>
                  <a:moveTo>
                    <a:pt x="88" y="8"/>
                  </a:moveTo>
                  <a:cubicBezTo>
                    <a:pt x="83" y="44"/>
                    <a:pt x="83" y="44"/>
                    <a:pt x="83" y="44"/>
                  </a:cubicBezTo>
                  <a:cubicBezTo>
                    <a:pt x="38" y="44"/>
                    <a:pt x="38" y="44"/>
                    <a:pt x="38" y="44"/>
                  </a:cubicBezTo>
                  <a:cubicBezTo>
                    <a:pt x="32" y="8"/>
                    <a:pt x="32" y="8"/>
                    <a:pt x="32" y="8"/>
                  </a:cubicBezTo>
                  <a:lnTo>
                    <a:pt x="88" y="8"/>
                  </a:lnTo>
                  <a:close/>
                  <a:moveTo>
                    <a:pt x="98" y="71"/>
                  </a:moveTo>
                  <a:cubicBezTo>
                    <a:pt x="93" y="90"/>
                    <a:pt x="79" y="109"/>
                    <a:pt x="62" y="109"/>
                  </a:cubicBezTo>
                  <a:cubicBezTo>
                    <a:pt x="43" y="109"/>
                    <a:pt x="30" y="89"/>
                    <a:pt x="25" y="71"/>
                  </a:cubicBezTo>
                  <a:cubicBezTo>
                    <a:pt x="25" y="69"/>
                    <a:pt x="24" y="67"/>
                    <a:pt x="24" y="65"/>
                  </a:cubicBezTo>
                  <a:cubicBezTo>
                    <a:pt x="36" y="65"/>
                    <a:pt x="46" y="59"/>
                    <a:pt x="53" y="51"/>
                  </a:cubicBezTo>
                  <a:cubicBezTo>
                    <a:pt x="71" y="51"/>
                    <a:pt x="71" y="51"/>
                    <a:pt x="71" y="51"/>
                  </a:cubicBezTo>
                  <a:cubicBezTo>
                    <a:pt x="78" y="59"/>
                    <a:pt x="88" y="65"/>
                    <a:pt x="99" y="65"/>
                  </a:cubicBezTo>
                  <a:cubicBezTo>
                    <a:pt x="99" y="67"/>
                    <a:pt x="99" y="69"/>
                    <a:pt x="98" y="71"/>
                  </a:cubicBezTo>
                  <a:close/>
                </a:path>
              </a:pathLst>
            </a:cu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309" name="Google Shape;309;g1ca224a5abe_1_1010"/>
          <p:cNvPicPr preferRelativeResize="0"/>
          <p:nvPr/>
        </p:nvPicPr>
        <p:blipFill rotWithShape="1">
          <a:blip r:embed="rId8">
            <a:alphaModFix/>
          </a:blip>
          <a:srcRect/>
          <a:stretch/>
        </p:blipFill>
        <p:spPr>
          <a:xfrm>
            <a:off x="6965058" y="4404321"/>
            <a:ext cx="618906" cy="393175"/>
          </a:xfrm>
          <a:prstGeom prst="rect">
            <a:avLst/>
          </a:prstGeom>
          <a:noFill/>
          <a:ln>
            <a:noFill/>
          </a:ln>
        </p:spPr>
      </p:pic>
      <p:pic>
        <p:nvPicPr>
          <p:cNvPr id="310" name="Google Shape;310;g1ca224a5abe_1_1010"/>
          <p:cNvPicPr preferRelativeResize="0"/>
          <p:nvPr/>
        </p:nvPicPr>
        <p:blipFill rotWithShape="1">
          <a:blip r:embed="rId9">
            <a:alphaModFix/>
          </a:blip>
          <a:srcRect/>
          <a:stretch/>
        </p:blipFill>
        <p:spPr>
          <a:xfrm>
            <a:off x="5643414" y="4391992"/>
            <a:ext cx="1074686" cy="405507"/>
          </a:xfrm>
          <a:prstGeom prst="rect">
            <a:avLst/>
          </a:prstGeom>
          <a:noFill/>
          <a:ln>
            <a:noFill/>
          </a:ln>
        </p:spPr>
      </p:pic>
      <p:pic>
        <p:nvPicPr>
          <p:cNvPr id="311" name="Google Shape;311;g1ca224a5abe_1_1010"/>
          <p:cNvPicPr preferRelativeResize="0"/>
          <p:nvPr/>
        </p:nvPicPr>
        <p:blipFill rotWithShape="1">
          <a:blip r:embed="rId10">
            <a:alphaModFix/>
          </a:blip>
          <a:srcRect/>
          <a:stretch/>
        </p:blipFill>
        <p:spPr>
          <a:xfrm>
            <a:off x="5975166" y="4942988"/>
            <a:ext cx="516361" cy="344237"/>
          </a:xfrm>
          <a:prstGeom prst="rect">
            <a:avLst/>
          </a:prstGeom>
          <a:noFill/>
          <a:ln>
            <a:noFill/>
          </a:ln>
        </p:spPr>
      </p:pic>
      <p:pic>
        <p:nvPicPr>
          <p:cNvPr id="312" name="Google Shape;312;g1ca224a5abe_1_1010"/>
          <p:cNvPicPr preferRelativeResize="0"/>
          <p:nvPr/>
        </p:nvPicPr>
        <p:blipFill rotWithShape="1">
          <a:blip r:embed="rId11">
            <a:alphaModFix/>
          </a:blip>
          <a:srcRect/>
          <a:stretch/>
        </p:blipFill>
        <p:spPr>
          <a:xfrm>
            <a:off x="2866971" y="4945279"/>
            <a:ext cx="2685803" cy="344237"/>
          </a:xfrm>
          <a:prstGeom prst="rect">
            <a:avLst/>
          </a:prstGeom>
          <a:noFill/>
          <a:ln>
            <a:noFill/>
          </a:ln>
        </p:spPr>
      </p:pic>
      <p:cxnSp>
        <p:nvCxnSpPr>
          <p:cNvPr id="313" name="Google Shape;313;g1ca224a5abe_1_1010"/>
          <p:cNvCxnSpPr/>
          <p:nvPr/>
        </p:nvCxnSpPr>
        <p:spPr>
          <a:xfrm>
            <a:off x="4770628" y="1731885"/>
            <a:ext cx="17100" cy="2418600"/>
          </a:xfrm>
          <a:prstGeom prst="straightConnector1">
            <a:avLst/>
          </a:prstGeom>
          <a:noFill/>
          <a:ln w="12700" cap="flat" cmpd="sng">
            <a:solidFill>
              <a:srgbClr val="ED6E73"/>
            </a:solidFill>
            <a:prstDash val="dash"/>
            <a:round/>
            <a:headEnd type="none" w="sm" len="sm"/>
            <a:tailEnd type="none" w="sm" len="sm"/>
          </a:ln>
        </p:spPr>
      </p:cxnSp>
      <p:grpSp>
        <p:nvGrpSpPr>
          <p:cNvPr id="314" name="Google Shape;314;g1ca224a5abe_1_1010"/>
          <p:cNvGrpSpPr/>
          <p:nvPr/>
        </p:nvGrpSpPr>
        <p:grpSpPr>
          <a:xfrm>
            <a:off x="5582032" y="3711030"/>
            <a:ext cx="293376" cy="312514"/>
            <a:chOff x="431095" y="1250396"/>
            <a:chExt cx="381305" cy="349529"/>
          </a:xfrm>
        </p:grpSpPr>
        <p:sp>
          <p:nvSpPr>
            <p:cNvPr id="315" name="Google Shape;315;g1ca224a5abe_1_1010"/>
            <p:cNvSpPr/>
            <p:nvPr/>
          </p:nvSpPr>
          <p:spPr>
            <a:xfrm>
              <a:off x="534365" y="1337778"/>
              <a:ext cx="158877" cy="71494"/>
            </a:xfrm>
            <a:custGeom>
              <a:avLst/>
              <a:gdLst/>
              <a:ahLst/>
              <a:cxnLst/>
              <a:rect l="l" t="t" r="r" b="b"/>
              <a:pathLst>
                <a:path w="158877" h="71494" extrusionOk="0">
                  <a:moveTo>
                    <a:pt x="158877" y="71495"/>
                  </a:moveTo>
                  <a:lnTo>
                    <a:pt x="0" y="71495"/>
                  </a:lnTo>
                  <a:lnTo>
                    <a:pt x="0" y="55607"/>
                  </a:lnTo>
                  <a:cubicBezTo>
                    <a:pt x="0" y="24896"/>
                    <a:pt x="24896" y="0"/>
                    <a:pt x="55607" y="0"/>
                  </a:cubicBezTo>
                  <a:lnTo>
                    <a:pt x="103270" y="0"/>
                  </a:lnTo>
                  <a:cubicBezTo>
                    <a:pt x="133981" y="0"/>
                    <a:pt x="158877" y="24896"/>
                    <a:pt x="158877" y="55607"/>
                  </a:cubicBezTo>
                  <a:close/>
                  <a:moveTo>
                    <a:pt x="15888" y="55607"/>
                  </a:moveTo>
                  <a:lnTo>
                    <a:pt x="142989" y="55607"/>
                  </a:lnTo>
                  <a:cubicBezTo>
                    <a:pt x="142989" y="33671"/>
                    <a:pt x="125206" y="15888"/>
                    <a:pt x="103270" y="15888"/>
                  </a:cubicBezTo>
                  <a:lnTo>
                    <a:pt x="55607" y="15888"/>
                  </a:lnTo>
                  <a:cubicBezTo>
                    <a:pt x="33671" y="15888"/>
                    <a:pt x="15888" y="33671"/>
                    <a:pt x="15888" y="55607"/>
                  </a:cubicBez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6" name="Google Shape;316;g1ca224a5abe_1_1010"/>
            <p:cNvSpPr/>
            <p:nvPr/>
          </p:nvSpPr>
          <p:spPr>
            <a:xfrm>
              <a:off x="574084" y="1250396"/>
              <a:ext cx="79438" cy="79438"/>
            </a:xfrm>
            <a:custGeom>
              <a:avLst/>
              <a:gdLst/>
              <a:ahLst/>
              <a:cxnLst/>
              <a:rect l="l" t="t" r="r" b="b"/>
              <a:pathLst>
                <a:path w="79438" h="79438" extrusionOk="0">
                  <a:moveTo>
                    <a:pt x="39719" y="79439"/>
                  </a:moveTo>
                  <a:cubicBezTo>
                    <a:pt x="17783" y="79439"/>
                    <a:pt x="0" y="61656"/>
                    <a:pt x="0" y="39719"/>
                  </a:cubicBezTo>
                  <a:cubicBezTo>
                    <a:pt x="0" y="17783"/>
                    <a:pt x="17783" y="0"/>
                    <a:pt x="39719" y="0"/>
                  </a:cubicBezTo>
                  <a:cubicBezTo>
                    <a:pt x="61655" y="0"/>
                    <a:pt x="79439" y="17783"/>
                    <a:pt x="79439" y="39719"/>
                  </a:cubicBezTo>
                  <a:cubicBezTo>
                    <a:pt x="79439" y="61656"/>
                    <a:pt x="61655" y="79439"/>
                    <a:pt x="39719" y="79439"/>
                  </a:cubicBezTo>
                  <a:close/>
                  <a:moveTo>
                    <a:pt x="39719" y="15888"/>
                  </a:moveTo>
                  <a:cubicBezTo>
                    <a:pt x="26557" y="15888"/>
                    <a:pt x="15888" y="26557"/>
                    <a:pt x="15888" y="39719"/>
                  </a:cubicBezTo>
                  <a:cubicBezTo>
                    <a:pt x="15888" y="52881"/>
                    <a:pt x="26557" y="63551"/>
                    <a:pt x="39719" y="63551"/>
                  </a:cubicBezTo>
                  <a:cubicBezTo>
                    <a:pt x="52881" y="63551"/>
                    <a:pt x="63551" y="52881"/>
                    <a:pt x="63551" y="39719"/>
                  </a:cubicBezTo>
                  <a:cubicBezTo>
                    <a:pt x="63551" y="26557"/>
                    <a:pt x="52881" y="15888"/>
                    <a:pt x="39719" y="15888"/>
                  </a:cubicBez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 name="Google Shape;317;g1ca224a5abe_1_1010"/>
            <p:cNvSpPr/>
            <p:nvPr/>
          </p:nvSpPr>
          <p:spPr>
            <a:xfrm>
              <a:off x="431095" y="1528431"/>
              <a:ext cx="158877" cy="71494"/>
            </a:xfrm>
            <a:custGeom>
              <a:avLst/>
              <a:gdLst/>
              <a:ahLst/>
              <a:cxnLst/>
              <a:rect l="l" t="t" r="r" b="b"/>
              <a:pathLst>
                <a:path w="158877" h="71494" extrusionOk="0">
                  <a:moveTo>
                    <a:pt x="158877" y="71495"/>
                  </a:moveTo>
                  <a:lnTo>
                    <a:pt x="0" y="71495"/>
                  </a:lnTo>
                  <a:lnTo>
                    <a:pt x="0" y="55607"/>
                  </a:lnTo>
                  <a:cubicBezTo>
                    <a:pt x="0" y="24896"/>
                    <a:pt x="24896" y="0"/>
                    <a:pt x="55607" y="0"/>
                  </a:cubicBezTo>
                  <a:lnTo>
                    <a:pt x="103270" y="0"/>
                  </a:lnTo>
                  <a:cubicBezTo>
                    <a:pt x="133981" y="0"/>
                    <a:pt x="158877" y="24896"/>
                    <a:pt x="158877" y="55607"/>
                  </a:cubicBezTo>
                  <a:close/>
                  <a:moveTo>
                    <a:pt x="15888" y="55607"/>
                  </a:moveTo>
                  <a:lnTo>
                    <a:pt x="142989" y="55607"/>
                  </a:lnTo>
                  <a:cubicBezTo>
                    <a:pt x="142989" y="33671"/>
                    <a:pt x="125206" y="15888"/>
                    <a:pt x="103270" y="15888"/>
                  </a:cubicBezTo>
                  <a:lnTo>
                    <a:pt x="55607" y="15888"/>
                  </a:lnTo>
                  <a:cubicBezTo>
                    <a:pt x="33671" y="15888"/>
                    <a:pt x="15888" y="33671"/>
                    <a:pt x="15888" y="55607"/>
                  </a:cubicBez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 name="Google Shape;318;g1ca224a5abe_1_1010"/>
            <p:cNvSpPr/>
            <p:nvPr/>
          </p:nvSpPr>
          <p:spPr>
            <a:xfrm>
              <a:off x="470814" y="1441048"/>
              <a:ext cx="79438" cy="79438"/>
            </a:xfrm>
            <a:custGeom>
              <a:avLst/>
              <a:gdLst/>
              <a:ahLst/>
              <a:cxnLst/>
              <a:rect l="l" t="t" r="r" b="b"/>
              <a:pathLst>
                <a:path w="79438" h="79438" extrusionOk="0">
                  <a:moveTo>
                    <a:pt x="39719" y="79439"/>
                  </a:moveTo>
                  <a:cubicBezTo>
                    <a:pt x="17783" y="79439"/>
                    <a:pt x="0" y="61655"/>
                    <a:pt x="0" y="39719"/>
                  </a:cubicBezTo>
                  <a:cubicBezTo>
                    <a:pt x="0" y="17783"/>
                    <a:pt x="17783" y="0"/>
                    <a:pt x="39719" y="0"/>
                  </a:cubicBezTo>
                  <a:cubicBezTo>
                    <a:pt x="61655" y="0"/>
                    <a:pt x="79439" y="17783"/>
                    <a:pt x="79439" y="39719"/>
                  </a:cubicBezTo>
                  <a:cubicBezTo>
                    <a:pt x="79439" y="61655"/>
                    <a:pt x="61655" y="79439"/>
                    <a:pt x="39719" y="79439"/>
                  </a:cubicBezTo>
                  <a:close/>
                  <a:moveTo>
                    <a:pt x="39719" y="15888"/>
                  </a:moveTo>
                  <a:cubicBezTo>
                    <a:pt x="26557" y="15888"/>
                    <a:pt x="15888" y="26557"/>
                    <a:pt x="15888" y="39719"/>
                  </a:cubicBezTo>
                  <a:cubicBezTo>
                    <a:pt x="15888" y="52881"/>
                    <a:pt x="26557" y="63551"/>
                    <a:pt x="39719" y="63551"/>
                  </a:cubicBezTo>
                  <a:cubicBezTo>
                    <a:pt x="52881" y="63551"/>
                    <a:pt x="63551" y="52881"/>
                    <a:pt x="63551" y="39719"/>
                  </a:cubicBezTo>
                  <a:cubicBezTo>
                    <a:pt x="63551" y="26557"/>
                    <a:pt x="52881" y="15888"/>
                    <a:pt x="39719" y="15888"/>
                  </a:cubicBez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 name="Google Shape;319;g1ca224a5abe_1_1010"/>
            <p:cNvSpPr/>
            <p:nvPr/>
          </p:nvSpPr>
          <p:spPr>
            <a:xfrm>
              <a:off x="653523" y="1528431"/>
              <a:ext cx="158877" cy="71494"/>
            </a:xfrm>
            <a:custGeom>
              <a:avLst/>
              <a:gdLst/>
              <a:ahLst/>
              <a:cxnLst/>
              <a:rect l="l" t="t" r="r" b="b"/>
              <a:pathLst>
                <a:path w="158877" h="71494" extrusionOk="0">
                  <a:moveTo>
                    <a:pt x="158877" y="71495"/>
                  </a:moveTo>
                  <a:lnTo>
                    <a:pt x="0" y="71495"/>
                  </a:lnTo>
                  <a:lnTo>
                    <a:pt x="0" y="55607"/>
                  </a:lnTo>
                  <a:cubicBezTo>
                    <a:pt x="0" y="24896"/>
                    <a:pt x="24896" y="0"/>
                    <a:pt x="55607" y="0"/>
                  </a:cubicBezTo>
                  <a:lnTo>
                    <a:pt x="103270" y="0"/>
                  </a:lnTo>
                  <a:cubicBezTo>
                    <a:pt x="133981" y="0"/>
                    <a:pt x="158877" y="24896"/>
                    <a:pt x="158877" y="55607"/>
                  </a:cubicBezTo>
                  <a:close/>
                  <a:moveTo>
                    <a:pt x="15888" y="55607"/>
                  </a:moveTo>
                  <a:lnTo>
                    <a:pt x="142989" y="55607"/>
                  </a:lnTo>
                  <a:cubicBezTo>
                    <a:pt x="142989" y="33671"/>
                    <a:pt x="125206" y="15888"/>
                    <a:pt x="103270" y="15888"/>
                  </a:cubicBezTo>
                  <a:lnTo>
                    <a:pt x="55607" y="15888"/>
                  </a:lnTo>
                  <a:cubicBezTo>
                    <a:pt x="33671" y="15888"/>
                    <a:pt x="15888" y="33671"/>
                    <a:pt x="15888" y="55607"/>
                  </a:cubicBez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 name="Google Shape;320;g1ca224a5abe_1_1010"/>
            <p:cNvSpPr/>
            <p:nvPr/>
          </p:nvSpPr>
          <p:spPr>
            <a:xfrm>
              <a:off x="693242" y="1441048"/>
              <a:ext cx="79438" cy="79438"/>
            </a:xfrm>
            <a:custGeom>
              <a:avLst/>
              <a:gdLst/>
              <a:ahLst/>
              <a:cxnLst/>
              <a:rect l="l" t="t" r="r" b="b"/>
              <a:pathLst>
                <a:path w="79438" h="79438" extrusionOk="0">
                  <a:moveTo>
                    <a:pt x="39719" y="79439"/>
                  </a:moveTo>
                  <a:cubicBezTo>
                    <a:pt x="17783" y="79439"/>
                    <a:pt x="0" y="61655"/>
                    <a:pt x="0" y="39719"/>
                  </a:cubicBezTo>
                  <a:cubicBezTo>
                    <a:pt x="0" y="17783"/>
                    <a:pt x="17783" y="0"/>
                    <a:pt x="39719" y="0"/>
                  </a:cubicBezTo>
                  <a:cubicBezTo>
                    <a:pt x="61655" y="0"/>
                    <a:pt x="79439" y="17783"/>
                    <a:pt x="79439" y="39719"/>
                  </a:cubicBezTo>
                  <a:cubicBezTo>
                    <a:pt x="79439" y="61655"/>
                    <a:pt x="61655" y="79439"/>
                    <a:pt x="39719" y="79439"/>
                  </a:cubicBezTo>
                  <a:close/>
                  <a:moveTo>
                    <a:pt x="39719" y="15888"/>
                  </a:moveTo>
                  <a:cubicBezTo>
                    <a:pt x="26557" y="15888"/>
                    <a:pt x="15888" y="26557"/>
                    <a:pt x="15888" y="39719"/>
                  </a:cubicBezTo>
                  <a:cubicBezTo>
                    <a:pt x="15888" y="52881"/>
                    <a:pt x="26557" y="63551"/>
                    <a:pt x="39719" y="63551"/>
                  </a:cubicBezTo>
                  <a:cubicBezTo>
                    <a:pt x="52881" y="63551"/>
                    <a:pt x="63551" y="52881"/>
                    <a:pt x="63551" y="39719"/>
                  </a:cubicBezTo>
                  <a:cubicBezTo>
                    <a:pt x="63551" y="26557"/>
                    <a:pt x="52881" y="15888"/>
                    <a:pt x="39719" y="15888"/>
                  </a:cubicBez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 name="Google Shape;321;g1ca224a5abe_1_1010"/>
            <p:cNvSpPr/>
            <p:nvPr/>
          </p:nvSpPr>
          <p:spPr>
            <a:xfrm>
              <a:off x="614360" y="1417217"/>
              <a:ext cx="15887" cy="63550"/>
            </a:xfrm>
            <a:custGeom>
              <a:avLst/>
              <a:gdLst/>
              <a:ahLst/>
              <a:cxnLst/>
              <a:rect l="l" t="t" r="r" b="b"/>
              <a:pathLst>
                <a:path w="15887" h="63550" extrusionOk="0">
                  <a:moveTo>
                    <a:pt x="0" y="0"/>
                  </a:moveTo>
                  <a:lnTo>
                    <a:pt x="15888" y="0"/>
                  </a:lnTo>
                  <a:lnTo>
                    <a:pt x="15888" y="63551"/>
                  </a:lnTo>
                  <a:lnTo>
                    <a:pt x="0" y="63551"/>
                  </a:ln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 name="Google Shape;322;g1ca224a5abe_1_1010"/>
            <p:cNvSpPr/>
            <p:nvPr/>
          </p:nvSpPr>
          <p:spPr>
            <a:xfrm rot="-1801764">
              <a:off x="563037" y="1488756"/>
              <a:ext cx="63494" cy="15873"/>
            </a:xfrm>
            <a:custGeom>
              <a:avLst/>
              <a:gdLst/>
              <a:ahLst/>
              <a:cxnLst/>
              <a:rect l="l" t="t" r="r" b="b"/>
              <a:pathLst>
                <a:path w="63550" h="15887" extrusionOk="0">
                  <a:moveTo>
                    <a:pt x="0" y="0"/>
                  </a:moveTo>
                  <a:lnTo>
                    <a:pt x="63551" y="0"/>
                  </a:lnTo>
                  <a:lnTo>
                    <a:pt x="63551" y="15888"/>
                  </a:lnTo>
                  <a:lnTo>
                    <a:pt x="0" y="15888"/>
                  </a:ln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 name="Google Shape;323;g1ca224a5abe_1_1010"/>
            <p:cNvSpPr/>
            <p:nvPr/>
          </p:nvSpPr>
          <p:spPr>
            <a:xfrm rot="-3598236">
              <a:off x="641858" y="1464881"/>
              <a:ext cx="15873" cy="63494"/>
            </a:xfrm>
            <a:custGeom>
              <a:avLst/>
              <a:gdLst/>
              <a:ahLst/>
              <a:cxnLst/>
              <a:rect l="l" t="t" r="r" b="b"/>
              <a:pathLst>
                <a:path w="15887" h="63550" extrusionOk="0">
                  <a:moveTo>
                    <a:pt x="0" y="0"/>
                  </a:moveTo>
                  <a:lnTo>
                    <a:pt x="15888" y="0"/>
                  </a:lnTo>
                  <a:lnTo>
                    <a:pt x="15888" y="63551"/>
                  </a:lnTo>
                  <a:lnTo>
                    <a:pt x="0" y="63551"/>
                  </a:lnTo>
                  <a:close/>
                </a:path>
              </a:pathLst>
            </a:custGeom>
            <a:solidFill>
              <a:srgbClr val="282D33"/>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24" name="Google Shape;324;g1ca224a5abe_1_1010"/>
          <p:cNvGrpSpPr/>
          <p:nvPr/>
        </p:nvGrpSpPr>
        <p:grpSpPr>
          <a:xfrm>
            <a:off x="5997011" y="3734550"/>
            <a:ext cx="293431" cy="265110"/>
            <a:chOff x="5006976" y="3013075"/>
            <a:chExt cx="304800" cy="292100"/>
          </a:xfrm>
        </p:grpSpPr>
        <p:sp>
          <p:nvSpPr>
            <p:cNvPr id="325" name="Google Shape;325;g1ca224a5abe_1_1010"/>
            <p:cNvSpPr/>
            <p:nvPr/>
          </p:nvSpPr>
          <p:spPr>
            <a:xfrm>
              <a:off x="5102226" y="3179763"/>
              <a:ext cx="33300" cy="30300"/>
            </a:xfrm>
            <a:prstGeom prst="ellipse">
              <a:avLst/>
            </a:pr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 name="Google Shape;326;g1ca224a5abe_1_1010"/>
            <p:cNvSpPr/>
            <p:nvPr/>
          </p:nvSpPr>
          <p:spPr>
            <a:xfrm>
              <a:off x="5181601" y="3179763"/>
              <a:ext cx="31800" cy="30300"/>
            </a:xfrm>
            <a:prstGeom prst="ellipse">
              <a:avLst/>
            </a:pr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 name="Google Shape;327;g1ca224a5abe_1_1010"/>
            <p:cNvSpPr/>
            <p:nvPr/>
          </p:nvSpPr>
          <p:spPr>
            <a:xfrm>
              <a:off x="5122863" y="3051175"/>
              <a:ext cx="73025" cy="55563"/>
            </a:xfrm>
            <a:custGeom>
              <a:avLst/>
              <a:gdLst/>
              <a:ahLst/>
              <a:cxnLst/>
              <a:rect l="l" t="t" r="r" b="b"/>
              <a:pathLst>
                <a:path w="46" h="35" extrusionOk="0">
                  <a:moveTo>
                    <a:pt x="13" y="35"/>
                  </a:moveTo>
                  <a:lnTo>
                    <a:pt x="33" y="35"/>
                  </a:lnTo>
                  <a:lnTo>
                    <a:pt x="33" y="22"/>
                  </a:lnTo>
                  <a:lnTo>
                    <a:pt x="46" y="22"/>
                  </a:lnTo>
                  <a:lnTo>
                    <a:pt x="46" y="11"/>
                  </a:lnTo>
                  <a:lnTo>
                    <a:pt x="33" y="11"/>
                  </a:lnTo>
                  <a:lnTo>
                    <a:pt x="33" y="0"/>
                  </a:lnTo>
                  <a:lnTo>
                    <a:pt x="13" y="0"/>
                  </a:lnTo>
                  <a:lnTo>
                    <a:pt x="13" y="11"/>
                  </a:lnTo>
                  <a:lnTo>
                    <a:pt x="0" y="11"/>
                  </a:lnTo>
                  <a:lnTo>
                    <a:pt x="0" y="22"/>
                  </a:lnTo>
                  <a:lnTo>
                    <a:pt x="13" y="22"/>
                  </a:lnTo>
                  <a:lnTo>
                    <a:pt x="13" y="35"/>
                  </a:lnTo>
                  <a:close/>
                </a:path>
              </a:pathLst>
            </a:cu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 name="Google Shape;328;g1ca224a5abe_1_1010"/>
            <p:cNvSpPr/>
            <p:nvPr/>
          </p:nvSpPr>
          <p:spPr>
            <a:xfrm>
              <a:off x="5006976" y="3013075"/>
              <a:ext cx="304800" cy="292100"/>
            </a:xfrm>
            <a:custGeom>
              <a:avLst/>
              <a:gdLst/>
              <a:ahLst/>
              <a:cxnLst/>
              <a:rect l="l" t="t" r="r" b="b"/>
              <a:pathLst>
                <a:path w="121" h="116" extrusionOk="0">
                  <a:moveTo>
                    <a:pt x="106" y="56"/>
                  </a:moveTo>
                  <a:cubicBezTo>
                    <a:pt x="106" y="56"/>
                    <a:pt x="106" y="56"/>
                    <a:pt x="106" y="56"/>
                  </a:cubicBezTo>
                  <a:cubicBezTo>
                    <a:pt x="105" y="46"/>
                    <a:pt x="100" y="38"/>
                    <a:pt x="92" y="32"/>
                  </a:cubicBezTo>
                  <a:cubicBezTo>
                    <a:pt x="97" y="0"/>
                    <a:pt x="97" y="0"/>
                    <a:pt x="97" y="0"/>
                  </a:cubicBezTo>
                  <a:cubicBezTo>
                    <a:pt x="24" y="0"/>
                    <a:pt x="24" y="0"/>
                    <a:pt x="24" y="0"/>
                  </a:cubicBezTo>
                  <a:cubicBezTo>
                    <a:pt x="29" y="34"/>
                    <a:pt x="29" y="34"/>
                    <a:pt x="29" y="34"/>
                  </a:cubicBezTo>
                  <a:cubicBezTo>
                    <a:pt x="23" y="39"/>
                    <a:pt x="19" y="46"/>
                    <a:pt x="18" y="54"/>
                  </a:cubicBezTo>
                  <a:cubicBezTo>
                    <a:pt x="18" y="54"/>
                    <a:pt x="18" y="54"/>
                    <a:pt x="18" y="54"/>
                  </a:cubicBezTo>
                  <a:cubicBezTo>
                    <a:pt x="5" y="60"/>
                    <a:pt x="0" y="74"/>
                    <a:pt x="3" y="87"/>
                  </a:cubicBezTo>
                  <a:cubicBezTo>
                    <a:pt x="5" y="87"/>
                    <a:pt x="8" y="86"/>
                    <a:pt x="10" y="85"/>
                  </a:cubicBezTo>
                  <a:cubicBezTo>
                    <a:pt x="14" y="83"/>
                    <a:pt x="17" y="80"/>
                    <a:pt x="19" y="76"/>
                  </a:cubicBezTo>
                  <a:cubicBezTo>
                    <a:pt x="25" y="97"/>
                    <a:pt x="41" y="116"/>
                    <a:pt x="62" y="116"/>
                  </a:cubicBezTo>
                  <a:cubicBezTo>
                    <a:pt x="81" y="116"/>
                    <a:pt x="97" y="98"/>
                    <a:pt x="103" y="79"/>
                  </a:cubicBezTo>
                  <a:cubicBezTo>
                    <a:pt x="105" y="81"/>
                    <a:pt x="108" y="84"/>
                    <a:pt x="111" y="85"/>
                  </a:cubicBezTo>
                  <a:cubicBezTo>
                    <a:pt x="113" y="86"/>
                    <a:pt x="115" y="87"/>
                    <a:pt x="117" y="87"/>
                  </a:cubicBezTo>
                  <a:cubicBezTo>
                    <a:pt x="121" y="76"/>
                    <a:pt x="116" y="63"/>
                    <a:pt x="106" y="56"/>
                  </a:cubicBezTo>
                  <a:close/>
                  <a:moveTo>
                    <a:pt x="88" y="8"/>
                  </a:moveTo>
                  <a:cubicBezTo>
                    <a:pt x="83" y="44"/>
                    <a:pt x="83" y="44"/>
                    <a:pt x="83" y="44"/>
                  </a:cubicBezTo>
                  <a:cubicBezTo>
                    <a:pt x="38" y="44"/>
                    <a:pt x="38" y="44"/>
                    <a:pt x="38" y="44"/>
                  </a:cubicBezTo>
                  <a:cubicBezTo>
                    <a:pt x="32" y="8"/>
                    <a:pt x="32" y="8"/>
                    <a:pt x="32" y="8"/>
                  </a:cubicBezTo>
                  <a:lnTo>
                    <a:pt x="88" y="8"/>
                  </a:lnTo>
                  <a:close/>
                  <a:moveTo>
                    <a:pt x="98" y="71"/>
                  </a:moveTo>
                  <a:cubicBezTo>
                    <a:pt x="93" y="90"/>
                    <a:pt x="79" y="109"/>
                    <a:pt x="62" y="109"/>
                  </a:cubicBezTo>
                  <a:cubicBezTo>
                    <a:pt x="43" y="109"/>
                    <a:pt x="30" y="89"/>
                    <a:pt x="25" y="71"/>
                  </a:cubicBezTo>
                  <a:cubicBezTo>
                    <a:pt x="25" y="69"/>
                    <a:pt x="24" y="67"/>
                    <a:pt x="24" y="65"/>
                  </a:cubicBezTo>
                  <a:cubicBezTo>
                    <a:pt x="36" y="65"/>
                    <a:pt x="46" y="59"/>
                    <a:pt x="53" y="51"/>
                  </a:cubicBezTo>
                  <a:cubicBezTo>
                    <a:pt x="71" y="51"/>
                    <a:pt x="71" y="51"/>
                    <a:pt x="71" y="51"/>
                  </a:cubicBezTo>
                  <a:cubicBezTo>
                    <a:pt x="78" y="59"/>
                    <a:pt x="88" y="65"/>
                    <a:pt x="99" y="65"/>
                  </a:cubicBezTo>
                  <a:cubicBezTo>
                    <a:pt x="99" y="67"/>
                    <a:pt x="99" y="69"/>
                    <a:pt x="98" y="71"/>
                  </a:cubicBezTo>
                  <a:close/>
                </a:path>
              </a:pathLst>
            </a:cu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29" name="Google Shape;329;g1ca224a5abe_1_1010"/>
          <p:cNvGrpSpPr/>
          <p:nvPr/>
        </p:nvGrpSpPr>
        <p:grpSpPr>
          <a:xfrm>
            <a:off x="6306739" y="3686296"/>
            <a:ext cx="293444" cy="312488"/>
            <a:chOff x="5599113" y="3013075"/>
            <a:chExt cx="292100" cy="292100"/>
          </a:xfrm>
        </p:grpSpPr>
        <p:sp>
          <p:nvSpPr>
            <p:cNvPr id="330" name="Google Shape;330;g1ca224a5abe_1_1010"/>
            <p:cNvSpPr/>
            <p:nvPr/>
          </p:nvSpPr>
          <p:spPr>
            <a:xfrm>
              <a:off x="5599113" y="3013075"/>
              <a:ext cx="292100" cy="292100"/>
            </a:xfrm>
            <a:custGeom>
              <a:avLst/>
              <a:gdLst/>
              <a:ahLst/>
              <a:cxnLst/>
              <a:rect l="l" t="t" r="r" b="b"/>
              <a:pathLst>
                <a:path w="116" h="116" extrusionOk="0">
                  <a:moveTo>
                    <a:pt x="94" y="66"/>
                  </a:moveTo>
                  <a:cubicBezTo>
                    <a:pt x="84" y="66"/>
                    <a:pt x="84" y="66"/>
                    <a:pt x="84" y="66"/>
                  </a:cubicBezTo>
                  <a:cubicBezTo>
                    <a:pt x="90" y="59"/>
                    <a:pt x="94" y="50"/>
                    <a:pt x="94" y="40"/>
                  </a:cubicBezTo>
                  <a:cubicBezTo>
                    <a:pt x="94" y="13"/>
                    <a:pt x="76" y="0"/>
                    <a:pt x="58" y="0"/>
                  </a:cubicBezTo>
                  <a:cubicBezTo>
                    <a:pt x="44" y="0"/>
                    <a:pt x="31" y="8"/>
                    <a:pt x="25" y="23"/>
                  </a:cubicBezTo>
                  <a:cubicBezTo>
                    <a:pt x="23" y="27"/>
                    <a:pt x="22" y="36"/>
                    <a:pt x="22" y="36"/>
                  </a:cubicBezTo>
                  <a:cubicBezTo>
                    <a:pt x="22" y="38"/>
                    <a:pt x="22" y="39"/>
                    <a:pt x="22" y="40"/>
                  </a:cubicBezTo>
                  <a:cubicBezTo>
                    <a:pt x="22" y="50"/>
                    <a:pt x="26" y="59"/>
                    <a:pt x="32" y="66"/>
                  </a:cubicBezTo>
                  <a:cubicBezTo>
                    <a:pt x="21" y="66"/>
                    <a:pt x="21" y="66"/>
                    <a:pt x="21" y="66"/>
                  </a:cubicBezTo>
                  <a:cubicBezTo>
                    <a:pt x="9" y="66"/>
                    <a:pt x="0" y="75"/>
                    <a:pt x="0" y="87"/>
                  </a:cubicBezTo>
                  <a:cubicBezTo>
                    <a:pt x="0" y="116"/>
                    <a:pt x="0" y="116"/>
                    <a:pt x="0" y="116"/>
                  </a:cubicBezTo>
                  <a:cubicBezTo>
                    <a:pt x="116" y="116"/>
                    <a:pt x="116" y="116"/>
                    <a:pt x="116" y="116"/>
                  </a:cubicBezTo>
                  <a:cubicBezTo>
                    <a:pt x="116" y="87"/>
                    <a:pt x="116" y="87"/>
                    <a:pt x="116" y="87"/>
                  </a:cubicBezTo>
                  <a:cubicBezTo>
                    <a:pt x="116" y="75"/>
                    <a:pt x="106" y="66"/>
                    <a:pt x="94" y="66"/>
                  </a:cubicBezTo>
                  <a:close/>
                  <a:moveTo>
                    <a:pt x="29" y="40"/>
                  </a:moveTo>
                  <a:cubicBezTo>
                    <a:pt x="29" y="38"/>
                    <a:pt x="30" y="36"/>
                    <a:pt x="30" y="34"/>
                  </a:cubicBezTo>
                  <a:cubicBezTo>
                    <a:pt x="36" y="31"/>
                    <a:pt x="40" y="26"/>
                    <a:pt x="43" y="19"/>
                  </a:cubicBezTo>
                  <a:cubicBezTo>
                    <a:pt x="49" y="26"/>
                    <a:pt x="63" y="31"/>
                    <a:pt x="78" y="31"/>
                  </a:cubicBezTo>
                  <a:cubicBezTo>
                    <a:pt x="81" y="31"/>
                    <a:pt x="83" y="30"/>
                    <a:pt x="85" y="30"/>
                  </a:cubicBezTo>
                  <a:cubicBezTo>
                    <a:pt x="86" y="33"/>
                    <a:pt x="87" y="36"/>
                    <a:pt x="87" y="40"/>
                  </a:cubicBezTo>
                  <a:cubicBezTo>
                    <a:pt x="87" y="58"/>
                    <a:pt x="69" y="73"/>
                    <a:pt x="58" y="73"/>
                  </a:cubicBezTo>
                  <a:cubicBezTo>
                    <a:pt x="47" y="73"/>
                    <a:pt x="29" y="58"/>
                    <a:pt x="29" y="40"/>
                  </a:cubicBezTo>
                  <a:close/>
                  <a:moveTo>
                    <a:pt x="7" y="109"/>
                  </a:moveTo>
                  <a:cubicBezTo>
                    <a:pt x="7" y="87"/>
                    <a:pt x="7" y="87"/>
                    <a:pt x="7" y="87"/>
                  </a:cubicBezTo>
                  <a:cubicBezTo>
                    <a:pt x="7" y="79"/>
                    <a:pt x="13" y="73"/>
                    <a:pt x="21" y="73"/>
                  </a:cubicBezTo>
                  <a:cubicBezTo>
                    <a:pt x="39" y="73"/>
                    <a:pt x="39" y="73"/>
                    <a:pt x="39" y="73"/>
                  </a:cubicBezTo>
                  <a:cubicBezTo>
                    <a:pt x="45" y="77"/>
                    <a:pt x="52" y="80"/>
                    <a:pt x="58" y="80"/>
                  </a:cubicBezTo>
                  <a:cubicBezTo>
                    <a:pt x="58" y="109"/>
                    <a:pt x="58" y="109"/>
                    <a:pt x="58" y="109"/>
                  </a:cubicBezTo>
                  <a:lnTo>
                    <a:pt x="7" y="109"/>
                  </a:lnTo>
                  <a:close/>
                  <a:moveTo>
                    <a:pt x="108" y="109"/>
                  </a:moveTo>
                  <a:cubicBezTo>
                    <a:pt x="65" y="109"/>
                    <a:pt x="65" y="109"/>
                    <a:pt x="65" y="109"/>
                  </a:cubicBezTo>
                  <a:cubicBezTo>
                    <a:pt x="65" y="79"/>
                    <a:pt x="65" y="79"/>
                    <a:pt x="65" y="79"/>
                  </a:cubicBezTo>
                  <a:cubicBezTo>
                    <a:pt x="69" y="78"/>
                    <a:pt x="73" y="76"/>
                    <a:pt x="77" y="73"/>
                  </a:cubicBezTo>
                  <a:cubicBezTo>
                    <a:pt x="94" y="73"/>
                    <a:pt x="94" y="73"/>
                    <a:pt x="94" y="73"/>
                  </a:cubicBezTo>
                  <a:cubicBezTo>
                    <a:pt x="102" y="73"/>
                    <a:pt x="108" y="79"/>
                    <a:pt x="108" y="87"/>
                  </a:cubicBezTo>
                  <a:lnTo>
                    <a:pt x="108" y="109"/>
                  </a:lnTo>
                  <a:close/>
                </a:path>
              </a:pathLst>
            </a:cu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 name="Google Shape;331;g1ca224a5abe_1_1010"/>
            <p:cNvSpPr/>
            <p:nvPr/>
          </p:nvSpPr>
          <p:spPr>
            <a:xfrm>
              <a:off x="5707063" y="3106738"/>
              <a:ext cx="19200" cy="17400"/>
            </a:xfrm>
            <a:prstGeom prst="ellipse">
              <a:avLst/>
            </a:pr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 name="Google Shape;332;g1ca224a5abe_1_1010"/>
            <p:cNvSpPr/>
            <p:nvPr/>
          </p:nvSpPr>
          <p:spPr>
            <a:xfrm>
              <a:off x="5762626" y="3106738"/>
              <a:ext cx="17400" cy="17400"/>
            </a:xfrm>
            <a:prstGeom prst="ellipse">
              <a:avLst/>
            </a:pr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 name="Google Shape;333;g1ca224a5abe_1_1010"/>
            <p:cNvSpPr/>
            <p:nvPr/>
          </p:nvSpPr>
          <p:spPr>
            <a:xfrm>
              <a:off x="5651501" y="3214688"/>
              <a:ext cx="55563" cy="55563"/>
            </a:xfrm>
            <a:custGeom>
              <a:avLst/>
              <a:gdLst/>
              <a:ahLst/>
              <a:cxnLst/>
              <a:rect l="l" t="t" r="r" b="b"/>
              <a:pathLst>
                <a:path w="35" h="35" extrusionOk="0">
                  <a:moveTo>
                    <a:pt x="24" y="0"/>
                  </a:moveTo>
                  <a:lnTo>
                    <a:pt x="13" y="0"/>
                  </a:lnTo>
                  <a:lnTo>
                    <a:pt x="13" y="11"/>
                  </a:lnTo>
                  <a:lnTo>
                    <a:pt x="0" y="11"/>
                  </a:lnTo>
                  <a:lnTo>
                    <a:pt x="0" y="24"/>
                  </a:lnTo>
                  <a:lnTo>
                    <a:pt x="13" y="24"/>
                  </a:lnTo>
                  <a:lnTo>
                    <a:pt x="13" y="35"/>
                  </a:lnTo>
                  <a:lnTo>
                    <a:pt x="24" y="35"/>
                  </a:lnTo>
                  <a:lnTo>
                    <a:pt x="24" y="24"/>
                  </a:lnTo>
                  <a:lnTo>
                    <a:pt x="35" y="24"/>
                  </a:lnTo>
                  <a:lnTo>
                    <a:pt x="35" y="11"/>
                  </a:lnTo>
                  <a:lnTo>
                    <a:pt x="24" y="11"/>
                  </a:lnTo>
                  <a:lnTo>
                    <a:pt x="24" y="0"/>
                  </a:lnTo>
                  <a:close/>
                </a:path>
              </a:pathLst>
            </a:custGeom>
            <a:solidFill>
              <a:srgbClr val="37B1B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34" name="Google Shape;334;g1ca224a5abe_1_1010"/>
          <p:cNvGrpSpPr/>
          <p:nvPr/>
        </p:nvGrpSpPr>
        <p:grpSpPr>
          <a:xfrm>
            <a:off x="7841826" y="4402362"/>
            <a:ext cx="910897" cy="757423"/>
            <a:chOff x="5050302" y="2675367"/>
            <a:chExt cx="2499717" cy="1922881"/>
          </a:xfrm>
        </p:grpSpPr>
        <p:pic>
          <p:nvPicPr>
            <p:cNvPr id="335" name="Google Shape;335;g1ca224a5abe_1_1010"/>
            <p:cNvPicPr preferRelativeResize="0"/>
            <p:nvPr/>
          </p:nvPicPr>
          <p:blipFill rotWithShape="1">
            <a:blip r:embed="rId12">
              <a:alphaModFix/>
            </a:blip>
            <a:srcRect/>
            <a:stretch/>
          </p:blipFill>
          <p:spPr>
            <a:xfrm>
              <a:off x="5641537" y="2675367"/>
              <a:ext cx="1908482" cy="1207316"/>
            </a:xfrm>
            <a:prstGeom prst="rect">
              <a:avLst/>
            </a:prstGeom>
            <a:noFill/>
            <a:ln>
              <a:noFill/>
            </a:ln>
          </p:spPr>
        </p:pic>
        <p:pic>
          <p:nvPicPr>
            <p:cNvPr id="336" name="Google Shape;336;g1ca224a5abe_1_1010"/>
            <p:cNvPicPr preferRelativeResize="0"/>
            <p:nvPr/>
          </p:nvPicPr>
          <p:blipFill rotWithShape="1">
            <a:blip r:embed="rId13">
              <a:alphaModFix/>
            </a:blip>
            <a:srcRect l="16287" r="11960"/>
            <a:stretch/>
          </p:blipFill>
          <p:spPr>
            <a:xfrm>
              <a:off x="5050302" y="3558656"/>
              <a:ext cx="1063058" cy="1039592"/>
            </a:xfrm>
            <a:prstGeom prst="rect">
              <a:avLst/>
            </a:prstGeom>
            <a:noFill/>
            <a:ln>
              <a:noFill/>
            </a:ln>
          </p:spPr>
        </p:pic>
      </p:grpSp>
      <p:grpSp>
        <p:nvGrpSpPr>
          <p:cNvPr id="337" name="Google Shape;337;g1ca224a5abe_1_1010"/>
          <p:cNvGrpSpPr/>
          <p:nvPr/>
        </p:nvGrpSpPr>
        <p:grpSpPr>
          <a:xfrm>
            <a:off x="6776724" y="4859932"/>
            <a:ext cx="915149" cy="497492"/>
            <a:chOff x="1496329" y="3019140"/>
            <a:chExt cx="2167060" cy="942219"/>
          </a:xfrm>
        </p:grpSpPr>
        <p:pic>
          <p:nvPicPr>
            <p:cNvPr id="338" name="Google Shape;338;g1ca224a5abe_1_1010"/>
            <p:cNvPicPr preferRelativeResize="0"/>
            <p:nvPr/>
          </p:nvPicPr>
          <p:blipFill rotWithShape="1">
            <a:blip r:embed="rId14">
              <a:alphaModFix/>
            </a:blip>
            <a:srcRect/>
            <a:stretch/>
          </p:blipFill>
          <p:spPr>
            <a:xfrm>
              <a:off x="2258522" y="3019140"/>
              <a:ext cx="442475" cy="442475"/>
            </a:xfrm>
            <a:prstGeom prst="rect">
              <a:avLst/>
            </a:prstGeom>
            <a:noFill/>
            <a:ln>
              <a:noFill/>
            </a:ln>
          </p:spPr>
        </p:pic>
        <p:pic>
          <p:nvPicPr>
            <p:cNvPr id="339" name="Google Shape;339;g1ca224a5abe_1_1010"/>
            <p:cNvPicPr preferRelativeResize="0"/>
            <p:nvPr/>
          </p:nvPicPr>
          <p:blipFill rotWithShape="1">
            <a:blip r:embed="rId15">
              <a:alphaModFix/>
            </a:blip>
            <a:srcRect/>
            <a:stretch/>
          </p:blipFill>
          <p:spPr>
            <a:xfrm>
              <a:off x="1496329" y="3388659"/>
              <a:ext cx="2167060" cy="572700"/>
            </a:xfrm>
            <a:prstGeom prst="rect">
              <a:avLst/>
            </a:prstGeom>
            <a:noFill/>
            <a:ln>
              <a:noFill/>
            </a:ln>
          </p:spPr>
        </p:pic>
      </p:grpSp>
      <p:sp>
        <p:nvSpPr>
          <p:cNvPr id="340" name="Google Shape;340;g1ca224a5abe_1_1010"/>
          <p:cNvSpPr/>
          <p:nvPr/>
        </p:nvSpPr>
        <p:spPr>
          <a:xfrm>
            <a:off x="4337400" y="1720977"/>
            <a:ext cx="295800" cy="313500"/>
          </a:xfrm>
          <a:prstGeom prst="ellipse">
            <a:avLst/>
          </a:prstGeom>
          <a:solidFill>
            <a:srgbClr val="FFFFFF"/>
          </a:solidFill>
          <a:ln w="25400" cap="flat" cmpd="sng">
            <a:solidFill>
              <a:srgbClr val="ED6E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100" b="1" i="0" u="none" strike="noStrike" kern="0" cap="none" spc="0" normalizeH="0" baseline="0" noProof="0">
                <a:ln>
                  <a:noFill/>
                </a:ln>
                <a:solidFill>
                  <a:srgbClr val="78909C"/>
                </a:solidFill>
                <a:effectLst/>
                <a:uLnTx/>
                <a:uFillTx/>
                <a:latin typeface="Arial"/>
                <a:cs typeface="Arial"/>
                <a:sym typeface="Arial"/>
              </a:rPr>
              <a:t>1</a:t>
            </a:r>
            <a:endParaRPr kumimoji="0" sz="700" b="1"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g1ca224a5abe_1_1010"/>
          <p:cNvSpPr/>
          <p:nvPr/>
        </p:nvSpPr>
        <p:spPr>
          <a:xfrm>
            <a:off x="7086566" y="1720975"/>
            <a:ext cx="322500" cy="313500"/>
          </a:xfrm>
          <a:prstGeom prst="ellipse">
            <a:avLst/>
          </a:prstGeom>
          <a:solidFill>
            <a:srgbClr val="FFFFFF"/>
          </a:solidFill>
          <a:ln w="25400" cap="flat" cmpd="sng">
            <a:solidFill>
              <a:srgbClr val="ED6E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100" b="1" i="0" u="none" strike="noStrike" kern="0" cap="none" spc="0" normalizeH="0" baseline="0" noProof="0">
                <a:ln>
                  <a:noFill/>
                </a:ln>
                <a:solidFill>
                  <a:srgbClr val="78909C"/>
                </a:solidFill>
                <a:effectLst/>
                <a:uLnTx/>
                <a:uFillTx/>
                <a:latin typeface="Arial"/>
                <a:cs typeface="Arial"/>
                <a:sym typeface="Arial"/>
              </a:rPr>
              <a:t>2</a:t>
            </a:r>
            <a:endParaRPr kumimoji="0" sz="700" b="1"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g1ca224a5abe_1_1010"/>
          <p:cNvSpPr/>
          <p:nvPr/>
        </p:nvSpPr>
        <p:spPr>
          <a:xfrm>
            <a:off x="9359727" y="1720975"/>
            <a:ext cx="341400" cy="313500"/>
          </a:xfrm>
          <a:prstGeom prst="ellipse">
            <a:avLst/>
          </a:prstGeom>
          <a:solidFill>
            <a:srgbClr val="FFFFFF"/>
          </a:solidFill>
          <a:ln w="25400" cap="flat" cmpd="sng">
            <a:solidFill>
              <a:srgbClr val="ED6E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100" b="1" i="0" u="none" strike="noStrike" kern="0" cap="none" spc="0" normalizeH="0" baseline="0" noProof="0">
                <a:ln>
                  <a:noFill/>
                </a:ln>
                <a:solidFill>
                  <a:srgbClr val="78909C"/>
                </a:solidFill>
                <a:effectLst/>
                <a:uLnTx/>
                <a:uFillTx/>
                <a:latin typeface="Arial"/>
                <a:cs typeface="Arial"/>
                <a:sym typeface="Arial"/>
              </a:rPr>
              <a:t>3</a:t>
            </a:r>
            <a:endParaRPr kumimoji="0" sz="700" b="1" i="0" u="none" strike="noStrike" kern="0" cap="none" spc="0" normalizeH="0" baseline="0" noProof="0">
              <a:ln>
                <a:noFill/>
              </a:ln>
              <a:solidFill>
                <a:srgbClr val="000000"/>
              </a:solidFill>
              <a:effectLst/>
              <a:uLnTx/>
              <a:uFillTx/>
              <a:latin typeface="Arial"/>
              <a:cs typeface="Arial"/>
              <a:sym typeface="Arial"/>
            </a:endParaRPr>
          </a:p>
        </p:txBody>
      </p:sp>
      <p:pic>
        <p:nvPicPr>
          <p:cNvPr id="343" name="Google Shape;343;g1ca224a5abe_1_1010"/>
          <p:cNvPicPr preferRelativeResize="0"/>
          <p:nvPr/>
        </p:nvPicPr>
        <p:blipFill rotWithShape="1">
          <a:blip r:embed="rId16">
            <a:alphaModFix/>
          </a:blip>
          <a:srcRect l="1930" t="26715" r="1038" b="29409"/>
          <a:stretch/>
        </p:blipFill>
        <p:spPr>
          <a:xfrm>
            <a:off x="8472324" y="4986152"/>
            <a:ext cx="1206023" cy="301546"/>
          </a:xfrm>
          <a:prstGeom prst="rect">
            <a:avLst/>
          </a:prstGeom>
          <a:noFill/>
          <a:ln w="9525" cap="flat" cmpd="sng">
            <a:solidFill>
              <a:srgbClr val="FF3300"/>
            </a:solidFill>
            <a:prstDash val="solid"/>
            <a:round/>
            <a:headEnd type="none" w="sm" len="sm"/>
            <a:tailEnd type="none" w="sm" len="sm"/>
          </a:ln>
        </p:spPr>
      </p:pic>
      <p:grpSp>
        <p:nvGrpSpPr>
          <p:cNvPr id="344" name="Google Shape;344;g1ca224a5abe_1_1010"/>
          <p:cNvGrpSpPr/>
          <p:nvPr/>
        </p:nvGrpSpPr>
        <p:grpSpPr>
          <a:xfrm>
            <a:off x="4530339" y="4471921"/>
            <a:ext cx="835063" cy="355088"/>
            <a:chOff x="2695852" y="2914179"/>
            <a:chExt cx="1408200" cy="598800"/>
          </a:xfrm>
        </p:grpSpPr>
        <p:sp>
          <p:nvSpPr>
            <p:cNvPr id="345" name="Google Shape;345;g1ca224a5abe_1_1010"/>
            <p:cNvSpPr/>
            <p:nvPr/>
          </p:nvSpPr>
          <p:spPr>
            <a:xfrm>
              <a:off x="2695852" y="2914179"/>
              <a:ext cx="1408200" cy="598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346" name="Google Shape;346;g1ca224a5abe_1_1010"/>
            <p:cNvGrpSpPr/>
            <p:nvPr/>
          </p:nvGrpSpPr>
          <p:grpSpPr>
            <a:xfrm>
              <a:off x="2778547" y="2968926"/>
              <a:ext cx="1243117" cy="507859"/>
              <a:chOff x="7171617" y="3411768"/>
              <a:chExt cx="1683300" cy="687690"/>
            </a:xfrm>
          </p:grpSpPr>
          <p:pic>
            <p:nvPicPr>
              <p:cNvPr id="347" name="Google Shape;347;g1ca224a5abe_1_1010"/>
              <p:cNvPicPr preferRelativeResize="0"/>
              <p:nvPr/>
            </p:nvPicPr>
            <p:blipFill rotWithShape="1">
              <a:blip r:embed="rId17">
                <a:alphaModFix/>
              </a:blip>
              <a:srcRect/>
              <a:stretch/>
            </p:blipFill>
            <p:spPr>
              <a:xfrm>
                <a:off x="7245166" y="3493479"/>
                <a:ext cx="1609631" cy="605979"/>
              </a:xfrm>
              <a:prstGeom prst="rect">
                <a:avLst/>
              </a:prstGeom>
              <a:noFill/>
              <a:ln>
                <a:noFill/>
              </a:ln>
            </p:spPr>
          </p:pic>
          <p:cxnSp>
            <p:nvCxnSpPr>
              <p:cNvPr id="348" name="Google Shape;348;g1ca224a5abe_1_1010"/>
              <p:cNvCxnSpPr/>
              <p:nvPr/>
            </p:nvCxnSpPr>
            <p:spPr>
              <a:xfrm rot="10800000">
                <a:off x="7171617" y="3411858"/>
                <a:ext cx="0" cy="687600"/>
              </a:xfrm>
              <a:prstGeom prst="straightConnector1">
                <a:avLst/>
              </a:prstGeom>
              <a:noFill/>
              <a:ln w="12700" cap="flat" cmpd="sng">
                <a:solidFill>
                  <a:srgbClr val="FF6600"/>
                </a:solidFill>
                <a:prstDash val="solid"/>
                <a:round/>
                <a:headEnd type="none" w="sm" len="sm"/>
                <a:tailEnd type="none" w="sm" len="sm"/>
              </a:ln>
            </p:spPr>
          </p:cxnSp>
          <p:cxnSp>
            <p:nvCxnSpPr>
              <p:cNvPr id="349" name="Google Shape;349;g1ca224a5abe_1_1010"/>
              <p:cNvCxnSpPr/>
              <p:nvPr/>
            </p:nvCxnSpPr>
            <p:spPr>
              <a:xfrm>
                <a:off x="7171617" y="3411768"/>
                <a:ext cx="1683300" cy="0"/>
              </a:xfrm>
              <a:prstGeom prst="straightConnector1">
                <a:avLst/>
              </a:prstGeom>
              <a:noFill/>
              <a:ln w="12700" cap="flat" cmpd="sng">
                <a:solidFill>
                  <a:srgbClr val="FF6600"/>
                </a:solidFill>
                <a:prstDash val="solid"/>
                <a:round/>
                <a:headEnd type="none" w="sm" len="sm"/>
                <a:tailEnd type="none" w="sm" len="sm"/>
              </a:ln>
            </p:spPr>
          </p:cxnSp>
        </p:grpSp>
      </p:grpSp>
    </p:spTree>
    <p:extLst>
      <p:ext uri="{BB962C8B-B14F-4D97-AF65-F5344CB8AC3E}">
        <p14:creationId xmlns:p14="http://schemas.microsoft.com/office/powerpoint/2010/main" val="29845051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1ca224a5abe_2_4060"/>
          <p:cNvSpPr txBox="1"/>
          <p:nvPr/>
        </p:nvSpPr>
        <p:spPr>
          <a:xfrm>
            <a:off x="2409725" y="4621950"/>
            <a:ext cx="4045200" cy="18258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3100" b="1" i="0" u="none" strike="noStrike" kern="0" cap="none" spc="0" normalizeH="0" baseline="0" noProof="0" dirty="0">
                <a:ln>
                  <a:noFill/>
                </a:ln>
                <a:solidFill>
                  <a:srgbClr val="ED6E73"/>
                </a:solidFill>
                <a:effectLst/>
                <a:uLnTx/>
                <a:uFillTx/>
                <a:latin typeface="Arial"/>
                <a:cs typeface="Arial"/>
                <a:sym typeface="Arial"/>
              </a:rPr>
              <a:t>Des outils </a:t>
            </a:r>
            <a:r>
              <a:rPr kumimoji="0" lang="fr-FR" sz="3100" b="1" i="0" u="none" strike="noStrike" kern="0" cap="none" spc="0" normalizeH="0" baseline="0" noProof="0" dirty="0" smtClean="0">
                <a:ln>
                  <a:noFill/>
                </a:ln>
                <a:solidFill>
                  <a:srgbClr val="ED6E73"/>
                </a:solidFill>
                <a:effectLst/>
                <a:uLnTx/>
                <a:uFillTx/>
                <a:latin typeface="Arial"/>
                <a:cs typeface="Arial"/>
                <a:sym typeface="Arial"/>
              </a:rPr>
              <a:t>aux services </a:t>
            </a:r>
            <a:r>
              <a:rPr kumimoji="0" lang="fr-FR" sz="3100" b="1" i="0" u="none" strike="noStrike" kern="0" cap="none" spc="0" normalizeH="0" baseline="0" noProof="0" dirty="0">
                <a:ln>
                  <a:noFill/>
                </a:ln>
                <a:solidFill>
                  <a:srgbClr val="ED6E73"/>
                </a:solidFill>
                <a:effectLst/>
                <a:uLnTx/>
                <a:uFillTx/>
                <a:latin typeface="Arial"/>
                <a:cs typeface="Arial"/>
                <a:sym typeface="Arial"/>
              </a:rPr>
              <a:t>parcours prioritaires du PRS</a:t>
            </a:r>
            <a:endParaRPr kumimoji="0" sz="3100" b="1" i="0" u="none" strike="noStrike" kern="0" cap="none" spc="0" normalizeH="0" baseline="0" noProof="0" dirty="0">
              <a:ln>
                <a:noFill/>
              </a:ln>
              <a:solidFill>
                <a:srgbClr val="ED6E73"/>
              </a:solidFill>
              <a:effectLst/>
              <a:uLnTx/>
              <a:uFillTx/>
              <a:latin typeface="Arial"/>
              <a:cs typeface="Arial"/>
              <a:sym typeface="Arial"/>
            </a:endParaRPr>
          </a:p>
        </p:txBody>
      </p:sp>
      <p:sp>
        <p:nvSpPr>
          <p:cNvPr id="355" name="Google Shape;355;g1ca224a5abe_2_4060"/>
          <p:cNvSpPr txBox="1"/>
          <p:nvPr/>
        </p:nvSpPr>
        <p:spPr>
          <a:xfrm>
            <a:off x="2409725" y="773825"/>
            <a:ext cx="4213200" cy="2763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3000" b="1" i="0" u="none" strike="noStrike" kern="0" cap="none" spc="0" normalizeH="0" baseline="0" noProof="0" dirty="0">
                <a:ln>
                  <a:noFill/>
                </a:ln>
                <a:solidFill>
                  <a:srgbClr val="37B1B8"/>
                </a:solidFill>
                <a:effectLst/>
                <a:uLnTx/>
                <a:uFillTx/>
                <a:latin typeface="Arial"/>
                <a:cs typeface="Arial"/>
                <a:sym typeface="Arial"/>
              </a:rPr>
              <a:t>Un accompagnement territorial piloté par la maturité des acteurs</a:t>
            </a:r>
            <a:endParaRPr kumimoji="0" sz="2700" b="0" i="0" u="none" strike="noStrike" kern="0" cap="none" spc="0" normalizeH="0" baseline="0" noProof="0" dirty="0">
              <a:ln>
                <a:noFill/>
              </a:ln>
              <a:solidFill>
                <a:srgbClr val="595959"/>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900" b="0" i="0" u="none" strike="noStrike" kern="0" cap="none" spc="0" normalizeH="0" baseline="0" noProof="0" dirty="0">
                <a:ln>
                  <a:noFill/>
                </a:ln>
                <a:solidFill>
                  <a:srgbClr val="595959"/>
                </a:solidFill>
                <a:effectLst/>
                <a:uLnTx/>
                <a:uFillTx/>
                <a:latin typeface="Arial"/>
                <a:cs typeface="Arial"/>
                <a:sym typeface="Arial"/>
              </a:rPr>
              <a:t> </a:t>
            </a:r>
            <a:endParaRPr kumimoji="0" sz="2900" b="0" i="0" u="none" strike="noStrike" kern="0" cap="none" spc="0" normalizeH="0" baseline="0" noProof="0" dirty="0">
              <a:ln>
                <a:noFill/>
              </a:ln>
              <a:solidFill>
                <a:srgbClr val="595959"/>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900" b="0" i="0" u="none" strike="noStrike" kern="0" cap="none" spc="0" normalizeH="0" baseline="0" noProof="0" dirty="0">
                <a:ln>
                  <a:noFill/>
                </a:ln>
                <a:solidFill>
                  <a:srgbClr val="595959"/>
                </a:solidFill>
                <a:effectLst/>
                <a:uLnTx/>
                <a:uFillTx/>
                <a:latin typeface="Arial"/>
                <a:cs typeface="Arial"/>
                <a:sym typeface="Arial"/>
              </a:rPr>
              <a:t>Création de communautés (territoriales, régionales)</a:t>
            </a:r>
            <a:r>
              <a:rPr kumimoji="0" lang="fr-FR" sz="2300" b="0" i="0" u="none" strike="noStrike" kern="0" cap="none" spc="0" normalizeH="0" baseline="0" noProof="0" dirty="0">
                <a:ln>
                  <a:noFill/>
                </a:ln>
                <a:solidFill>
                  <a:srgbClr val="595959"/>
                </a:solidFill>
                <a:effectLst/>
                <a:uLnTx/>
                <a:uFillTx/>
                <a:latin typeface="Arial"/>
                <a:cs typeface="Arial"/>
                <a:sym typeface="Arial"/>
              </a:rPr>
              <a:t> </a:t>
            </a:r>
            <a:endParaRPr kumimoji="0" sz="2300" b="0" i="0" u="none" strike="noStrike" kern="0" cap="none" spc="0" normalizeH="0" baseline="0" noProof="0" dirty="0">
              <a:ln>
                <a:noFill/>
              </a:ln>
              <a:solidFill>
                <a:srgbClr val="595959"/>
              </a:solidFill>
              <a:effectLst/>
              <a:uLnTx/>
              <a:uFillTx/>
              <a:latin typeface="Arial"/>
              <a:cs typeface="Arial"/>
              <a:sym typeface="Arial"/>
            </a:endParaRPr>
          </a:p>
        </p:txBody>
      </p:sp>
      <p:sp>
        <p:nvSpPr>
          <p:cNvPr id="356" name="Google Shape;356;g1ca224a5abe_2_4060"/>
          <p:cNvSpPr txBox="1"/>
          <p:nvPr/>
        </p:nvSpPr>
        <p:spPr>
          <a:xfrm>
            <a:off x="6993400" y="1311125"/>
            <a:ext cx="4361100" cy="4722300"/>
          </a:xfrm>
          <a:prstGeom prst="rect">
            <a:avLst/>
          </a:prstGeom>
          <a:no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fr-FR" sz="1800" b="1" i="0" u="none" strike="noStrike" kern="0" cap="none" spc="0" normalizeH="0" baseline="0" noProof="0" dirty="0">
                <a:ln>
                  <a:noFill/>
                </a:ln>
                <a:solidFill>
                  <a:srgbClr val="595959"/>
                </a:solidFill>
                <a:effectLst/>
                <a:uLnTx/>
                <a:uFillTx/>
                <a:latin typeface="Arial"/>
                <a:cs typeface="Arial"/>
                <a:sym typeface="Arial"/>
              </a:rPr>
              <a:t>La priorité du </a:t>
            </a:r>
            <a:r>
              <a:rPr kumimoji="0" lang="fr-FR" sz="1800" b="1" i="0" u="none" strike="noStrike" kern="0" cap="none" spc="0" normalizeH="0" baseline="0" noProof="0" dirty="0" err="1">
                <a:ln>
                  <a:noFill/>
                </a:ln>
                <a:solidFill>
                  <a:srgbClr val="595959"/>
                </a:solidFill>
                <a:effectLst/>
                <a:uLnTx/>
                <a:uFillTx/>
                <a:latin typeface="Arial"/>
                <a:cs typeface="Arial"/>
                <a:sym typeface="Arial"/>
              </a:rPr>
              <a:t>GRADeS</a:t>
            </a:r>
            <a:r>
              <a:rPr kumimoji="0" lang="fr-FR" sz="1800" b="0" i="0" u="none" strike="noStrike" kern="0" cap="none" spc="0" normalizeH="0" baseline="0" noProof="0" dirty="0">
                <a:ln>
                  <a:noFill/>
                </a:ln>
                <a:solidFill>
                  <a:srgbClr val="595959"/>
                </a:solidFill>
                <a:effectLst/>
                <a:uLnTx/>
                <a:uFillTx/>
                <a:latin typeface="Arial"/>
                <a:cs typeface="Arial"/>
                <a:sym typeface="Arial"/>
              </a:rPr>
              <a:t> : accompagner, former, faire cheminer les acteurs jusqu’à les réunir (ville, </a:t>
            </a:r>
            <a:r>
              <a:rPr kumimoji="0" lang="fr-FR" sz="1800" b="0" i="0" u="none" strike="noStrike" kern="0" cap="none" spc="0" normalizeH="0" baseline="0" noProof="0" dirty="0" err="1">
                <a:ln>
                  <a:noFill/>
                </a:ln>
                <a:solidFill>
                  <a:srgbClr val="595959"/>
                </a:solidFill>
                <a:effectLst/>
                <a:uLnTx/>
                <a:uFillTx/>
                <a:latin typeface="Arial"/>
                <a:cs typeface="Arial"/>
                <a:sym typeface="Arial"/>
              </a:rPr>
              <a:t>hôp</a:t>
            </a:r>
            <a:r>
              <a:rPr kumimoji="0" lang="fr-FR" sz="1800" b="0" i="0" u="none" strike="noStrike" kern="0" cap="none" spc="0" normalizeH="0" baseline="0" noProof="0" dirty="0">
                <a:ln>
                  <a:noFill/>
                </a:ln>
                <a:solidFill>
                  <a:srgbClr val="595959"/>
                </a:solidFill>
                <a:effectLst/>
                <a:uLnTx/>
                <a:uFillTx/>
                <a:latin typeface="Arial"/>
                <a:cs typeface="Arial"/>
                <a:sym typeface="Arial"/>
              </a:rPr>
              <a:t>…) autour des parcours prioritaires et de leurs besoins territoriaux.</a:t>
            </a:r>
            <a:endParaRPr kumimoji="0" sz="1800" b="0" i="0" u="none" strike="noStrike" kern="0" cap="none" spc="0" normalizeH="0" baseline="0" noProof="0" dirty="0">
              <a:ln>
                <a:noFill/>
              </a:ln>
              <a:solidFill>
                <a:srgbClr val="595959"/>
              </a:solidFill>
              <a:effectLst/>
              <a:uLnTx/>
              <a:uFillTx/>
              <a:latin typeface="Arial"/>
              <a:cs typeface="Arial"/>
              <a:sym typeface="Arial"/>
            </a:endParaRPr>
          </a:p>
          <a:p>
            <a:pPr marL="0" marR="0" lvl="0" indent="0" algn="just" defTabSz="914400" rtl="0" eaLnBrk="1" fontAlgn="auto" latinLnBrk="0" hangingPunct="1">
              <a:lnSpc>
                <a:spcPct val="115000"/>
              </a:lnSpc>
              <a:spcBef>
                <a:spcPts val="1600"/>
              </a:spcBef>
              <a:spcAft>
                <a:spcPts val="0"/>
              </a:spcAft>
              <a:buClr>
                <a:srgbClr val="000000"/>
              </a:buClr>
              <a:buSzTx/>
              <a:buFont typeface="Arial"/>
              <a:buNone/>
              <a:tabLst/>
              <a:defRPr/>
            </a:pPr>
            <a:r>
              <a:rPr kumimoji="0" lang="fr-FR" sz="1800" b="1" i="0" u="none" strike="noStrike" kern="0" cap="none" spc="0" normalizeH="0" baseline="0" noProof="0" dirty="0">
                <a:ln>
                  <a:noFill/>
                </a:ln>
                <a:solidFill>
                  <a:srgbClr val="595959"/>
                </a:solidFill>
                <a:effectLst/>
                <a:uLnTx/>
                <a:uFillTx/>
                <a:latin typeface="Arial"/>
                <a:cs typeface="Arial"/>
                <a:sym typeface="Arial"/>
              </a:rPr>
              <a:t>Levier </a:t>
            </a:r>
            <a:r>
              <a:rPr kumimoji="0" lang="fr-FR" sz="1800" b="0" i="0" u="none" strike="noStrike" kern="0" cap="none" spc="0" normalizeH="0" baseline="0" noProof="0" dirty="0">
                <a:ln>
                  <a:noFill/>
                </a:ln>
                <a:solidFill>
                  <a:srgbClr val="595959"/>
                </a:solidFill>
                <a:effectLst/>
                <a:uLnTx/>
                <a:uFillTx/>
                <a:latin typeface="Arial"/>
                <a:cs typeface="Arial"/>
                <a:sym typeface="Arial"/>
              </a:rPr>
              <a:t>: la numérisation des étapes du parcours par l’offre produits et services Nationaux et Régionaux. </a:t>
            </a:r>
            <a:endParaRPr kumimoji="0" sz="1800" b="0" i="0" u="none" strike="noStrike" kern="0" cap="none" spc="0" normalizeH="0" baseline="0" noProof="0" dirty="0">
              <a:ln>
                <a:noFill/>
              </a:ln>
              <a:solidFill>
                <a:srgbClr val="595959"/>
              </a:solidFill>
              <a:effectLst/>
              <a:uLnTx/>
              <a:uFillTx/>
              <a:latin typeface="Arial"/>
              <a:cs typeface="Arial"/>
              <a:sym typeface="Arial"/>
            </a:endParaRPr>
          </a:p>
          <a:p>
            <a:pPr marL="0" marR="0" lvl="0" indent="0" algn="just" defTabSz="914400" rtl="0" eaLnBrk="1" fontAlgn="auto" latinLnBrk="0" hangingPunct="1">
              <a:lnSpc>
                <a:spcPct val="115000"/>
              </a:lnSpc>
              <a:spcBef>
                <a:spcPts val="1600"/>
              </a:spcBef>
              <a:spcAft>
                <a:spcPts val="1600"/>
              </a:spcAft>
              <a:buClr>
                <a:srgbClr val="000000"/>
              </a:buClr>
              <a:buSzTx/>
              <a:buFont typeface="Arial"/>
              <a:buNone/>
              <a:tabLst/>
              <a:defRPr/>
            </a:pPr>
            <a:endParaRPr kumimoji="0" sz="1800" b="0" i="0" u="none" strike="noStrike" kern="0" cap="none" spc="0" normalizeH="0" baseline="0" noProof="0" dirty="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9648526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9">
            <a:extLst>
              <a:ext uri="{FF2B5EF4-FFF2-40B4-BE49-F238E27FC236}">
                <a16:creationId xmlns:a16="http://schemas.microsoft.com/office/drawing/2014/main" id="{51B8ABF6-6A2A-4349-B4B0-1D2436BF027B}"/>
              </a:ext>
            </a:extLst>
          </p:cNvPr>
          <p:cNvSpPr txBox="1">
            <a:spLocks/>
          </p:cNvSpPr>
          <p:nvPr/>
        </p:nvSpPr>
        <p:spPr>
          <a:xfrm>
            <a:off x="3037534" y="4521289"/>
            <a:ext cx="3139679" cy="4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b">
            <a:normAutofit/>
          </a:bodyPr>
          <a:lstStyle>
            <a:lvl1pPr marL="0" marR="0" indent="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1pPr>
            <a:lvl2pPr marL="0" marR="0" indent="2286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2pPr>
            <a:lvl3pPr marL="0" marR="0" indent="4572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3pPr>
            <a:lvl4pPr marL="0" marR="0" indent="6858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4pPr>
            <a:lvl5pPr marL="0" marR="0" indent="9144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5pPr>
            <a:lvl6pPr marL="0" marR="0" indent="11430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6pPr>
            <a:lvl7pPr marL="0" marR="0" indent="13716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7pPr>
            <a:lvl8pPr marL="0" marR="0" indent="16002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8pPr>
            <a:lvl9pPr marL="0" marR="0" indent="18288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9pPr>
          </a:lstStyle>
          <a:p>
            <a:pPr algn="ctr"/>
            <a:r>
              <a:rPr lang="fr-FR" sz="2100" kern="0" dirty="0">
                <a:latin typeface="Arial" panose="020B0604020202020204" pitchFamily="34" charset="0"/>
                <a:cs typeface="Arial" panose="020B0604020202020204" pitchFamily="34" charset="0"/>
              </a:rPr>
              <a:t>Questions / Réponses</a:t>
            </a:r>
            <a:endParaRPr lang="fr-FR" sz="2100" kern="0" dirty="0"/>
          </a:p>
        </p:txBody>
      </p:sp>
      <p:pic>
        <p:nvPicPr>
          <p:cNvPr id="10" name="Image 9">
            <a:extLst>
              <a:ext uri="{FF2B5EF4-FFF2-40B4-BE49-F238E27FC236}">
                <a16:creationId xmlns:a16="http://schemas.microsoft.com/office/drawing/2014/main" id="{D6A896EF-CCC3-E041-8623-F3C9C82040E3}"/>
              </a:ext>
            </a:extLst>
          </p:cNvPr>
          <p:cNvPicPr>
            <a:picLocks noChangeAspect="1"/>
          </p:cNvPicPr>
          <p:nvPr/>
        </p:nvPicPr>
        <p:blipFill>
          <a:blip r:embed="rId2"/>
          <a:stretch>
            <a:fillRect/>
          </a:stretch>
        </p:blipFill>
        <p:spPr>
          <a:xfrm>
            <a:off x="4248211" y="2447520"/>
            <a:ext cx="3758804" cy="2514510"/>
          </a:xfrm>
          <a:prstGeom prst="rect">
            <a:avLst/>
          </a:prstGeom>
        </p:spPr>
      </p:pic>
    </p:spTree>
    <p:extLst>
      <p:ext uri="{BB962C8B-B14F-4D97-AF65-F5344CB8AC3E}">
        <p14:creationId xmlns:p14="http://schemas.microsoft.com/office/powerpoint/2010/main" val="1938759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081" y="1660814"/>
            <a:ext cx="4525241" cy="4525241"/>
          </a:xfrm>
          <a:prstGeom prst="rect">
            <a:avLst/>
          </a:prstGeom>
        </p:spPr>
      </p:pic>
    </p:spTree>
    <p:extLst>
      <p:ext uri="{BB962C8B-B14F-4D97-AF65-F5344CB8AC3E}">
        <p14:creationId xmlns:p14="http://schemas.microsoft.com/office/powerpoint/2010/main" val="40192812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72778" y="1969193"/>
            <a:ext cx="10176389" cy="830997"/>
          </a:xfrm>
          <a:prstGeom prst="rect">
            <a:avLst/>
          </a:prstGeom>
          <a:noFill/>
        </p:spPr>
        <p:txBody>
          <a:bodyPr wrap="square" rtlCol="0">
            <a:spAutoFit/>
          </a:bodyPr>
          <a:lstStyle/>
          <a:p>
            <a:endParaRPr lang="fr-FR" sz="2400" dirty="0" smtClean="0">
              <a:solidFill>
                <a:schemeClr val="accent1">
                  <a:lumMod val="75000"/>
                </a:schemeClr>
              </a:solidFill>
            </a:endParaRPr>
          </a:p>
          <a:p>
            <a:r>
              <a:rPr lang="fr-FR" sz="2400" dirty="0" smtClean="0">
                <a:solidFill>
                  <a:schemeClr val="accent1">
                    <a:lumMod val="75000"/>
                  </a:schemeClr>
                </a:solidFill>
              </a:rPr>
              <a:t>Lancement de la concertation sur la feuille de route</a:t>
            </a:r>
            <a:endParaRPr lang="fr-FR" sz="2400" dirty="0">
              <a:solidFill>
                <a:schemeClr val="accent1">
                  <a:lumMod val="75000"/>
                </a:schemeClr>
              </a:solidFill>
            </a:endParaRPr>
          </a:p>
        </p:txBody>
      </p:sp>
      <p:sp>
        <p:nvSpPr>
          <p:cNvPr id="3" name="Rectangle 2"/>
          <p:cNvSpPr/>
          <p:nvPr/>
        </p:nvSpPr>
        <p:spPr>
          <a:xfrm>
            <a:off x="1588477" y="3308067"/>
            <a:ext cx="10272346" cy="307777"/>
          </a:xfrm>
          <a:prstGeom prst="rect">
            <a:avLst/>
          </a:prstGeom>
        </p:spPr>
        <p:txBody>
          <a:bodyPr wrap="square">
            <a:spAutoFit/>
          </a:bodyPr>
          <a:lstStyle/>
          <a:p>
            <a:r>
              <a:rPr lang="fr-FR" dirty="0">
                <a:hlinkClick r:id="rId2"/>
              </a:rPr>
              <a:t>Concertations du numérique en santé - Feuille de route du numérique en santé 2023 - 2027 - Présentation (esante.gouv.fr)</a:t>
            </a:r>
            <a:endParaRPr lang="fr-FR" dirty="0"/>
          </a:p>
        </p:txBody>
      </p:sp>
    </p:spTree>
    <p:extLst>
      <p:ext uri="{BB962C8B-B14F-4D97-AF65-F5344CB8AC3E}">
        <p14:creationId xmlns:p14="http://schemas.microsoft.com/office/powerpoint/2010/main" val="22574116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èche droite 17"/>
          <p:cNvSpPr/>
          <p:nvPr/>
        </p:nvSpPr>
        <p:spPr>
          <a:xfrm rot="19451604">
            <a:off x="4100521" y="5641117"/>
            <a:ext cx="672075" cy="288032"/>
          </a:xfrm>
          <a:prstGeom prst="rightArrow">
            <a:avLst/>
          </a:prstGeom>
          <a:solidFill>
            <a:schemeClr val="accent2">
              <a:lumMod val="20000"/>
              <a:lumOff val="80000"/>
            </a:schemeClr>
          </a:solidFill>
          <a:ln>
            <a:solidFill>
              <a:schemeClr val="accent2">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sz="2400"/>
          </a:p>
        </p:txBody>
      </p:sp>
      <p:sp>
        <p:nvSpPr>
          <p:cNvPr id="5" name="Titre 4"/>
          <p:cNvSpPr>
            <a:spLocks noGrp="1"/>
          </p:cNvSpPr>
          <p:nvPr>
            <p:ph type="title" idx="4294967295"/>
          </p:nvPr>
        </p:nvSpPr>
        <p:spPr>
          <a:xfrm>
            <a:off x="1430594" y="227046"/>
            <a:ext cx="10515600" cy="1325563"/>
          </a:xfrm>
        </p:spPr>
        <p:txBody>
          <a:bodyPr>
            <a:normAutofit/>
          </a:bodyPr>
          <a:lstStyle/>
          <a:p>
            <a:r>
              <a:rPr lang="fr-FR" sz="4000" dirty="0" smtClean="0">
                <a:solidFill>
                  <a:schemeClr val="accent1">
                    <a:lumMod val="75000"/>
                  </a:schemeClr>
                </a:solidFill>
                <a:latin typeface="+mn-lt"/>
                <a:ea typeface="+mn-ea"/>
                <a:cs typeface="+mn-cs"/>
              </a:rPr>
              <a:t>Travaux d’élaboration de </a:t>
            </a:r>
            <a:r>
              <a:rPr lang="fr-FR" sz="4000" dirty="0">
                <a:solidFill>
                  <a:schemeClr val="accent1">
                    <a:lumMod val="75000"/>
                  </a:schemeClr>
                </a:solidFill>
                <a:latin typeface="+mn-lt"/>
                <a:ea typeface="+mn-ea"/>
                <a:cs typeface="+mn-cs"/>
              </a:rPr>
              <a:t>la feuille de route </a:t>
            </a:r>
            <a:r>
              <a:rPr lang="fr-FR" sz="4000" dirty="0" smtClean="0">
                <a:solidFill>
                  <a:schemeClr val="accent1">
                    <a:lumMod val="75000"/>
                  </a:schemeClr>
                </a:solidFill>
                <a:latin typeface="+mn-lt"/>
                <a:ea typeface="+mn-ea"/>
                <a:cs typeface="+mn-cs"/>
              </a:rPr>
              <a:t>numérique en santé</a:t>
            </a:r>
            <a:endParaRPr lang="fr-FR" sz="4000" dirty="0">
              <a:solidFill>
                <a:schemeClr val="accent1">
                  <a:lumMod val="75000"/>
                </a:schemeClr>
              </a:solidFill>
              <a:latin typeface="+mn-lt"/>
              <a:ea typeface="+mn-ea"/>
              <a:cs typeface="+mn-cs"/>
            </a:endParaRPr>
          </a:p>
        </p:txBody>
      </p:sp>
      <p:sp>
        <p:nvSpPr>
          <p:cNvPr id="4" name="Espace réservé du numéro de diapositive 3"/>
          <p:cNvSpPr>
            <a:spLocks noGrp="1"/>
          </p:cNvSpPr>
          <p:nvPr>
            <p:ph type="sldNum" sz="quarter" idx="4294967295"/>
          </p:nvPr>
        </p:nvSpPr>
        <p:spPr>
          <a:xfrm>
            <a:off x="10393363" y="6376988"/>
            <a:ext cx="1798637" cy="481012"/>
          </a:xfrm>
        </p:spPr>
        <p:txBody>
          <a:bodyPr/>
          <a:lstStyle/>
          <a:p>
            <a:fld id="{733122C9-A0B9-462F-8757-0847AD287B63}" type="slidenum">
              <a:rPr lang="fr-FR" smtClean="0"/>
              <a:pPr/>
              <a:t>77</a:t>
            </a:fld>
            <a:endParaRPr lang="fr-FR" dirty="0"/>
          </a:p>
        </p:txBody>
      </p:sp>
      <p:graphicFrame>
        <p:nvGraphicFramePr>
          <p:cNvPr id="9" name="Diagramme 8"/>
          <p:cNvGraphicFramePr/>
          <p:nvPr>
            <p:extLst/>
          </p:nvPr>
        </p:nvGraphicFramePr>
        <p:xfrm>
          <a:off x="476045" y="2258102"/>
          <a:ext cx="11232445" cy="3840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ZoneTexte 9"/>
          <p:cNvSpPr txBox="1"/>
          <p:nvPr/>
        </p:nvSpPr>
        <p:spPr>
          <a:xfrm>
            <a:off x="815413" y="4677139"/>
            <a:ext cx="2304256" cy="1077218"/>
          </a:xfrm>
          <a:prstGeom prst="rect">
            <a:avLst/>
          </a:prstGeom>
          <a:noFill/>
        </p:spPr>
        <p:txBody>
          <a:bodyPr wrap="square" rtlCol="0">
            <a:spAutoFit/>
          </a:bodyPr>
          <a:lstStyle/>
          <a:p>
            <a:r>
              <a:rPr lang="fr-FR" sz="1600" dirty="0"/>
              <a:t>Échanges avec les groupes PRS</a:t>
            </a:r>
          </a:p>
          <a:p>
            <a:r>
              <a:rPr lang="fr-FR" sz="1600" dirty="0"/>
              <a:t>+ 2 ateliers dédiés numérique</a:t>
            </a:r>
          </a:p>
        </p:txBody>
      </p:sp>
      <p:sp>
        <p:nvSpPr>
          <p:cNvPr id="11" name="ZoneTexte 10"/>
          <p:cNvSpPr txBox="1"/>
          <p:nvPr/>
        </p:nvSpPr>
        <p:spPr>
          <a:xfrm>
            <a:off x="3257171" y="5932633"/>
            <a:ext cx="1536171" cy="338554"/>
          </a:xfrm>
          <a:prstGeom prst="rect">
            <a:avLst/>
          </a:prstGeom>
          <a:ln>
            <a:solidFill>
              <a:schemeClr val="accent2">
                <a:lumMod val="20000"/>
                <a:lumOff val="8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sz="1600" dirty="0"/>
              <a:t>Travaux PRS</a:t>
            </a:r>
          </a:p>
        </p:txBody>
      </p:sp>
      <p:sp>
        <p:nvSpPr>
          <p:cNvPr id="12" name="ZoneTexte 11"/>
          <p:cNvSpPr txBox="1"/>
          <p:nvPr/>
        </p:nvSpPr>
        <p:spPr>
          <a:xfrm>
            <a:off x="4793341" y="2649252"/>
            <a:ext cx="1728192" cy="523220"/>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sz="1400" dirty="0"/>
              <a:t>Feuille de route nationale validée</a:t>
            </a:r>
          </a:p>
        </p:txBody>
      </p:sp>
      <p:cxnSp>
        <p:nvCxnSpPr>
          <p:cNvPr id="17" name="Connecteur droit 16"/>
          <p:cNvCxnSpPr/>
          <p:nvPr/>
        </p:nvCxnSpPr>
        <p:spPr>
          <a:xfrm>
            <a:off x="5506472" y="3172472"/>
            <a:ext cx="0" cy="649356"/>
          </a:xfrm>
          <a:prstGeom prst="line">
            <a:avLst/>
          </a:prstGeom>
        </p:spPr>
        <p:style>
          <a:lnRef idx="1">
            <a:schemeClr val="accent5"/>
          </a:lnRef>
          <a:fillRef idx="0">
            <a:schemeClr val="accent5"/>
          </a:fillRef>
          <a:effectRef idx="0">
            <a:schemeClr val="accent5"/>
          </a:effectRef>
          <a:fontRef idx="minor">
            <a:schemeClr val="tx1"/>
          </a:fontRef>
        </p:style>
      </p:cxnSp>
      <p:sp>
        <p:nvSpPr>
          <p:cNvPr id="19" name="ZoneTexte 18"/>
          <p:cNvSpPr txBox="1"/>
          <p:nvPr/>
        </p:nvSpPr>
        <p:spPr>
          <a:xfrm>
            <a:off x="9360363" y="5275983"/>
            <a:ext cx="1728192" cy="523220"/>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sz="1400" dirty="0"/>
              <a:t>Feuille de route régionale validée</a:t>
            </a:r>
          </a:p>
        </p:txBody>
      </p:sp>
      <p:cxnSp>
        <p:nvCxnSpPr>
          <p:cNvPr id="20" name="Connecteur droit 19"/>
          <p:cNvCxnSpPr/>
          <p:nvPr/>
        </p:nvCxnSpPr>
        <p:spPr>
          <a:xfrm>
            <a:off x="10224459" y="4626627"/>
            <a:ext cx="0" cy="649356"/>
          </a:xfrm>
          <a:prstGeom prst="line">
            <a:avLst/>
          </a:prstGeom>
        </p:spPr>
        <p:style>
          <a:lnRef idx="1">
            <a:schemeClr val="accent5"/>
          </a:lnRef>
          <a:fillRef idx="0">
            <a:schemeClr val="accent5"/>
          </a:fillRef>
          <a:effectRef idx="0">
            <a:schemeClr val="accent5"/>
          </a:effectRef>
          <a:fontRef idx="minor">
            <a:schemeClr val="tx1"/>
          </a:fontRef>
        </p:style>
      </p:cxnSp>
      <p:sp>
        <p:nvSpPr>
          <p:cNvPr id="21" name="ZoneTexte 20"/>
          <p:cNvSpPr txBox="1"/>
          <p:nvPr/>
        </p:nvSpPr>
        <p:spPr>
          <a:xfrm>
            <a:off x="8088577" y="4637745"/>
            <a:ext cx="2304256" cy="584775"/>
          </a:xfrm>
          <a:prstGeom prst="rect">
            <a:avLst/>
          </a:prstGeom>
          <a:noFill/>
        </p:spPr>
        <p:txBody>
          <a:bodyPr wrap="square" rtlCol="0">
            <a:spAutoFit/>
          </a:bodyPr>
          <a:lstStyle/>
          <a:p>
            <a:r>
              <a:rPr lang="fr-FR" sz="1600" dirty="0"/>
              <a:t>8 ateliers </a:t>
            </a:r>
          </a:p>
          <a:p>
            <a:r>
              <a:rPr lang="fr-FR" sz="1600" dirty="0"/>
              <a:t>de </a:t>
            </a:r>
            <a:r>
              <a:rPr lang="fr-FR" sz="1600" dirty="0" err="1"/>
              <a:t>co</a:t>
            </a:r>
            <a:r>
              <a:rPr lang="fr-FR" sz="1600" dirty="0"/>
              <a:t>-construction</a:t>
            </a:r>
          </a:p>
        </p:txBody>
      </p:sp>
      <p:sp>
        <p:nvSpPr>
          <p:cNvPr id="2" name="ZoneTexte 1"/>
          <p:cNvSpPr txBox="1"/>
          <p:nvPr/>
        </p:nvSpPr>
        <p:spPr>
          <a:xfrm>
            <a:off x="1474925" y="1424266"/>
            <a:ext cx="7765780" cy="369332"/>
          </a:xfrm>
          <a:prstGeom prst="rect">
            <a:avLst/>
          </a:prstGeom>
          <a:noFill/>
        </p:spPr>
        <p:txBody>
          <a:bodyPr wrap="none" rtlCol="0">
            <a:spAutoFit/>
          </a:bodyPr>
          <a:lstStyle/>
          <a:p>
            <a:r>
              <a:rPr lang="fr-FR" dirty="0" smtClean="0">
                <a:solidFill>
                  <a:schemeClr val="accent1">
                    <a:lumMod val="75000"/>
                  </a:schemeClr>
                </a:solidFill>
              </a:rPr>
              <a:t>Contributions feuille de route nationale, déclinaison régionale en lien avec le PRS</a:t>
            </a:r>
            <a:endParaRPr lang="fr-FR" dirty="0">
              <a:solidFill>
                <a:schemeClr val="accent1">
                  <a:lumMod val="75000"/>
                </a:schemeClr>
              </a:solidFill>
            </a:endParaRPr>
          </a:p>
        </p:txBody>
      </p:sp>
    </p:spTree>
    <p:extLst>
      <p:ext uri="{BB962C8B-B14F-4D97-AF65-F5344CB8AC3E}">
        <p14:creationId xmlns:p14="http://schemas.microsoft.com/office/powerpoint/2010/main" val="37319656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10;&#10;Description générée automatiquement">
            <a:hlinkClick r:id="rId2"/>
            <a:extLst>
              <a:ext uri="{FF2B5EF4-FFF2-40B4-BE49-F238E27FC236}">
                <a16:creationId xmlns:a16="http://schemas.microsoft.com/office/drawing/2014/main" id="{9672DA22-E2FA-D078-3920-854C02626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24720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9">
            <a:extLst>
              <a:ext uri="{FF2B5EF4-FFF2-40B4-BE49-F238E27FC236}">
                <a16:creationId xmlns:a16="http://schemas.microsoft.com/office/drawing/2014/main" id="{51B8ABF6-6A2A-4349-B4B0-1D2436BF027B}"/>
              </a:ext>
            </a:extLst>
          </p:cNvPr>
          <p:cNvSpPr txBox="1">
            <a:spLocks/>
          </p:cNvSpPr>
          <p:nvPr/>
        </p:nvSpPr>
        <p:spPr>
          <a:xfrm>
            <a:off x="2677049" y="2639736"/>
            <a:ext cx="3732543" cy="8332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b">
            <a:normAutofit/>
          </a:bodyPr>
          <a:lstStyle>
            <a:lvl1pPr marL="0" marR="0" indent="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1pPr>
            <a:lvl2pPr marL="0" marR="0" indent="2286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2pPr>
            <a:lvl3pPr marL="0" marR="0" indent="4572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3pPr>
            <a:lvl4pPr marL="0" marR="0" indent="6858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4pPr>
            <a:lvl5pPr marL="0" marR="0" indent="9144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5pPr>
            <a:lvl6pPr marL="0" marR="0" indent="11430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6pPr>
            <a:lvl7pPr marL="0" marR="0" indent="13716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7pPr>
            <a:lvl8pPr marL="0" marR="0" indent="16002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8pPr>
            <a:lvl9pPr marL="0" marR="0" indent="1828800" algn="l" defTabSz="1219169" rtl="0" latinLnBrk="0">
              <a:lnSpc>
                <a:spcPct val="80000"/>
              </a:lnSpc>
              <a:spcBef>
                <a:spcPts val="0"/>
              </a:spcBef>
              <a:spcAft>
                <a:spcPts val="0"/>
              </a:spcAft>
              <a:buClrTx/>
              <a:buSzTx/>
              <a:buFontTx/>
              <a:buNone/>
              <a:tabLst/>
              <a:defRPr sz="3500" b="1" i="0" u="none" strike="noStrike" cap="none" spc="-70" baseline="0">
                <a:solidFill>
                  <a:srgbClr val="005C9B"/>
                </a:solidFill>
                <a:uFillTx/>
                <a:latin typeface="+mj-lt"/>
                <a:ea typeface="+mj-ea"/>
                <a:cs typeface="+mj-cs"/>
                <a:sym typeface="Arial"/>
              </a:defRPr>
            </a:lvl9pPr>
          </a:lstStyle>
          <a:p>
            <a:pPr algn="ctr"/>
            <a:r>
              <a:rPr lang="fr-FR" sz="2100" kern="0" dirty="0" smtClean="0">
                <a:latin typeface="Arial" panose="020B0604020202020204" pitchFamily="34" charset="0"/>
                <a:cs typeface="Arial" panose="020B0604020202020204" pitchFamily="34" charset="0"/>
              </a:rPr>
              <a:t>Merci à tous</a:t>
            </a:r>
            <a:endParaRPr lang="fr-FR" sz="2100" kern="0" dirty="0"/>
          </a:p>
        </p:txBody>
      </p:sp>
    </p:spTree>
    <p:extLst>
      <p:ext uri="{BB962C8B-B14F-4D97-AF65-F5344CB8AC3E}">
        <p14:creationId xmlns:p14="http://schemas.microsoft.com/office/powerpoint/2010/main" val="60880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
          <p:cNvPicPr preferRelativeResize="0"/>
          <p:nvPr/>
        </p:nvPicPr>
        <p:blipFill rotWithShape="1">
          <a:blip r:embed="rId3">
            <a:alphaModFix/>
          </a:blip>
          <a:srcRect/>
          <a:stretch/>
        </p:blipFill>
        <p:spPr>
          <a:xfrm>
            <a:off x="4558151" y="339674"/>
            <a:ext cx="1684280" cy="259120"/>
          </a:xfrm>
          <a:prstGeom prst="rect">
            <a:avLst/>
          </a:prstGeom>
          <a:noFill/>
          <a:ln>
            <a:noFill/>
          </a:ln>
        </p:spPr>
      </p:pic>
      <p:sp>
        <p:nvSpPr>
          <p:cNvPr id="309" name="Google Shape;309;p3"/>
          <p:cNvSpPr txBox="1"/>
          <p:nvPr/>
        </p:nvSpPr>
        <p:spPr>
          <a:xfrm>
            <a:off x="4475026" y="744924"/>
            <a:ext cx="754024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b="1">
                <a:solidFill>
                  <a:schemeClr val="lt1"/>
                </a:solidFill>
                <a:highlight>
                  <a:srgbClr val="4888C7"/>
                </a:highlight>
                <a:latin typeface="Arial"/>
                <a:ea typeface="Arial"/>
                <a:cs typeface="Arial"/>
                <a:sym typeface="Arial"/>
              </a:rPr>
              <a:t> Développer la prévention</a:t>
            </a:r>
            <a:r>
              <a:rPr lang="fr-FR" sz="2400" b="1">
                <a:solidFill>
                  <a:srgbClr val="4888C7"/>
                </a:solidFill>
                <a:highlight>
                  <a:srgbClr val="4888C7"/>
                </a:highlight>
                <a:latin typeface="Arial"/>
                <a:ea typeface="Arial"/>
                <a:cs typeface="Arial"/>
                <a:sym typeface="Arial"/>
              </a:rPr>
              <a:t>. </a:t>
            </a:r>
            <a:r>
              <a:rPr lang="fr-FR" sz="2400" b="1">
                <a:solidFill>
                  <a:schemeClr val="lt1"/>
                </a:solidFill>
                <a:highlight>
                  <a:srgbClr val="4888C7"/>
                </a:highlight>
                <a:latin typeface="Arial"/>
                <a:ea typeface="Arial"/>
                <a:cs typeface="Arial"/>
                <a:sym typeface="Arial"/>
              </a:rPr>
              <a:t> </a:t>
            </a:r>
            <a:br>
              <a:rPr lang="fr-FR" sz="2400" b="1">
                <a:solidFill>
                  <a:schemeClr val="lt1"/>
                </a:solidFill>
                <a:highlight>
                  <a:srgbClr val="4888C7"/>
                </a:highlight>
                <a:latin typeface="Arial"/>
                <a:ea typeface="Arial"/>
                <a:cs typeface="Arial"/>
                <a:sym typeface="Arial"/>
              </a:rPr>
            </a:br>
            <a:r>
              <a:rPr lang="fr-FR" sz="2400" b="1">
                <a:solidFill>
                  <a:schemeClr val="lt1"/>
                </a:solidFill>
                <a:highlight>
                  <a:srgbClr val="4888C7"/>
                </a:highlight>
                <a:latin typeface="Arial"/>
                <a:ea typeface="Arial"/>
                <a:cs typeface="Arial"/>
                <a:sym typeface="Arial"/>
              </a:rPr>
              <a:t> et rendre</a:t>
            </a:r>
            <a:r>
              <a:rPr lang="fr-FR" sz="2400" b="1">
                <a:solidFill>
                  <a:srgbClr val="4888C7"/>
                </a:solidFill>
                <a:highlight>
                  <a:srgbClr val="4888C7"/>
                </a:highlight>
                <a:latin typeface="Arial"/>
                <a:ea typeface="Arial"/>
                <a:cs typeface="Arial"/>
                <a:sym typeface="Arial"/>
              </a:rPr>
              <a:t> </a:t>
            </a:r>
            <a:r>
              <a:rPr lang="fr-FR" sz="2400" b="1">
                <a:solidFill>
                  <a:schemeClr val="lt1"/>
                </a:solidFill>
                <a:highlight>
                  <a:srgbClr val="4888C7"/>
                </a:highlight>
                <a:latin typeface="Arial"/>
                <a:ea typeface="Arial"/>
                <a:cs typeface="Arial"/>
                <a:sym typeface="Arial"/>
              </a:rPr>
              <a:t>chacun acteur de sa santé</a:t>
            </a:r>
            <a:r>
              <a:rPr lang="fr-FR" sz="2400" b="1">
                <a:solidFill>
                  <a:srgbClr val="4888C7"/>
                </a:solidFill>
                <a:highlight>
                  <a:srgbClr val="4888C7"/>
                </a:highlight>
                <a:latin typeface="Arial"/>
                <a:ea typeface="Arial"/>
                <a:cs typeface="Arial"/>
                <a:sym typeface="Arial"/>
              </a:rPr>
              <a:t>.</a:t>
            </a:r>
            <a:endParaRPr sz="2400" b="1">
              <a:solidFill>
                <a:schemeClr val="lt1"/>
              </a:solidFill>
              <a:highlight>
                <a:srgbClr val="4888C7"/>
              </a:highlight>
              <a:latin typeface="Arial"/>
              <a:ea typeface="Arial"/>
              <a:cs typeface="Arial"/>
              <a:sym typeface="Arial"/>
            </a:endParaRPr>
          </a:p>
        </p:txBody>
      </p:sp>
      <p:sp>
        <p:nvSpPr>
          <p:cNvPr id="310" name="Google Shape;310;p3"/>
          <p:cNvSpPr txBox="1"/>
          <p:nvPr/>
        </p:nvSpPr>
        <p:spPr>
          <a:xfrm>
            <a:off x="4475025" y="1715747"/>
            <a:ext cx="7540241" cy="24622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Le numérique en santé doit permettre à chacun de mieux agir sur sa santé.</a:t>
            </a:r>
            <a:endParaRPr sz="1400">
              <a:solidFill>
                <a:srgbClr val="3F3F3F"/>
              </a:solidFill>
              <a:latin typeface="Arial"/>
              <a:ea typeface="Arial"/>
              <a:cs typeface="Arial"/>
              <a:sym typeface="Arial"/>
            </a:endParaRPr>
          </a:p>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Aujourd'hui, </a:t>
            </a:r>
            <a:r>
              <a:rPr lang="fr-FR" sz="1400" b="1" u="none" strike="noStrike">
                <a:solidFill>
                  <a:srgbClr val="3F3F3F"/>
                </a:solidFill>
                <a:latin typeface="Arial"/>
                <a:ea typeface="Arial"/>
                <a:cs typeface="Arial"/>
                <a:sym typeface="Arial"/>
              </a:rPr>
              <a:t>98% des citoyens ont un carnet de santé numérique </a:t>
            </a:r>
            <a:r>
              <a:rPr lang="fr-FR" sz="1400" u="none" strike="noStrike">
                <a:solidFill>
                  <a:srgbClr val="3F3F3F"/>
                </a:solidFill>
                <a:latin typeface="Arial"/>
                <a:ea typeface="Arial"/>
                <a:cs typeface="Arial"/>
                <a:sym typeface="Arial"/>
              </a:rPr>
              <a:t>à portée de main. C'est un changement radical ! </a:t>
            </a:r>
            <a:endParaRPr/>
          </a:p>
          <a:p>
            <a:pPr marL="0" marR="0" lvl="0" indent="0" algn="l" rtl="0">
              <a:spcBef>
                <a:spcPts val="0"/>
              </a:spcBef>
              <a:spcAft>
                <a:spcPts val="0"/>
              </a:spcAft>
              <a:buNone/>
            </a:pPr>
            <a:endParaRPr sz="1400">
              <a:solidFill>
                <a:srgbClr val="3F3F3F"/>
              </a:solidFill>
              <a:latin typeface="Arial"/>
              <a:ea typeface="Arial"/>
              <a:cs typeface="Arial"/>
              <a:sym typeface="Arial"/>
            </a:endParaRPr>
          </a:p>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En devenant un objet de la vie quotidienne des français, dès le plus jeune âge, Mon espace santé simplifiera le </a:t>
            </a:r>
            <a:r>
              <a:rPr lang="fr-FR" sz="1400" b="1" u="none" strike="noStrike">
                <a:solidFill>
                  <a:srgbClr val="3F3F3F"/>
                </a:solidFill>
                <a:latin typeface="Arial"/>
                <a:ea typeface="Arial"/>
                <a:cs typeface="Arial"/>
                <a:sym typeface="Arial"/>
              </a:rPr>
              <a:t>suivi de sa santé </a:t>
            </a:r>
            <a:r>
              <a:rPr lang="fr-FR" sz="1400" u="none" strike="noStrike">
                <a:solidFill>
                  <a:srgbClr val="3F3F3F"/>
                </a:solidFill>
                <a:latin typeface="Arial"/>
                <a:ea typeface="Arial"/>
                <a:cs typeface="Arial"/>
                <a:sym typeface="Arial"/>
              </a:rPr>
              <a:t>et développera le </a:t>
            </a:r>
            <a:r>
              <a:rPr lang="fr-FR" sz="1400" b="1" u="none" strike="noStrike">
                <a:solidFill>
                  <a:srgbClr val="3F3F3F"/>
                </a:solidFill>
                <a:latin typeface="Arial"/>
                <a:ea typeface="Arial"/>
                <a:cs typeface="Arial"/>
                <a:sym typeface="Arial"/>
              </a:rPr>
              <a:t>recours à la prévention </a:t>
            </a:r>
            <a:r>
              <a:rPr lang="fr-FR" sz="1400" u="none" strike="noStrike">
                <a:solidFill>
                  <a:srgbClr val="3F3F3F"/>
                </a:solidFill>
                <a:latin typeface="Arial"/>
                <a:ea typeface="Arial"/>
                <a:cs typeface="Arial"/>
                <a:sym typeface="Arial"/>
              </a:rPr>
              <a:t>en santé. </a:t>
            </a:r>
            <a:endParaRPr/>
          </a:p>
          <a:p>
            <a:pPr marL="0" marR="0" lvl="0" indent="0" algn="l" rtl="0">
              <a:spcBef>
                <a:spcPts val="0"/>
              </a:spcBef>
              <a:spcAft>
                <a:spcPts val="0"/>
              </a:spcAft>
              <a:buNone/>
            </a:pPr>
            <a:endParaRPr sz="1400">
              <a:solidFill>
                <a:srgbClr val="3F3F3F"/>
              </a:solidFill>
              <a:latin typeface="Arial"/>
              <a:ea typeface="Arial"/>
              <a:cs typeface="Arial"/>
              <a:sym typeface="Arial"/>
            </a:endParaRPr>
          </a:p>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En parallèle, tous les jours de nouvelles </a:t>
            </a:r>
            <a:r>
              <a:rPr lang="fr-FR" sz="1400" b="1" u="none" strike="noStrike">
                <a:solidFill>
                  <a:srgbClr val="3F3F3F"/>
                </a:solidFill>
                <a:latin typeface="Arial"/>
                <a:ea typeface="Arial"/>
                <a:cs typeface="Arial"/>
                <a:sym typeface="Arial"/>
              </a:rPr>
              <a:t>innovations prometteuses </a:t>
            </a:r>
            <a:r>
              <a:rPr lang="fr-FR" sz="1400" u="none" strike="noStrike">
                <a:solidFill>
                  <a:srgbClr val="3F3F3F"/>
                </a:solidFill>
                <a:latin typeface="Arial"/>
                <a:ea typeface="Arial"/>
                <a:cs typeface="Arial"/>
                <a:sym typeface="Arial"/>
              </a:rPr>
              <a:t>émergent dans le champ de la santé numérique : il faut garantir aux français un accès rapide aux solutions qui ont fait la preuve de leur intérêt pour leur santé.</a:t>
            </a:r>
            <a:endParaRPr sz="1400">
              <a:solidFill>
                <a:srgbClr val="3F3F3F"/>
              </a:solidFill>
              <a:latin typeface="Arial"/>
              <a:ea typeface="Arial"/>
              <a:cs typeface="Arial"/>
              <a:sym typeface="Arial"/>
            </a:endParaRPr>
          </a:p>
        </p:txBody>
      </p:sp>
      <p:sp>
        <p:nvSpPr>
          <p:cNvPr id="311" name="Google Shape;311;p3"/>
          <p:cNvSpPr txBox="1"/>
          <p:nvPr/>
        </p:nvSpPr>
        <p:spPr>
          <a:xfrm>
            <a:off x="4475025" y="4512638"/>
            <a:ext cx="7439607" cy="1384995"/>
          </a:xfrm>
          <a:prstGeom prst="rect">
            <a:avLst/>
          </a:prstGeom>
          <a:noFill/>
          <a:ln>
            <a:noFill/>
          </a:ln>
        </p:spPr>
        <p:txBody>
          <a:bodyPr spcFirstLastPara="1" wrap="square" lIns="91425" tIns="45700" rIns="91425" bIns="45700" anchor="t" anchorCtr="0">
            <a:spAutoFit/>
          </a:bodyPr>
          <a:lstStyle/>
          <a:p>
            <a:pPr marL="225425" marR="0" lvl="0" indent="-225425" algn="l" rtl="0">
              <a:spcBef>
                <a:spcPts val="0"/>
              </a:spcBef>
              <a:spcAft>
                <a:spcPts val="0"/>
              </a:spcAft>
              <a:buClr>
                <a:srgbClr val="4888C7"/>
              </a:buClr>
              <a:buSzPts val="1400"/>
              <a:buFont typeface="Calibri"/>
              <a:buAutoNum type="arabicPeriod"/>
            </a:pPr>
            <a:r>
              <a:rPr lang="fr-FR" sz="1400" b="1" u="none" strike="noStrike">
                <a:solidFill>
                  <a:srgbClr val="4888C7"/>
                </a:solidFill>
                <a:latin typeface="Arial"/>
                <a:ea typeface="Arial"/>
                <a:cs typeface="Arial"/>
                <a:sym typeface="Arial"/>
              </a:rPr>
              <a:t>Faire entrer Mon espace santé dans nos vies quotidiennes, pour gérer </a:t>
            </a:r>
            <a:r>
              <a:rPr lang="fr-FR" sz="1400" b="1">
                <a:solidFill>
                  <a:srgbClr val="4888C7"/>
                </a:solidFill>
                <a:latin typeface="Arial"/>
                <a:ea typeface="Arial"/>
                <a:cs typeface="Arial"/>
                <a:sym typeface="Arial"/>
              </a:rPr>
              <a:t>notre</a:t>
            </a:r>
            <a:r>
              <a:rPr lang="fr-FR" sz="1400" b="1" u="none" strike="noStrike">
                <a:solidFill>
                  <a:srgbClr val="4888C7"/>
                </a:solidFill>
                <a:latin typeface="Arial"/>
                <a:ea typeface="Arial"/>
                <a:cs typeface="Arial"/>
                <a:sym typeface="Arial"/>
              </a:rPr>
              <a:t> santé</a:t>
            </a:r>
            <a:endParaRPr/>
          </a:p>
          <a:p>
            <a:pPr marL="225425" marR="0" lvl="0" indent="-225425" algn="l" rtl="0">
              <a:spcBef>
                <a:spcPts val="0"/>
              </a:spcBef>
              <a:spcAft>
                <a:spcPts val="0"/>
              </a:spcAft>
              <a:buClr>
                <a:srgbClr val="4888C7"/>
              </a:buClr>
              <a:buSzPts val="1400"/>
              <a:buFont typeface="Calibri"/>
              <a:buAutoNum type="arabicPeriod"/>
            </a:pPr>
            <a:r>
              <a:rPr lang="fr-FR" sz="1400" b="1" u="none" strike="noStrike">
                <a:solidFill>
                  <a:srgbClr val="4888C7"/>
                </a:solidFill>
                <a:latin typeface="Arial"/>
                <a:ea typeface="Arial"/>
                <a:cs typeface="Arial"/>
                <a:sym typeface="Arial"/>
              </a:rPr>
              <a:t>Développer une prévention personnalisée </a:t>
            </a:r>
            <a:endParaRPr/>
          </a:p>
          <a:p>
            <a:pPr marL="225425" marR="0" lvl="0" indent="-225425" algn="l" rtl="0">
              <a:spcBef>
                <a:spcPts val="0"/>
              </a:spcBef>
              <a:spcAft>
                <a:spcPts val="0"/>
              </a:spcAft>
              <a:buClr>
                <a:srgbClr val="4888C7"/>
              </a:buClr>
              <a:buSzPts val="1400"/>
              <a:buFont typeface="Calibri"/>
              <a:buAutoNum type="arabicPeriod"/>
            </a:pPr>
            <a:r>
              <a:rPr lang="fr-FR" sz="1400" b="1" u="none" strike="noStrike">
                <a:solidFill>
                  <a:srgbClr val="4888C7"/>
                </a:solidFill>
                <a:latin typeface="Arial"/>
                <a:ea typeface="Arial"/>
                <a:cs typeface="Arial"/>
                <a:sym typeface="Arial"/>
              </a:rPr>
              <a:t>Rendre chacun acteur de sa santé et maître de ses données</a:t>
            </a:r>
            <a:endParaRPr/>
          </a:p>
          <a:p>
            <a:pPr marL="225425" marR="0" lvl="0" indent="-225425" algn="l" rtl="0">
              <a:spcBef>
                <a:spcPts val="0"/>
              </a:spcBef>
              <a:spcAft>
                <a:spcPts val="0"/>
              </a:spcAft>
              <a:buClr>
                <a:srgbClr val="4888C7"/>
              </a:buClr>
              <a:buSzPts val="1400"/>
              <a:buFont typeface="Calibri"/>
              <a:buAutoNum type="arabicPeriod"/>
            </a:pPr>
            <a:r>
              <a:rPr lang="fr-FR" sz="1400" b="1" u="none" strike="noStrike">
                <a:solidFill>
                  <a:srgbClr val="4888C7"/>
                </a:solidFill>
                <a:latin typeface="Arial"/>
                <a:ea typeface="Arial"/>
                <a:cs typeface="Arial"/>
                <a:sym typeface="Arial"/>
              </a:rPr>
              <a:t>Accompagner tous les citoyens pour qu’ils s’approprient la santé numérique, </a:t>
            </a:r>
            <a:br>
              <a:rPr lang="fr-FR" sz="1400" b="1" u="none" strike="noStrike">
                <a:solidFill>
                  <a:srgbClr val="4888C7"/>
                </a:solidFill>
                <a:latin typeface="Arial"/>
                <a:ea typeface="Arial"/>
                <a:cs typeface="Arial"/>
                <a:sym typeface="Arial"/>
              </a:rPr>
            </a:br>
            <a:r>
              <a:rPr lang="fr-FR" sz="1400" b="1" u="none" strike="noStrike">
                <a:solidFill>
                  <a:srgbClr val="4888C7"/>
                </a:solidFill>
                <a:latin typeface="Arial"/>
                <a:ea typeface="Arial"/>
                <a:cs typeface="Arial"/>
                <a:sym typeface="Arial"/>
              </a:rPr>
              <a:t>en particulier les plus fragiles et les plus vulnérables</a:t>
            </a:r>
            <a:endParaRPr/>
          </a:p>
          <a:p>
            <a:pPr marL="225425" marR="0" lvl="0" indent="-225425" algn="l" rtl="0">
              <a:spcBef>
                <a:spcPts val="0"/>
              </a:spcBef>
              <a:spcAft>
                <a:spcPts val="0"/>
              </a:spcAft>
              <a:buClr>
                <a:srgbClr val="4888C7"/>
              </a:buClr>
              <a:buSzPts val="1400"/>
              <a:buFont typeface="Calibri"/>
              <a:buAutoNum type="arabicPeriod"/>
            </a:pPr>
            <a:r>
              <a:rPr lang="fr-FR" sz="1400" b="1" u="none" strike="noStrike">
                <a:solidFill>
                  <a:srgbClr val="4888C7"/>
                </a:solidFill>
                <a:latin typeface="Arial"/>
                <a:ea typeface="Arial"/>
                <a:cs typeface="Arial"/>
                <a:sym typeface="Arial"/>
              </a:rPr>
              <a:t>Faire bénéficier à tous des innovations en santé numérique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
          <p:cNvSpPr txBox="1"/>
          <p:nvPr/>
        </p:nvSpPr>
        <p:spPr>
          <a:xfrm>
            <a:off x="2387628" y="827708"/>
            <a:ext cx="8764315" cy="1107996"/>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fr-FR" sz="2400" b="1">
                <a:solidFill>
                  <a:srgbClr val="3958A4"/>
                </a:solidFill>
                <a:latin typeface="Arial"/>
                <a:ea typeface="Arial"/>
                <a:cs typeface="Arial"/>
                <a:sym typeface="Arial"/>
              </a:rPr>
              <a:t>ACTION 1</a:t>
            </a:r>
            <a:endParaRPr/>
          </a:p>
          <a:p>
            <a:pPr marL="0" marR="0" lvl="0" indent="0" algn="l" rtl="0">
              <a:lnSpc>
                <a:spcPct val="75000"/>
              </a:lnSpc>
              <a:spcBef>
                <a:spcPts val="0"/>
              </a:spcBef>
              <a:spcAft>
                <a:spcPts val="0"/>
              </a:spcAft>
              <a:buNone/>
            </a:pPr>
            <a:r>
              <a:rPr lang="fr-FR" sz="3200" b="1">
                <a:solidFill>
                  <a:srgbClr val="4888C7"/>
                </a:solidFill>
                <a:latin typeface="Arial"/>
                <a:ea typeface="Arial"/>
                <a:cs typeface="Arial"/>
                <a:sym typeface="Arial"/>
              </a:rPr>
              <a:t>Faire entrer Mon espace santé dans nos</a:t>
            </a:r>
            <a:br>
              <a:rPr lang="fr-FR" sz="3200" b="1">
                <a:solidFill>
                  <a:srgbClr val="4888C7"/>
                </a:solidFill>
                <a:latin typeface="Arial"/>
                <a:ea typeface="Arial"/>
                <a:cs typeface="Arial"/>
                <a:sym typeface="Arial"/>
              </a:rPr>
            </a:br>
            <a:r>
              <a:rPr lang="fr-FR" sz="3200" b="1">
                <a:solidFill>
                  <a:srgbClr val="4888C7"/>
                </a:solidFill>
                <a:latin typeface="Arial"/>
                <a:ea typeface="Arial"/>
                <a:cs typeface="Arial"/>
                <a:sym typeface="Arial"/>
              </a:rPr>
              <a:t>vies quotidiennes, pour gérer notre santé</a:t>
            </a:r>
            <a:endParaRPr/>
          </a:p>
        </p:txBody>
      </p:sp>
      <p:sp>
        <p:nvSpPr>
          <p:cNvPr id="318" name="Google Shape;318;p4"/>
          <p:cNvSpPr txBox="1"/>
          <p:nvPr/>
        </p:nvSpPr>
        <p:spPr>
          <a:xfrm>
            <a:off x="2789653" y="2592222"/>
            <a:ext cx="243055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a:solidFill>
                  <a:srgbClr val="3958A4"/>
                </a:solidFill>
                <a:latin typeface="Arial"/>
                <a:ea typeface="Arial"/>
                <a:cs typeface="Arial"/>
                <a:sym typeface="Arial"/>
              </a:rPr>
              <a:t>Alimentation de </a:t>
            </a:r>
            <a:endParaRPr/>
          </a:p>
          <a:p>
            <a:pPr marL="0" marR="0" lvl="0" indent="0" algn="l" rtl="0">
              <a:spcBef>
                <a:spcPts val="0"/>
              </a:spcBef>
              <a:spcAft>
                <a:spcPts val="0"/>
              </a:spcAft>
              <a:buNone/>
            </a:pPr>
            <a:r>
              <a:rPr lang="fr-FR" sz="1600" b="1">
                <a:solidFill>
                  <a:srgbClr val="3958A4"/>
                </a:solidFill>
                <a:latin typeface="Arial"/>
                <a:ea typeface="Arial"/>
                <a:cs typeface="Arial"/>
                <a:sym typeface="Arial"/>
              </a:rPr>
              <a:t>Mon espace santé</a:t>
            </a:r>
            <a:endParaRPr/>
          </a:p>
        </p:txBody>
      </p:sp>
      <p:sp>
        <p:nvSpPr>
          <p:cNvPr id="319" name="Google Shape;319;p4"/>
          <p:cNvSpPr txBox="1"/>
          <p:nvPr/>
        </p:nvSpPr>
        <p:spPr>
          <a:xfrm>
            <a:off x="1737431" y="3325146"/>
            <a:ext cx="437242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chemeClr val="dk1"/>
                </a:solidFill>
                <a:latin typeface="Arial"/>
                <a:ea typeface="Arial"/>
                <a:cs typeface="Arial"/>
                <a:sym typeface="Arial"/>
              </a:rPr>
              <a:t>L'essentiel des données de santé sont envoyées aux personnes dans Mon espace santé.</a:t>
            </a:r>
            <a:endParaRPr/>
          </a:p>
        </p:txBody>
      </p:sp>
      <p:pic>
        <p:nvPicPr>
          <p:cNvPr id="320" name="Google Shape;320;p4"/>
          <p:cNvPicPr preferRelativeResize="0"/>
          <p:nvPr/>
        </p:nvPicPr>
        <p:blipFill rotWithShape="1">
          <a:blip r:embed="rId3">
            <a:alphaModFix/>
          </a:blip>
          <a:srcRect/>
          <a:stretch/>
        </p:blipFill>
        <p:spPr>
          <a:xfrm>
            <a:off x="1856341" y="2633551"/>
            <a:ext cx="780751" cy="486555"/>
          </a:xfrm>
          <a:prstGeom prst="rect">
            <a:avLst/>
          </a:prstGeom>
          <a:noFill/>
          <a:ln>
            <a:noFill/>
          </a:ln>
        </p:spPr>
      </p:pic>
      <p:sp>
        <p:nvSpPr>
          <p:cNvPr id="321" name="Google Shape;321;p4"/>
          <p:cNvSpPr txBox="1"/>
          <p:nvPr/>
        </p:nvSpPr>
        <p:spPr>
          <a:xfrm>
            <a:off x="2421028" y="4389820"/>
            <a:ext cx="244574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a:solidFill>
                  <a:srgbClr val="3958A4"/>
                </a:solidFill>
                <a:latin typeface="Arial"/>
                <a:ea typeface="Arial"/>
                <a:cs typeface="Arial"/>
                <a:sym typeface="Arial"/>
              </a:rPr>
              <a:t>Carnet de santé</a:t>
            </a:r>
            <a:endParaRPr/>
          </a:p>
          <a:p>
            <a:pPr marL="0" marR="0" lvl="0" indent="0" algn="l" rtl="0">
              <a:spcBef>
                <a:spcPts val="0"/>
              </a:spcBef>
              <a:spcAft>
                <a:spcPts val="0"/>
              </a:spcAft>
              <a:buNone/>
            </a:pPr>
            <a:r>
              <a:rPr lang="fr-FR" sz="1600" b="1">
                <a:solidFill>
                  <a:srgbClr val="3958A4"/>
                </a:solidFill>
                <a:latin typeface="Arial"/>
                <a:ea typeface="Arial"/>
                <a:cs typeface="Arial"/>
                <a:sym typeface="Arial"/>
              </a:rPr>
              <a:t>de l’enfant</a:t>
            </a:r>
            <a:endParaRPr sz="1600" b="1">
              <a:solidFill>
                <a:srgbClr val="4888C7"/>
              </a:solidFill>
              <a:latin typeface="Arial"/>
              <a:ea typeface="Arial"/>
              <a:cs typeface="Arial"/>
              <a:sym typeface="Arial"/>
            </a:endParaRPr>
          </a:p>
        </p:txBody>
      </p:sp>
      <p:sp>
        <p:nvSpPr>
          <p:cNvPr id="322" name="Google Shape;322;p4"/>
          <p:cNvSpPr txBox="1"/>
          <p:nvPr/>
        </p:nvSpPr>
        <p:spPr>
          <a:xfrm>
            <a:off x="1737432" y="5153213"/>
            <a:ext cx="4081476"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rgbClr val="3F3F3F"/>
                </a:solidFill>
                <a:latin typeface="Arial"/>
                <a:ea typeface="Arial"/>
                <a:cs typeface="Arial"/>
                <a:sym typeface="Arial"/>
              </a:rPr>
              <a:t>À partir de 2023, les parents auront </a:t>
            </a:r>
            <a:br>
              <a:rPr lang="fr-FR" sz="1400" u="none" strike="noStrike">
                <a:solidFill>
                  <a:srgbClr val="3F3F3F"/>
                </a:solidFill>
                <a:latin typeface="Arial"/>
                <a:ea typeface="Arial"/>
                <a:cs typeface="Arial"/>
                <a:sym typeface="Arial"/>
              </a:rPr>
            </a:br>
            <a:r>
              <a:rPr lang="fr-FR" sz="1400" u="none" strike="noStrike">
                <a:solidFill>
                  <a:srgbClr val="3F3F3F"/>
                </a:solidFill>
                <a:latin typeface="Arial"/>
                <a:ea typeface="Arial"/>
                <a:cs typeface="Arial"/>
                <a:sym typeface="Arial"/>
              </a:rPr>
              <a:t>une version électronique du carnet de santé de leur(s) enfant(s) dans Mon espace santé.</a:t>
            </a:r>
            <a:endParaRPr/>
          </a:p>
        </p:txBody>
      </p:sp>
      <p:pic>
        <p:nvPicPr>
          <p:cNvPr id="323" name="Google Shape;323;p4"/>
          <p:cNvPicPr preferRelativeResize="0"/>
          <p:nvPr/>
        </p:nvPicPr>
        <p:blipFill rotWithShape="1">
          <a:blip r:embed="rId4">
            <a:alphaModFix/>
          </a:blip>
          <a:srcRect/>
          <a:stretch/>
        </p:blipFill>
        <p:spPr>
          <a:xfrm>
            <a:off x="1856341" y="4389512"/>
            <a:ext cx="481278" cy="585083"/>
          </a:xfrm>
          <a:prstGeom prst="rect">
            <a:avLst/>
          </a:prstGeom>
          <a:noFill/>
          <a:ln>
            <a:noFill/>
          </a:ln>
        </p:spPr>
      </p:pic>
      <p:sp>
        <p:nvSpPr>
          <p:cNvPr id="324" name="Google Shape;324;p4"/>
          <p:cNvSpPr txBox="1"/>
          <p:nvPr/>
        </p:nvSpPr>
        <p:spPr>
          <a:xfrm>
            <a:off x="7161414" y="2641650"/>
            <a:ext cx="267591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a:solidFill>
                  <a:srgbClr val="3958A4"/>
                </a:solidFill>
                <a:latin typeface="Arial"/>
                <a:ea typeface="Arial"/>
                <a:cs typeface="Arial"/>
                <a:sym typeface="Arial"/>
              </a:rPr>
              <a:t>Envoi d’ordonnance par messagerie citoyenne</a:t>
            </a:r>
            <a:endParaRPr/>
          </a:p>
        </p:txBody>
      </p:sp>
      <p:sp>
        <p:nvSpPr>
          <p:cNvPr id="325" name="Google Shape;325;p4"/>
          <p:cNvSpPr txBox="1"/>
          <p:nvPr/>
        </p:nvSpPr>
        <p:spPr>
          <a:xfrm>
            <a:off x="6418037" y="3329256"/>
            <a:ext cx="456102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chemeClr val="dk1"/>
                </a:solidFill>
                <a:latin typeface="Arial"/>
                <a:ea typeface="Arial"/>
                <a:cs typeface="Arial"/>
                <a:sym typeface="Arial"/>
              </a:rPr>
              <a:t>Eradiquer l’envoi d’ordonnance via gmail grâce </a:t>
            </a:r>
            <a:br>
              <a:rPr lang="fr-FR" sz="1400" u="none" strike="noStrike">
                <a:solidFill>
                  <a:schemeClr val="dk1"/>
                </a:solidFill>
                <a:latin typeface="Arial"/>
                <a:ea typeface="Arial"/>
                <a:cs typeface="Arial"/>
                <a:sym typeface="Arial"/>
              </a:rPr>
            </a:br>
            <a:r>
              <a:rPr lang="fr-FR" sz="1400" u="none" strike="noStrike">
                <a:solidFill>
                  <a:schemeClr val="dk1"/>
                </a:solidFill>
                <a:latin typeface="Arial"/>
                <a:ea typeface="Arial"/>
                <a:cs typeface="Arial"/>
                <a:sym typeface="Arial"/>
              </a:rPr>
              <a:t>à la messagerie sécurisée citoyenne.</a:t>
            </a:r>
            <a:endParaRPr/>
          </a:p>
        </p:txBody>
      </p:sp>
      <p:pic>
        <p:nvPicPr>
          <p:cNvPr id="326" name="Google Shape;326;p4"/>
          <p:cNvPicPr preferRelativeResize="0"/>
          <p:nvPr/>
        </p:nvPicPr>
        <p:blipFill rotWithShape="1">
          <a:blip r:embed="rId5">
            <a:alphaModFix/>
          </a:blip>
          <a:srcRect/>
          <a:stretch/>
        </p:blipFill>
        <p:spPr>
          <a:xfrm>
            <a:off x="6509335" y="2641665"/>
            <a:ext cx="584746" cy="584746"/>
          </a:xfrm>
          <a:prstGeom prst="rect">
            <a:avLst/>
          </a:prstGeom>
          <a:noFill/>
          <a:ln>
            <a:noFill/>
          </a:ln>
        </p:spPr>
      </p:pic>
      <p:sp>
        <p:nvSpPr>
          <p:cNvPr id="327" name="Google Shape;327;p4"/>
          <p:cNvSpPr txBox="1"/>
          <p:nvPr/>
        </p:nvSpPr>
        <p:spPr>
          <a:xfrm>
            <a:off x="7795519" y="4398981"/>
            <a:ext cx="337124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a:solidFill>
                  <a:srgbClr val="3958A4"/>
                </a:solidFill>
                <a:latin typeface="Arial"/>
                <a:ea typeface="Arial"/>
                <a:cs typeface="Arial"/>
                <a:sym typeface="Arial"/>
              </a:rPr>
              <a:t>Articulation des portails santé </a:t>
            </a:r>
            <a:br>
              <a:rPr lang="fr-FR" sz="1600" b="1">
                <a:solidFill>
                  <a:srgbClr val="3958A4"/>
                </a:solidFill>
                <a:latin typeface="Arial"/>
                <a:ea typeface="Arial"/>
                <a:cs typeface="Arial"/>
                <a:sym typeface="Arial"/>
              </a:rPr>
            </a:br>
            <a:r>
              <a:rPr lang="fr-FR" sz="1600" b="1">
                <a:solidFill>
                  <a:srgbClr val="3958A4"/>
                </a:solidFill>
                <a:latin typeface="Arial"/>
                <a:ea typeface="Arial"/>
                <a:cs typeface="Arial"/>
                <a:sym typeface="Arial"/>
              </a:rPr>
              <a:t>pour les personnes</a:t>
            </a:r>
            <a:endParaRPr/>
          </a:p>
        </p:txBody>
      </p:sp>
      <p:sp>
        <p:nvSpPr>
          <p:cNvPr id="328" name="Google Shape;328;p4"/>
          <p:cNvSpPr txBox="1"/>
          <p:nvPr/>
        </p:nvSpPr>
        <p:spPr>
          <a:xfrm>
            <a:off x="6560604" y="5246028"/>
            <a:ext cx="44184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none" strike="noStrike">
                <a:solidFill>
                  <a:schemeClr val="dk1"/>
                </a:solidFill>
                <a:latin typeface="Arial"/>
                <a:ea typeface="Arial"/>
                <a:cs typeface="Arial"/>
                <a:sym typeface="Arial"/>
              </a:rPr>
              <a:t>Mieux articuler Mon espace santé, </a:t>
            </a:r>
            <a:br>
              <a:rPr lang="fr-FR" sz="1400" u="none" strike="noStrike">
                <a:solidFill>
                  <a:schemeClr val="dk1"/>
                </a:solidFill>
                <a:latin typeface="Arial"/>
                <a:ea typeface="Arial"/>
                <a:cs typeface="Arial"/>
                <a:sym typeface="Arial"/>
              </a:rPr>
            </a:br>
            <a:r>
              <a:rPr lang="fr-FR" sz="1400" u="none" strike="noStrike">
                <a:solidFill>
                  <a:schemeClr val="dk1"/>
                </a:solidFill>
                <a:latin typeface="Arial"/>
                <a:ea typeface="Arial"/>
                <a:cs typeface="Arial"/>
                <a:sym typeface="Arial"/>
              </a:rPr>
              <a:t>Santé.fr et Ameli.fr</a:t>
            </a:r>
            <a:endParaRPr sz="1400" u="none" strike="noStrike">
              <a:solidFill>
                <a:schemeClr val="dk1"/>
              </a:solidFill>
              <a:latin typeface="Arial"/>
              <a:ea typeface="Arial"/>
              <a:cs typeface="Arial"/>
              <a:sym typeface="Arial"/>
            </a:endParaRPr>
          </a:p>
        </p:txBody>
      </p:sp>
      <p:pic>
        <p:nvPicPr>
          <p:cNvPr id="329" name="Google Shape;329;p4"/>
          <p:cNvPicPr preferRelativeResize="0"/>
          <p:nvPr/>
        </p:nvPicPr>
        <p:blipFill rotWithShape="1">
          <a:blip r:embed="rId6">
            <a:alphaModFix/>
          </a:blip>
          <a:srcRect/>
          <a:stretch/>
        </p:blipFill>
        <p:spPr>
          <a:xfrm>
            <a:off x="6509335" y="4355331"/>
            <a:ext cx="1304159" cy="805822"/>
          </a:xfrm>
          <a:prstGeom prst="rect">
            <a:avLst/>
          </a:prstGeom>
          <a:noFill/>
          <a:ln>
            <a:noFill/>
          </a:ln>
        </p:spPr>
      </p:pic>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528</TotalTime>
  <Words>5013</Words>
  <Application>Microsoft Office PowerPoint</Application>
  <PresentationFormat>Grand écran</PresentationFormat>
  <Paragraphs>572</Paragraphs>
  <Slides>79</Slides>
  <Notes>45</Notes>
  <HiddenSlides>0</HiddenSlides>
  <MMClips>0</MMClips>
  <ScaleCrop>false</ScaleCrop>
  <HeadingPairs>
    <vt:vector size="6" baseType="variant">
      <vt:variant>
        <vt:lpstr>Polices utilisées</vt:lpstr>
      </vt:variant>
      <vt:variant>
        <vt:i4>10</vt:i4>
      </vt:variant>
      <vt:variant>
        <vt:lpstr>Thème</vt:lpstr>
      </vt:variant>
      <vt:variant>
        <vt:i4>5</vt:i4>
      </vt:variant>
      <vt:variant>
        <vt:lpstr>Titres des diapositives</vt:lpstr>
      </vt:variant>
      <vt:variant>
        <vt:i4>79</vt:i4>
      </vt:variant>
    </vt:vector>
  </HeadingPairs>
  <TitlesOfParts>
    <vt:vector size="94" baseType="lpstr">
      <vt:lpstr>Arial</vt:lpstr>
      <vt:lpstr>Arial Narrow</vt:lpstr>
      <vt:lpstr>Calibri</vt:lpstr>
      <vt:lpstr>Calibri Light</vt:lpstr>
      <vt:lpstr>Marianne Light</vt:lpstr>
      <vt:lpstr>Open Sans</vt:lpstr>
      <vt:lpstr>Roboto</vt:lpstr>
      <vt:lpstr>Roboto Condensed</vt:lpstr>
      <vt:lpstr>Trebuchet MS</vt:lpstr>
      <vt:lpstr>Wingdings</vt:lpstr>
      <vt:lpstr>Thème Office</vt:lpstr>
      <vt:lpstr>1_Thème Office</vt:lpstr>
      <vt:lpstr>2_Thème Office</vt:lpstr>
      <vt:lpstr>3_Thème Office</vt:lpstr>
      <vt:lpstr>4_Thème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AXE 2 - Dégager du temps pour tous les professionnels de santé et améliorer la prise en charge des personnes grâce au numérique</vt:lpstr>
      <vt:lpstr>Présentation PowerPoint</vt:lpstr>
      <vt:lpstr>Rôle et missions du DAC/C360 et le lien numérique </vt:lpstr>
      <vt:lpstr>Rôle et missions du DAC/C360 et le lien numérique </vt:lpstr>
      <vt:lpstr>Exemples de cas d’usage en cours </vt:lpstr>
      <vt:lpstr>                                         Facteurs de réussite </vt:lpstr>
      <vt:lpstr>                                    Points de vigilance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Un accompagnement par palier…</vt:lpstr>
      <vt:lpstr>Pack 4 : Prise en charge numérique des parcours </vt:lpstr>
      <vt:lpstr>Présentation PowerPoint</vt:lpstr>
      <vt:lpstr>Présentation PowerPoint</vt:lpstr>
      <vt:lpstr>Présentation PowerPoint</vt:lpstr>
      <vt:lpstr>Présentation PowerPoint</vt:lpstr>
      <vt:lpstr>Travaux d’élaboration de la feuille de route numérique en santé</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Julien Ledru</dc:creator>
  <cp:lastModifiedBy>CORNET-GICQUEL, Géraldine (ARS-PACA/DSN)</cp:lastModifiedBy>
  <cp:revision>27</cp:revision>
  <dcterms:created xsi:type="dcterms:W3CDTF">2022-12-07T11:21:20Z</dcterms:created>
  <dcterms:modified xsi:type="dcterms:W3CDTF">2023-01-10T08:39:37Z</dcterms:modified>
</cp:coreProperties>
</file>